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3"/>
  </p:notesMasterIdLst>
  <p:handoutMasterIdLst>
    <p:handoutMasterId r:id="rId134"/>
  </p:handoutMasterIdLst>
  <p:sldIdLst>
    <p:sldId id="298" r:id="rId2"/>
    <p:sldId id="256" r:id="rId3"/>
    <p:sldId id="369" r:id="rId4"/>
    <p:sldId id="370" r:id="rId5"/>
    <p:sldId id="371" r:id="rId6"/>
    <p:sldId id="373" r:id="rId7"/>
    <p:sldId id="374" r:id="rId8"/>
    <p:sldId id="375" r:id="rId9"/>
    <p:sldId id="376" r:id="rId10"/>
    <p:sldId id="372" r:id="rId11"/>
    <p:sldId id="352" r:id="rId12"/>
    <p:sldId id="379" r:id="rId13"/>
    <p:sldId id="378" r:id="rId14"/>
    <p:sldId id="381" r:id="rId15"/>
    <p:sldId id="356" r:id="rId16"/>
    <p:sldId id="382" r:id="rId17"/>
    <p:sldId id="383" r:id="rId18"/>
    <p:sldId id="384" r:id="rId19"/>
    <p:sldId id="385" r:id="rId20"/>
    <p:sldId id="387" r:id="rId21"/>
    <p:sldId id="388" r:id="rId22"/>
    <p:sldId id="389" r:id="rId23"/>
    <p:sldId id="390" r:id="rId24"/>
    <p:sldId id="391" r:id="rId25"/>
    <p:sldId id="392" r:id="rId26"/>
    <p:sldId id="393" r:id="rId27"/>
    <p:sldId id="394" r:id="rId28"/>
    <p:sldId id="395" r:id="rId29"/>
    <p:sldId id="397" r:id="rId30"/>
    <p:sldId id="400" r:id="rId31"/>
    <p:sldId id="399" r:id="rId32"/>
    <p:sldId id="589" r:id="rId33"/>
    <p:sldId id="566" r:id="rId34"/>
    <p:sldId id="567" r:id="rId35"/>
    <p:sldId id="568" r:id="rId36"/>
    <p:sldId id="569" r:id="rId37"/>
    <p:sldId id="570" r:id="rId38"/>
    <p:sldId id="571" r:id="rId39"/>
    <p:sldId id="574" r:id="rId40"/>
    <p:sldId id="584" r:id="rId41"/>
    <p:sldId id="595" r:id="rId42"/>
    <p:sldId id="407" r:id="rId43"/>
    <p:sldId id="408" r:id="rId44"/>
    <p:sldId id="596" r:id="rId45"/>
    <p:sldId id="597" r:id="rId46"/>
    <p:sldId id="598" r:id="rId47"/>
    <p:sldId id="599" r:id="rId48"/>
    <p:sldId id="409" r:id="rId49"/>
    <p:sldId id="410" r:id="rId50"/>
    <p:sldId id="411" r:id="rId51"/>
    <p:sldId id="600" r:id="rId52"/>
    <p:sldId id="642" r:id="rId53"/>
    <p:sldId id="641" r:id="rId54"/>
    <p:sldId id="603" r:id="rId55"/>
    <p:sldId id="605" r:id="rId56"/>
    <p:sldId id="606" r:id="rId57"/>
    <p:sldId id="607" r:id="rId58"/>
    <p:sldId id="608" r:id="rId59"/>
    <p:sldId id="609" r:id="rId60"/>
    <p:sldId id="610" r:id="rId61"/>
    <p:sldId id="611" r:id="rId62"/>
    <p:sldId id="691" r:id="rId63"/>
    <p:sldId id="692" r:id="rId64"/>
    <p:sldId id="693" r:id="rId65"/>
    <p:sldId id="694" r:id="rId66"/>
    <p:sldId id="695" r:id="rId67"/>
    <p:sldId id="696" r:id="rId68"/>
    <p:sldId id="592" r:id="rId69"/>
    <p:sldId id="528" r:id="rId70"/>
    <p:sldId id="704" r:id="rId71"/>
    <p:sldId id="718" r:id="rId72"/>
    <p:sldId id="531" r:id="rId73"/>
    <p:sldId id="532" r:id="rId74"/>
    <p:sldId id="549" r:id="rId75"/>
    <p:sldId id="550" r:id="rId76"/>
    <p:sldId id="551" r:id="rId77"/>
    <p:sldId id="706" r:id="rId78"/>
    <p:sldId id="707" r:id="rId79"/>
    <p:sldId id="708" r:id="rId80"/>
    <p:sldId id="709" r:id="rId81"/>
    <p:sldId id="710" r:id="rId82"/>
    <p:sldId id="711" r:id="rId83"/>
    <p:sldId id="712" r:id="rId84"/>
    <p:sldId id="713" r:id="rId85"/>
    <p:sldId id="714" r:id="rId86"/>
    <p:sldId id="715" r:id="rId87"/>
    <p:sldId id="716" r:id="rId88"/>
    <p:sldId id="717" r:id="rId89"/>
    <p:sldId id="697" r:id="rId90"/>
    <p:sldId id="698" r:id="rId91"/>
    <p:sldId id="699" r:id="rId92"/>
    <p:sldId id="700" r:id="rId93"/>
    <p:sldId id="701" r:id="rId94"/>
    <p:sldId id="702" r:id="rId95"/>
    <p:sldId id="703" r:id="rId96"/>
    <p:sldId id="649" r:id="rId97"/>
    <p:sldId id="650" r:id="rId98"/>
    <p:sldId id="651" r:id="rId99"/>
    <p:sldId id="652" r:id="rId100"/>
    <p:sldId id="654" r:id="rId101"/>
    <p:sldId id="655" r:id="rId102"/>
    <p:sldId id="656" r:id="rId103"/>
    <p:sldId id="657" r:id="rId104"/>
    <p:sldId id="658" r:id="rId105"/>
    <p:sldId id="659" r:id="rId106"/>
    <p:sldId id="660" r:id="rId107"/>
    <p:sldId id="661" r:id="rId108"/>
    <p:sldId id="662" r:id="rId109"/>
    <p:sldId id="663" r:id="rId110"/>
    <p:sldId id="664" r:id="rId111"/>
    <p:sldId id="665" r:id="rId112"/>
    <p:sldId id="666" r:id="rId113"/>
    <p:sldId id="667" r:id="rId114"/>
    <p:sldId id="668" r:id="rId115"/>
    <p:sldId id="669" r:id="rId116"/>
    <p:sldId id="671" r:id="rId117"/>
    <p:sldId id="672" r:id="rId118"/>
    <p:sldId id="673" r:id="rId119"/>
    <p:sldId id="674" r:id="rId120"/>
    <p:sldId id="675" r:id="rId121"/>
    <p:sldId id="676" r:id="rId122"/>
    <p:sldId id="678" r:id="rId123"/>
    <p:sldId id="679" r:id="rId124"/>
    <p:sldId id="680" r:id="rId125"/>
    <p:sldId id="682" r:id="rId126"/>
    <p:sldId id="683" r:id="rId127"/>
    <p:sldId id="684" r:id="rId128"/>
    <p:sldId id="685" r:id="rId129"/>
    <p:sldId id="686" r:id="rId130"/>
    <p:sldId id="687" r:id="rId131"/>
    <p:sldId id="648" r:id="rId132"/>
  </p:sldIdLst>
  <p:sldSz cx="9144000" cy="6858000" type="screen4x3"/>
  <p:notesSz cx="9874250"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20" y="-3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image" Target="../media/image5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4278842" cy="339884"/>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5593125" y="0"/>
            <a:ext cx="4278842" cy="339884"/>
          </a:xfrm>
          <a:prstGeom prst="rect">
            <a:avLst/>
          </a:prstGeom>
        </p:spPr>
        <p:txBody>
          <a:bodyPr vert="horz" lIns="91440" tIns="45720" rIns="91440" bIns="45720" rtlCol="0"/>
          <a:lstStyle>
            <a:lvl1pPr algn="r">
              <a:defRPr sz="1200"/>
            </a:lvl1pPr>
          </a:lstStyle>
          <a:p>
            <a:fld id="{6967837D-F8AB-4845-AA30-B224D9AF1B84}" type="datetimeFigureOut">
              <a:rPr lang="tr-TR" smtClean="0"/>
              <a:pPr/>
              <a:t>10.02.2016</a:t>
            </a:fld>
            <a:endParaRPr lang="tr-TR"/>
          </a:p>
        </p:txBody>
      </p:sp>
      <p:sp>
        <p:nvSpPr>
          <p:cNvPr id="4" name="3 Altbilgi Yer Tutucusu"/>
          <p:cNvSpPr>
            <a:spLocks noGrp="1"/>
          </p:cNvSpPr>
          <p:nvPr>
            <p:ph type="ftr" sz="quarter" idx="2"/>
          </p:nvPr>
        </p:nvSpPr>
        <p:spPr>
          <a:xfrm>
            <a:off x="1" y="6456611"/>
            <a:ext cx="4278842" cy="339884"/>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5593125" y="6456611"/>
            <a:ext cx="4278842" cy="339884"/>
          </a:xfrm>
          <a:prstGeom prst="rect">
            <a:avLst/>
          </a:prstGeom>
        </p:spPr>
        <p:txBody>
          <a:bodyPr vert="horz" lIns="91440" tIns="45720" rIns="91440" bIns="45720" rtlCol="0" anchor="b"/>
          <a:lstStyle>
            <a:lvl1pPr algn="r">
              <a:defRPr sz="1200"/>
            </a:lvl1pPr>
          </a:lstStyle>
          <a:p>
            <a:fld id="{354B3AEF-0E04-4703-9F09-4C8D47A85BB8}" type="slidenum">
              <a:rPr lang="tr-TR" smtClean="0"/>
              <a:pPr/>
              <a:t>‹#›</a:t>
            </a:fld>
            <a:endParaRPr lang="tr-TR"/>
          </a:p>
        </p:txBody>
      </p:sp>
    </p:spTree>
    <p:extLst>
      <p:ext uri="{BB962C8B-B14F-4D97-AF65-F5344CB8AC3E}">
        <p14:creationId xmlns:p14="http://schemas.microsoft.com/office/powerpoint/2010/main" val="3456179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4278842" cy="339884"/>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5593125" y="0"/>
            <a:ext cx="4278842" cy="339884"/>
          </a:xfrm>
          <a:prstGeom prst="rect">
            <a:avLst/>
          </a:prstGeom>
        </p:spPr>
        <p:txBody>
          <a:bodyPr vert="horz" lIns="91440" tIns="45720" rIns="91440" bIns="45720" rtlCol="0"/>
          <a:lstStyle>
            <a:lvl1pPr algn="r">
              <a:defRPr sz="1200"/>
            </a:lvl1pPr>
          </a:lstStyle>
          <a:p>
            <a:fld id="{1B91E380-D55F-4555-9091-7E730DD903A3}" type="datetimeFigureOut">
              <a:rPr lang="tr-TR" smtClean="0"/>
              <a:pPr/>
              <a:t>10.02.2016</a:t>
            </a:fld>
            <a:endParaRPr lang="tr-TR"/>
          </a:p>
        </p:txBody>
      </p:sp>
      <p:sp>
        <p:nvSpPr>
          <p:cNvPr id="4" name="3 Slayt Görüntüsü Yer Tutucusu"/>
          <p:cNvSpPr>
            <a:spLocks noGrp="1" noRot="1" noChangeAspect="1"/>
          </p:cNvSpPr>
          <p:nvPr>
            <p:ph type="sldImg" idx="2"/>
          </p:nvPr>
        </p:nvSpPr>
        <p:spPr>
          <a:xfrm>
            <a:off x="3238500" y="509588"/>
            <a:ext cx="3397250" cy="2549525"/>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987426" y="3228896"/>
            <a:ext cx="7899400" cy="3058954"/>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1" y="6456611"/>
            <a:ext cx="4278842" cy="339884"/>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5593125" y="6456611"/>
            <a:ext cx="4278842" cy="339884"/>
          </a:xfrm>
          <a:prstGeom prst="rect">
            <a:avLst/>
          </a:prstGeom>
        </p:spPr>
        <p:txBody>
          <a:bodyPr vert="horz" lIns="91440" tIns="45720" rIns="91440" bIns="45720" rtlCol="0" anchor="b"/>
          <a:lstStyle>
            <a:lvl1pPr algn="r">
              <a:defRPr sz="1200"/>
            </a:lvl1pPr>
          </a:lstStyle>
          <a:p>
            <a:fld id="{7733EFE3-2A68-4C33-B5F7-FA8C783FEEB9}" type="slidenum">
              <a:rPr lang="tr-TR" smtClean="0"/>
              <a:pPr/>
              <a:t>‹#›</a:t>
            </a:fld>
            <a:endParaRPr lang="tr-TR"/>
          </a:p>
        </p:txBody>
      </p:sp>
    </p:spTree>
    <p:extLst>
      <p:ext uri="{BB962C8B-B14F-4D97-AF65-F5344CB8AC3E}">
        <p14:creationId xmlns:p14="http://schemas.microsoft.com/office/powerpoint/2010/main" val="7140638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733EFE3-2A68-4C33-B5F7-FA8C783FEEB9}" type="slidenum">
              <a:rPr lang="tr-TR" smtClean="0"/>
              <a:pPr/>
              <a:t>1</a:t>
            </a:fld>
            <a:endParaRPr lang="tr-T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3238500" y="509588"/>
            <a:ext cx="3397250" cy="2549525"/>
          </a:xfrm>
          <a:ln/>
        </p:spPr>
      </p:sp>
      <p:sp>
        <p:nvSpPr>
          <p:cNvPr id="195587" name="Rectangle 3"/>
          <p:cNvSpPr>
            <a:spLocks noGrp="1" noChangeArrowheads="1"/>
          </p:cNvSpPr>
          <p:nvPr>
            <p:ph type="body" idx="1"/>
          </p:nvPr>
        </p:nvSpPr>
        <p:spPr>
          <a:xfrm>
            <a:off x="987426" y="3228761"/>
            <a:ext cx="7899400" cy="3059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dirty="0" smtClean="0"/>
              <a:t>Ergonominin amacı ve temel ilkesi kısa tanımda ifade edildiği gibi insan çevre uyumunun sağlanmasıdır. Bu uyum sağlanmaya çalışılırken insan ölçüleri,</a:t>
            </a:r>
          </a:p>
          <a:p>
            <a:r>
              <a:rPr lang="tr-TR" altLang="tr-TR" dirty="0" smtClean="0"/>
              <a:t>Yetenekleri, kısıtlılıkları, Beklentileri gözlemlenir, insanın çevresindeki mobilyalar, el araçları, ekipmanlar, işin gereklilikleri, işyeri çevresi düzenlenmeye çalışılır. Özetle insanı gözlemleyip çevreye </a:t>
            </a:r>
            <a:r>
              <a:rPr lang="tr-TR" altLang="tr-TR" dirty="0" err="1" smtClean="0"/>
              <a:t>müdahele</a:t>
            </a:r>
            <a:r>
              <a:rPr lang="tr-TR" altLang="tr-TR" dirty="0" smtClean="0"/>
              <a:t> etme sanatıdır.</a:t>
            </a:r>
          </a:p>
          <a:p>
            <a:endParaRPr lang="tr-TR" altLang="tr-TR" dirty="0" smtClean="0"/>
          </a:p>
          <a:p>
            <a:pPr algn="ctr" eaLnBrk="1" hangingPunct="1">
              <a:spcBef>
                <a:spcPct val="0"/>
              </a:spcBef>
            </a:pPr>
            <a:endParaRPr lang="tr-TR" altLang="tr-TR" dirty="0" smtClean="0"/>
          </a:p>
          <a:p>
            <a:pPr algn="ctr" eaLnBrk="1" hangingPunct="1">
              <a:spcBef>
                <a:spcPct val="0"/>
              </a:spcBef>
            </a:pPr>
            <a:endParaRPr lang="tr-TR" altLang="tr-TR" dirty="0" smtClean="0"/>
          </a:p>
          <a:p>
            <a:endParaRPr lang="tr-TR" altLang="tr-T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7733EFE3-2A68-4C33-B5F7-FA8C783FEEB9}" type="slidenum">
              <a:rPr lang="tr-TR" smtClean="0"/>
              <a:pPr/>
              <a:t>15</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733EFE3-2A68-4C33-B5F7-FA8C783FEEB9}" type="slidenum">
              <a:rPr lang="tr-TR" smtClean="0"/>
              <a:pPr/>
              <a:t>26</a:t>
            </a:fld>
            <a:endParaRPr lang="tr-T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733EFE3-2A68-4C33-B5F7-FA8C783FEEB9}" type="slidenum">
              <a:rPr lang="tr-TR" smtClean="0"/>
              <a:pPr/>
              <a:t>27</a:t>
            </a:fld>
            <a:endParaRPr lang="tr-T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733EFE3-2A68-4C33-B5F7-FA8C783FEEB9}" type="slidenum">
              <a:rPr lang="tr-TR" smtClean="0"/>
              <a:pPr/>
              <a:t>28</a:t>
            </a:fld>
            <a:endParaRPr lang="tr-T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733EFE3-2A68-4C33-B5F7-FA8C783FEEB9}" type="slidenum">
              <a:rPr lang="tr-TR" smtClean="0"/>
              <a:pPr/>
              <a:t>29</a:t>
            </a:fld>
            <a:endParaRPr lang="tr-T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733EFE3-2A68-4C33-B5F7-FA8C783FEEB9}" type="slidenum">
              <a:rPr lang="tr-TR" smtClean="0"/>
              <a:pPr/>
              <a:t>30</a:t>
            </a:fld>
            <a:endParaRPr lang="tr-T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733EFE3-2A68-4C33-B5F7-FA8C783FEEB9}" type="slidenum">
              <a:rPr lang="tr-TR" smtClean="0"/>
              <a:pPr/>
              <a:t>31</a:t>
            </a:fld>
            <a:endParaRPr lang="tr-T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733EFE3-2A68-4C33-B5F7-FA8C783FEEB9}" type="slidenum">
              <a:rPr lang="tr-TR" smtClean="0"/>
              <a:pPr/>
              <a:t>32</a:t>
            </a:fld>
            <a:endParaRPr lang="tr-T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TextEdit="1"/>
          </p:cNvSpPr>
          <p:nvPr>
            <p:ph type="sldImg"/>
          </p:nvPr>
        </p:nvSpPr>
        <p:spPr bwMode="auto">
          <a:xfrm>
            <a:off x="3238500" y="509588"/>
            <a:ext cx="3397250" cy="2549525"/>
          </a:xfrm>
          <a:noFill/>
          <a:ln>
            <a:solidFill>
              <a:srgbClr val="000000"/>
            </a:solidFill>
            <a:miter lim="800000"/>
            <a:headEnd/>
            <a:tailEnd/>
          </a:ln>
        </p:spPr>
      </p:sp>
      <p:sp>
        <p:nvSpPr>
          <p:cNvPr id="30723" name="Rectangle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30724" name="Rectangle 3"/>
          <p:cNvSpPr>
            <a:spLocks noGrp="1"/>
          </p:cNvSpPr>
          <p:nvPr>
            <p:ph type="sldNum" sz="quarter" idx="5"/>
          </p:nvPr>
        </p:nvSpPr>
        <p:spPr bwMode="auto">
          <a:noFill/>
          <a:ln>
            <a:miter lim="800000"/>
            <a:headEnd/>
            <a:tailEnd/>
          </a:ln>
        </p:spPr>
        <p:txBody>
          <a:bodyPr/>
          <a:lstStyle/>
          <a:p>
            <a:fld id="{209A5270-E087-4996-927F-D9DA8CFF5DAB}" type="slidenum">
              <a:rPr lang="tr-TR" smtClean="0"/>
              <a:pPr/>
              <a:t>33</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733EFE3-2A68-4C33-B5F7-FA8C783FEEB9}" type="slidenum">
              <a:rPr lang="tr-TR" smtClean="0"/>
              <a:pPr/>
              <a:t>2</a:t>
            </a:fld>
            <a:endParaRPr lang="tr-T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TextEdit="1"/>
          </p:cNvSpPr>
          <p:nvPr>
            <p:ph type="sldImg"/>
          </p:nvPr>
        </p:nvSpPr>
        <p:spPr bwMode="auto">
          <a:xfrm>
            <a:off x="3238500" y="509588"/>
            <a:ext cx="3397250" cy="2549525"/>
          </a:xfrm>
          <a:noFill/>
          <a:ln>
            <a:solidFill>
              <a:srgbClr val="000000"/>
            </a:solidFill>
            <a:miter lim="800000"/>
            <a:headEnd/>
            <a:tailEnd/>
          </a:ln>
        </p:spPr>
      </p:sp>
      <p:sp>
        <p:nvSpPr>
          <p:cNvPr id="30723" name="Rectangle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30724" name="Rectangle 3"/>
          <p:cNvSpPr>
            <a:spLocks noGrp="1"/>
          </p:cNvSpPr>
          <p:nvPr>
            <p:ph type="sldNum" sz="quarter" idx="5"/>
          </p:nvPr>
        </p:nvSpPr>
        <p:spPr bwMode="auto">
          <a:noFill/>
          <a:ln>
            <a:miter lim="800000"/>
            <a:headEnd/>
            <a:tailEnd/>
          </a:ln>
        </p:spPr>
        <p:txBody>
          <a:bodyPr/>
          <a:lstStyle/>
          <a:p>
            <a:fld id="{209A5270-E087-4996-927F-D9DA8CFF5DAB}" type="slidenum">
              <a:rPr lang="tr-TR" smtClean="0"/>
              <a:pPr/>
              <a:t>34</a:t>
            </a:fld>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TextEdit="1"/>
          </p:cNvSpPr>
          <p:nvPr>
            <p:ph type="sldImg"/>
          </p:nvPr>
        </p:nvSpPr>
        <p:spPr bwMode="auto">
          <a:xfrm>
            <a:off x="3238500" y="509588"/>
            <a:ext cx="3397250" cy="2549525"/>
          </a:xfrm>
          <a:noFill/>
          <a:ln>
            <a:solidFill>
              <a:srgbClr val="000000"/>
            </a:solidFill>
            <a:miter lim="800000"/>
            <a:headEnd/>
            <a:tailEnd/>
          </a:ln>
        </p:spPr>
      </p:sp>
      <p:sp>
        <p:nvSpPr>
          <p:cNvPr id="30723" name="Rectangle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30724" name="Rectangle 3"/>
          <p:cNvSpPr>
            <a:spLocks noGrp="1"/>
          </p:cNvSpPr>
          <p:nvPr>
            <p:ph type="sldNum" sz="quarter" idx="5"/>
          </p:nvPr>
        </p:nvSpPr>
        <p:spPr bwMode="auto">
          <a:noFill/>
          <a:ln>
            <a:miter lim="800000"/>
            <a:headEnd/>
            <a:tailEnd/>
          </a:ln>
        </p:spPr>
        <p:txBody>
          <a:bodyPr/>
          <a:lstStyle/>
          <a:p>
            <a:fld id="{209A5270-E087-4996-927F-D9DA8CFF5DAB}" type="slidenum">
              <a:rPr lang="tr-TR" smtClean="0"/>
              <a:pPr/>
              <a:t>35</a:t>
            </a:fld>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TextEdit="1"/>
          </p:cNvSpPr>
          <p:nvPr>
            <p:ph type="sldImg"/>
          </p:nvPr>
        </p:nvSpPr>
        <p:spPr bwMode="auto">
          <a:xfrm>
            <a:off x="3238500" y="509588"/>
            <a:ext cx="3397250" cy="2549525"/>
          </a:xfrm>
          <a:noFill/>
          <a:ln>
            <a:solidFill>
              <a:srgbClr val="000000"/>
            </a:solidFill>
            <a:miter lim="800000"/>
            <a:headEnd/>
            <a:tailEnd/>
          </a:ln>
        </p:spPr>
      </p:sp>
      <p:sp>
        <p:nvSpPr>
          <p:cNvPr id="30723" name="Rectangle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30724" name="Rectangle 3"/>
          <p:cNvSpPr>
            <a:spLocks noGrp="1"/>
          </p:cNvSpPr>
          <p:nvPr>
            <p:ph type="sldNum" sz="quarter" idx="5"/>
          </p:nvPr>
        </p:nvSpPr>
        <p:spPr bwMode="auto">
          <a:noFill/>
          <a:ln>
            <a:miter lim="800000"/>
            <a:headEnd/>
            <a:tailEnd/>
          </a:ln>
        </p:spPr>
        <p:txBody>
          <a:bodyPr/>
          <a:lstStyle/>
          <a:p>
            <a:fld id="{209A5270-E087-4996-927F-D9DA8CFF5DAB}" type="slidenum">
              <a:rPr lang="tr-TR" smtClean="0"/>
              <a:pPr/>
              <a:t>37</a:t>
            </a:fld>
            <a:endParaRPr 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TextEdit="1"/>
          </p:cNvSpPr>
          <p:nvPr>
            <p:ph type="sldImg"/>
          </p:nvPr>
        </p:nvSpPr>
        <p:spPr bwMode="auto">
          <a:xfrm>
            <a:off x="3238500" y="509588"/>
            <a:ext cx="3397250" cy="2549525"/>
          </a:xfrm>
          <a:noFill/>
          <a:ln>
            <a:solidFill>
              <a:srgbClr val="000000"/>
            </a:solidFill>
            <a:miter lim="800000"/>
            <a:headEnd/>
            <a:tailEnd/>
          </a:ln>
        </p:spPr>
      </p:sp>
      <p:sp>
        <p:nvSpPr>
          <p:cNvPr id="30723" name="Rectangle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30724" name="Rectangle 3"/>
          <p:cNvSpPr>
            <a:spLocks noGrp="1"/>
          </p:cNvSpPr>
          <p:nvPr>
            <p:ph type="sldNum" sz="quarter" idx="5"/>
          </p:nvPr>
        </p:nvSpPr>
        <p:spPr bwMode="auto">
          <a:noFill/>
          <a:ln>
            <a:miter lim="800000"/>
            <a:headEnd/>
            <a:tailEnd/>
          </a:ln>
        </p:spPr>
        <p:txBody>
          <a:bodyPr/>
          <a:lstStyle/>
          <a:p>
            <a:fld id="{209A5270-E087-4996-927F-D9DA8CFF5DAB}" type="slidenum">
              <a:rPr lang="tr-TR" smtClean="0"/>
              <a:pPr/>
              <a:t>38</a:t>
            </a:fld>
            <a:endParaRPr 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TextEdit="1"/>
          </p:cNvSpPr>
          <p:nvPr>
            <p:ph type="sldImg"/>
          </p:nvPr>
        </p:nvSpPr>
        <p:spPr bwMode="auto">
          <a:xfrm>
            <a:off x="3238500" y="509588"/>
            <a:ext cx="3397250" cy="2549525"/>
          </a:xfrm>
          <a:noFill/>
          <a:ln>
            <a:solidFill>
              <a:srgbClr val="000000"/>
            </a:solidFill>
            <a:miter lim="800000"/>
            <a:headEnd/>
            <a:tailEnd/>
          </a:ln>
        </p:spPr>
      </p:sp>
      <p:sp>
        <p:nvSpPr>
          <p:cNvPr id="30723" name="Rectangle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30724" name="Rectangle 3"/>
          <p:cNvSpPr>
            <a:spLocks noGrp="1"/>
          </p:cNvSpPr>
          <p:nvPr>
            <p:ph type="sldNum" sz="quarter" idx="5"/>
          </p:nvPr>
        </p:nvSpPr>
        <p:spPr bwMode="auto">
          <a:noFill/>
          <a:ln>
            <a:miter lim="800000"/>
            <a:headEnd/>
            <a:tailEnd/>
          </a:ln>
        </p:spPr>
        <p:txBody>
          <a:bodyPr/>
          <a:lstStyle/>
          <a:p>
            <a:fld id="{209A5270-E087-4996-927F-D9DA8CFF5DAB}" type="slidenum">
              <a:rPr lang="tr-TR" smtClean="0"/>
              <a:pPr/>
              <a:t>39</a:t>
            </a:fld>
            <a:endParaRPr 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TextEdit="1"/>
          </p:cNvSpPr>
          <p:nvPr>
            <p:ph type="sldImg"/>
          </p:nvPr>
        </p:nvSpPr>
        <p:spPr bwMode="auto">
          <a:xfrm>
            <a:off x="3238500" y="509588"/>
            <a:ext cx="3397250" cy="2549525"/>
          </a:xfrm>
          <a:noFill/>
          <a:ln>
            <a:solidFill>
              <a:srgbClr val="000000"/>
            </a:solidFill>
            <a:miter lim="800000"/>
            <a:headEnd/>
            <a:tailEnd/>
          </a:ln>
        </p:spPr>
      </p:sp>
      <p:sp>
        <p:nvSpPr>
          <p:cNvPr id="30723" name="Rectangle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30724" name="Rectangle 3"/>
          <p:cNvSpPr>
            <a:spLocks noGrp="1"/>
          </p:cNvSpPr>
          <p:nvPr>
            <p:ph type="sldNum" sz="quarter" idx="5"/>
          </p:nvPr>
        </p:nvSpPr>
        <p:spPr bwMode="auto">
          <a:noFill/>
          <a:ln>
            <a:miter lim="800000"/>
            <a:headEnd/>
            <a:tailEnd/>
          </a:ln>
        </p:spPr>
        <p:txBody>
          <a:bodyPr/>
          <a:lstStyle/>
          <a:p>
            <a:fld id="{209A5270-E087-4996-927F-D9DA8CFF5DAB}" type="slidenum">
              <a:rPr lang="tr-TR" smtClean="0"/>
              <a:pPr/>
              <a:t>40</a:t>
            </a:fld>
            <a:endParaRPr 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FE42C39-D91F-4C41-800A-BCC45EB75983}" type="slidenum">
              <a:rPr lang="tr-TR" altLang="tr-TR" smtClean="0"/>
              <a:pPr eaLnBrk="1" hangingPunct="1">
                <a:spcBef>
                  <a:spcPct val="0"/>
                </a:spcBef>
              </a:pPr>
              <a:t>42</a:t>
            </a:fld>
            <a:endParaRPr lang="tr-TR" altLang="tr-TR"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38C9B6F-A027-4725-8402-55D91441B478}" type="slidenum">
              <a:rPr lang="tr-TR" altLang="tr-TR" smtClean="0"/>
              <a:pPr eaLnBrk="1" hangingPunct="1">
                <a:spcBef>
                  <a:spcPct val="0"/>
                </a:spcBef>
              </a:pPr>
              <a:t>43</a:t>
            </a:fld>
            <a:endParaRPr lang="tr-TR" alt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AD6CDEF-23A5-409A-9A05-EA97242F93CD}" type="slidenum">
              <a:rPr lang="tr-TR" altLang="tr-TR" smtClean="0"/>
              <a:pPr eaLnBrk="1" hangingPunct="1">
                <a:spcBef>
                  <a:spcPct val="0"/>
                </a:spcBef>
              </a:pPr>
              <a:t>44</a:t>
            </a:fld>
            <a:endParaRPr lang="tr-TR" altLang="tr-TR"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4759F95-5916-4469-9E94-1A24955E7BB6}" type="slidenum">
              <a:rPr lang="tr-TR" altLang="tr-TR" smtClean="0"/>
              <a:pPr eaLnBrk="1" hangingPunct="1">
                <a:spcBef>
                  <a:spcPct val="0"/>
                </a:spcBef>
              </a:pPr>
              <a:t>51</a:t>
            </a:fld>
            <a:endParaRPr lang="tr-TR" altLang="tr-TR"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733EFE3-2A68-4C33-B5F7-FA8C783FEEB9}" type="slidenum">
              <a:rPr lang="tr-TR" smtClean="0"/>
              <a:pPr/>
              <a:t>3</a:t>
            </a:fld>
            <a:endParaRPr lang="tr-T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F03F363-CF0A-45B3-ABBA-086DC595592E}" type="slidenum">
              <a:rPr lang="tr-TR" altLang="tr-TR" smtClean="0"/>
              <a:pPr eaLnBrk="1" hangingPunct="1">
                <a:spcBef>
                  <a:spcPct val="0"/>
                </a:spcBef>
              </a:pPr>
              <a:t>54</a:t>
            </a:fld>
            <a:endParaRPr lang="tr-TR" altLang="tr-TR"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A3C0BB-32E7-43F1-99EA-20D44A8B3CA7}" type="slidenum">
              <a:rPr lang="tr-TR" altLang="tr-TR" smtClean="0"/>
              <a:pPr eaLnBrk="1" hangingPunct="1">
                <a:spcBef>
                  <a:spcPct val="0"/>
                </a:spcBef>
              </a:pPr>
              <a:t>55</a:t>
            </a:fld>
            <a:endParaRPr lang="tr-TR" altLang="tr-TR"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B6FC8F9-BA38-4784-ACD2-3D8EFC3BEC59}" type="slidenum">
              <a:rPr lang="tr-TR" altLang="tr-TR" smtClean="0"/>
              <a:pPr eaLnBrk="1" hangingPunct="1">
                <a:spcBef>
                  <a:spcPct val="0"/>
                </a:spcBef>
              </a:pPr>
              <a:t>56</a:t>
            </a:fld>
            <a:endParaRPr lang="tr-TR" altLang="tr-TR"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665AEE2-12C1-4AB1-B48A-34F567B2B092}" type="slidenum">
              <a:rPr lang="tr-TR" altLang="tr-TR" smtClean="0"/>
              <a:pPr eaLnBrk="1" hangingPunct="1">
                <a:spcBef>
                  <a:spcPct val="0"/>
                </a:spcBef>
              </a:pPr>
              <a:t>57</a:t>
            </a:fld>
            <a:endParaRPr lang="tr-TR" altLang="tr-TR"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21A89A-4871-4CA5-8585-9C632EF7655E}" type="slidenum">
              <a:rPr lang="tr-TR" altLang="tr-TR" smtClean="0"/>
              <a:pPr eaLnBrk="1" hangingPunct="1">
                <a:spcBef>
                  <a:spcPct val="0"/>
                </a:spcBef>
              </a:pPr>
              <a:t>58</a:t>
            </a:fld>
            <a:endParaRPr lang="tr-TR" altLang="tr-TR"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CB1F3C1-3A10-475F-98C3-9A3741AD4507}" type="slidenum">
              <a:rPr lang="tr-TR" altLang="tr-TR" smtClean="0"/>
              <a:pPr eaLnBrk="1" hangingPunct="1">
                <a:spcBef>
                  <a:spcPct val="0"/>
                </a:spcBef>
              </a:pPr>
              <a:t>59</a:t>
            </a:fld>
            <a:endParaRPr lang="tr-TR" altLang="tr-TR"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C93745-7456-48B1-91FD-AA7FEBD200E0}" type="slidenum">
              <a:rPr lang="tr-TR" altLang="tr-TR" smtClean="0"/>
              <a:pPr eaLnBrk="1" hangingPunct="1">
                <a:spcBef>
                  <a:spcPct val="0"/>
                </a:spcBef>
              </a:pPr>
              <a:t>60</a:t>
            </a:fld>
            <a:endParaRPr lang="tr-TR" altLang="tr-TR"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B05FFDE-3F22-45A1-846E-A5BD332E9C51}" type="slidenum">
              <a:rPr lang="tr-TR" altLang="tr-TR" smtClean="0"/>
              <a:pPr eaLnBrk="1" hangingPunct="1">
                <a:spcBef>
                  <a:spcPct val="0"/>
                </a:spcBef>
              </a:pPr>
              <a:t>61</a:t>
            </a:fld>
            <a:endParaRPr lang="tr-TR" altLang="tr-TR"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CE0650A-F6A8-4E64-9EF6-5EC13A6DC717}" type="slidenum">
              <a:rPr lang="tr-TR" altLang="tr-TR" smtClean="0"/>
              <a:pPr eaLnBrk="1" hangingPunct="1">
                <a:spcBef>
                  <a:spcPct val="0"/>
                </a:spcBef>
              </a:pPr>
              <a:t>62</a:t>
            </a:fld>
            <a:endParaRPr lang="tr-TR" altLang="tr-TR"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BCE8D7E-5E4E-4794-BFAC-B507F406B584}" type="slidenum">
              <a:rPr lang="tr-TR" altLang="tr-TR" smtClean="0"/>
              <a:pPr eaLnBrk="1" hangingPunct="1">
                <a:spcBef>
                  <a:spcPct val="0"/>
                </a:spcBef>
              </a:pPr>
              <a:t>63</a:t>
            </a:fld>
            <a:endParaRPr lang="tr-TR" altLang="tr-TR"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733EFE3-2A68-4C33-B5F7-FA8C783FEEB9}" type="slidenum">
              <a:rPr lang="tr-TR" smtClean="0"/>
              <a:pPr/>
              <a:t>4</a:t>
            </a:fld>
            <a:endParaRPr lang="tr-T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CA8356E-7F90-4169-B5CE-99AAD088C6E5}" type="slidenum">
              <a:rPr lang="tr-TR" altLang="tr-TR" smtClean="0"/>
              <a:pPr eaLnBrk="1" hangingPunct="1">
                <a:spcBef>
                  <a:spcPct val="0"/>
                </a:spcBef>
              </a:pPr>
              <a:t>64</a:t>
            </a:fld>
            <a:endParaRPr lang="tr-TR" altLang="tr-TR"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A877CA3-3107-47FC-9521-E8F98A92B017}" type="slidenum">
              <a:rPr lang="tr-TR" altLang="tr-TR" smtClean="0"/>
              <a:pPr eaLnBrk="1" hangingPunct="1">
                <a:spcBef>
                  <a:spcPct val="0"/>
                </a:spcBef>
              </a:pPr>
              <a:t>65</a:t>
            </a:fld>
            <a:endParaRPr lang="tr-TR" altLang="tr-TR"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D564967-C150-4C5F-AF3D-72E4CE640CD5}" type="slidenum">
              <a:rPr lang="tr-TR" altLang="tr-TR" smtClean="0"/>
              <a:pPr eaLnBrk="1" hangingPunct="1">
                <a:spcBef>
                  <a:spcPct val="0"/>
                </a:spcBef>
              </a:pPr>
              <a:t>66</a:t>
            </a:fld>
            <a:endParaRPr lang="tr-TR" altLang="tr-TR"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2AE00BE-91B9-42BE-A526-3AE5D466D9A6}" type="slidenum">
              <a:rPr lang="tr-TR" altLang="tr-TR" smtClean="0"/>
              <a:pPr eaLnBrk="1" hangingPunct="1">
                <a:spcBef>
                  <a:spcPct val="0"/>
                </a:spcBef>
              </a:pPr>
              <a:t>67</a:t>
            </a:fld>
            <a:endParaRPr lang="tr-TR" altLang="tr-TR"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TextEdit="1"/>
          </p:cNvSpPr>
          <p:nvPr>
            <p:ph type="sldImg"/>
          </p:nvPr>
        </p:nvSpPr>
        <p:spPr bwMode="auto">
          <a:xfrm>
            <a:off x="3238500" y="509588"/>
            <a:ext cx="3397250" cy="2549525"/>
          </a:xfrm>
          <a:noFill/>
          <a:ln>
            <a:solidFill>
              <a:srgbClr val="000000"/>
            </a:solidFill>
            <a:miter lim="800000"/>
            <a:headEnd/>
            <a:tailEnd/>
          </a:ln>
        </p:spPr>
      </p:sp>
      <p:sp>
        <p:nvSpPr>
          <p:cNvPr id="30723" name="Rectangle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30724" name="Rectangle 3"/>
          <p:cNvSpPr>
            <a:spLocks noGrp="1"/>
          </p:cNvSpPr>
          <p:nvPr>
            <p:ph type="sldNum" sz="quarter" idx="5"/>
          </p:nvPr>
        </p:nvSpPr>
        <p:spPr bwMode="auto">
          <a:noFill/>
          <a:ln>
            <a:miter lim="800000"/>
            <a:headEnd/>
            <a:tailEnd/>
          </a:ln>
        </p:spPr>
        <p:txBody>
          <a:bodyPr/>
          <a:lstStyle/>
          <a:p>
            <a:fld id="{209A5270-E087-4996-927F-D9DA8CFF5DAB}" type="slidenum">
              <a:rPr lang="tr-TR" smtClean="0"/>
              <a:pPr/>
              <a:t>68</a:t>
            </a:fld>
            <a:endParaRPr lang="tr-T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1EBE50D-2D72-4041-AD95-CD85611C587F}" type="slidenum">
              <a:rPr lang="tr-TR" altLang="tr-TR" smtClean="0"/>
              <a:pPr eaLnBrk="1" hangingPunct="1">
                <a:spcBef>
                  <a:spcPct val="0"/>
                </a:spcBef>
              </a:pPr>
              <a:t>71</a:t>
            </a:fld>
            <a:endParaRPr lang="tr-TR" altLang="tr-TR"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45D27B2-8331-4F2F-9226-A9D858263551}" type="slidenum">
              <a:rPr lang="tr-TR" altLang="tr-TR" smtClean="0"/>
              <a:pPr eaLnBrk="1" hangingPunct="1">
                <a:spcBef>
                  <a:spcPct val="0"/>
                </a:spcBef>
              </a:pPr>
              <a:t>74</a:t>
            </a:fld>
            <a:endParaRPr lang="tr-TR" altLang="tr-TR" smtClean="0"/>
          </a:p>
        </p:txBody>
      </p:sp>
      <p:sp>
        <p:nvSpPr>
          <p:cNvPr id="105475" name="Rectangle 7"/>
          <p:cNvSpPr txBox="1">
            <a:spLocks noGrp="1" noChangeArrowheads="1"/>
          </p:cNvSpPr>
          <p:nvPr/>
        </p:nvSpPr>
        <p:spPr bwMode="auto">
          <a:xfrm>
            <a:off x="5595410" y="6457791"/>
            <a:ext cx="4278842"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a:spcBef>
                <a:spcPct val="0"/>
              </a:spcBef>
            </a:pPr>
            <a:fld id="{B6F41FE9-93AB-41F4-8A3E-D95D3947C1CB}" type="slidenum">
              <a:rPr lang="en-US" altLang="tr-TR" i="1">
                <a:latin typeface="Times New Roman" pitchFamily="18" charset="0"/>
              </a:rPr>
              <a:pPr algn="r">
                <a:spcBef>
                  <a:spcPct val="0"/>
                </a:spcBef>
              </a:pPr>
              <a:t>74</a:t>
            </a:fld>
            <a:endParaRPr lang="en-US" altLang="tr-TR" i="1">
              <a:latin typeface="Times New Roman" pitchFamily="18" charset="0"/>
            </a:endParaRPr>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xfrm>
            <a:off x="1316567" y="3228896"/>
            <a:ext cx="7241117"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1" hangingPunct="1"/>
            <a:endParaRPr lang="tr-TR" altLang="tr-T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AE4CADC-E684-4F25-AA2A-3CD2DFE7B284}" type="slidenum">
              <a:rPr lang="tr-TR" altLang="tr-TR" smtClean="0"/>
              <a:pPr eaLnBrk="1" hangingPunct="1">
                <a:spcBef>
                  <a:spcPct val="0"/>
                </a:spcBef>
              </a:pPr>
              <a:t>76</a:t>
            </a:fld>
            <a:endParaRPr lang="tr-TR" altLang="tr-TR" smtClean="0"/>
          </a:p>
        </p:txBody>
      </p:sp>
      <p:sp>
        <p:nvSpPr>
          <p:cNvPr id="106499" name="Rectangle 7"/>
          <p:cNvSpPr txBox="1">
            <a:spLocks noGrp="1" noChangeArrowheads="1"/>
          </p:cNvSpPr>
          <p:nvPr/>
        </p:nvSpPr>
        <p:spPr bwMode="auto">
          <a:xfrm>
            <a:off x="5595410" y="6457791"/>
            <a:ext cx="4278842"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a:spcBef>
                <a:spcPct val="0"/>
              </a:spcBef>
            </a:pPr>
            <a:fld id="{B021EF41-7247-4413-A450-7A4BC55014E4}" type="slidenum">
              <a:rPr lang="en-US" altLang="tr-TR" i="1">
                <a:latin typeface="Times New Roman" pitchFamily="18" charset="0"/>
              </a:rPr>
              <a:pPr algn="r">
                <a:spcBef>
                  <a:spcPct val="0"/>
                </a:spcBef>
              </a:pPr>
              <a:t>76</a:t>
            </a:fld>
            <a:endParaRPr lang="en-US" altLang="tr-TR" i="1">
              <a:latin typeface="Times New Roman" pitchFamily="18" charset="0"/>
            </a:endParaRPr>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xfrm>
            <a:off x="1316567" y="3228896"/>
            <a:ext cx="7241117"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1" hangingPunct="1"/>
            <a:endParaRPr lang="tr-TR" altLang="tr-T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E739859-9C23-40C0-A320-F66C78D8F7D9}" type="slidenum">
              <a:rPr lang="tr-TR" altLang="tr-TR" smtClean="0"/>
              <a:pPr eaLnBrk="1" hangingPunct="1">
                <a:spcBef>
                  <a:spcPct val="0"/>
                </a:spcBef>
              </a:pPr>
              <a:t>78</a:t>
            </a:fld>
            <a:endParaRPr lang="tr-TR" altLang="tr-TR"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BDEF32-D102-447D-A42D-FDF75CC604D6}" type="slidenum">
              <a:rPr lang="tr-TR" altLang="tr-TR" smtClean="0"/>
              <a:pPr eaLnBrk="1" hangingPunct="1">
                <a:spcBef>
                  <a:spcPct val="0"/>
                </a:spcBef>
              </a:pPr>
              <a:t>79</a:t>
            </a:fld>
            <a:endParaRPr lang="tr-TR" altLang="tr-TR"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733EFE3-2A68-4C33-B5F7-FA8C783FEEB9}" type="slidenum">
              <a:rPr lang="tr-TR" smtClean="0"/>
              <a:pPr/>
              <a:t>5</a:t>
            </a:fld>
            <a:endParaRPr lang="tr-T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F5FC58B-3644-436A-9BF4-69B07C4843E7}" type="slidenum">
              <a:rPr lang="tr-TR" altLang="tr-TR" smtClean="0"/>
              <a:pPr eaLnBrk="1" hangingPunct="1">
                <a:spcBef>
                  <a:spcPct val="0"/>
                </a:spcBef>
              </a:pPr>
              <a:t>80</a:t>
            </a:fld>
            <a:endParaRPr lang="tr-TR" altLang="tr-TR"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5037D43-25C7-40C1-AA5A-C2654E414759}" type="slidenum">
              <a:rPr lang="tr-TR" altLang="tr-TR" smtClean="0"/>
              <a:pPr eaLnBrk="1" hangingPunct="1">
                <a:spcBef>
                  <a:spcPct val="0"/>
                </a:spcBef>
              </a:pPr>
              <a:t>81</a:t>
            </a:fld>
            <a:endParaRPr lang="tr-TR" altLang="tr-TR"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E4AF47-F28A-404E-BEE0-4435BBD902C1}" type="slidenum">
              <a:rPr lang="tr-TR" altLang="tr-TR" smtClean="0"/>
              <a:pPr eaLnBrk="1" hangingPunct="1">
                <a:spcBef>
                  <a:spcPct val="0"/>
                </a:spcBef>
              </a:pPr>
              <a:t>82</a:t>
            </a:fld>
            <a:endParaRPr lang="tr-TR" altLang="tr-TR"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425226E-2616-414C-B474-08F8E62A505B}" type="slidenum">
              <a:rPr lang="tr-TR" altLang="tr-TR" smtClean="0"/>
              <a:pPr eaLnBrk="1" hangingPunct="1">
                <a:spcBef>
                  <a:spcPct val="0"/>
                </a:spcBef>
              </a:pPr>
              <a:t>83</a:t>
            </a:fld>
            <a:endParaRPr lang="tr-TR" altLang="tr-TR"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491617E-69B0-49CB-9AF7-F04C51780254}" type="slidenum">
              <a:rPr lang="tr-TR" altLang="tr-TR" smtClean="0"/>
              <a:pPr eaLnBrk="1" hangingPunct="1">
                <a:spcBef>
                  <a:spcPct val="0"/>
                </a:spcBef>
              </a:pPr>
              <a:t>84</a:t>
            </a:fld>
            <a:endParaRPr lang="tr-TR" altLang="tr-TR"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9223329-3E0B-4295-9560-93FCE3424442}" type="slidenum">
              <a:rPr lang="tr-TR" altLang="tr-TR" smtClean="0"/>
              <a:pPr eaLnBrk="1" hangingPunct="1">
                <a:spcBef>
                  <a:spcPct val="0"/>
                </a:spcBef>
              </a:pPr>
              <a:t>85</a:t>
            </a:fld>
            <a:endParaRPr lang="tr-TR" altLang="tr-TR"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CD5C4F-4ED3-4141-8C40-FE1813A67082}" type="slidenum">
              <a:rPr lang="tr-TR" altLang="tr-TR" smtClean="0"/>
              <a:pPr eaLnBrk="1" hangingPunct="1">
                <a:spcBef>
                  <a:spcPct val="0"/>
                </a:spcBef>
              </a:pPr>
              <a:t>86</a:t>
            </a:fld>
            <a:endParaRPr lang="tr-TR" alt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F1584D-45C4-48FE-8139-5C5ACC2C2103}" type="slidenum">
              <a:rPr lang="tr-TR" altLang="tr-TR" smtClean="0"/>
              <a:pPr eaLnBrk="1" hangingPunct="1">
                <a:spcBef>
                  <a:spcPct val="0"/>
                </a:spcBef>
              </a:pPr>
              <a:t>87</a:t>
            </a:fld>
            <a:endParaRPr lang="tr-TR" altLang="tr-TR"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1D20D1-1290-4798-96F9-B7D9887DCFD8}" type="slidenum">
              <a:rPr lang="tr-TR" altLang="tr-TR" smtClean="0"/>
              <a:pPr eaLnBrk="1" hangingPunct="1">
                <a:spcBef>
                  <a:spcPct val="0"/>
                </a:spcBef>
              </a:pPr>
              <a:t>88</a:t>
            </a:fld>
            <a:endParaRPr lang="tr-TR" altLang="tr-TR"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1D20D1-1290-4798-96F9-B7D9887DCFD8}" type="slidenum">
              <a:rPr lang="tr-TR" altLang="tr-TR" smtClean="0"/>
              <a:pPr eaLnBrk="1" hangingPunct="1">
                <a:spcBef>
                  <a:spcPct val="0"/>
                </a:spcBef>
              </a:pPr>
              <a:t>89</a:t>
            </a:fld>
            <a:endParaRPr lang="tr-TR" altLang="tr-TR"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733EFE3-2A68-4C33-B5F7-FA8C783FEEB9}" type="slidenum">
              <a:rPr lang="tr-TR" smtClean="0"/>
              <a:pPr/>
              <a:t>6</a:t>
            </a:fld>
            <a:endParaRPr lang="tr-T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BB1F56E-8B29-4822-BDE6-2EC02BCA6453}" type="slidenum">
              <a:rPr lang="tr-TR" altLang="tr-TR" smtClean="0"/>
              <a:pPr eaLnBrk="1" hangingPunct="1">
                <a:spcBef>
                  <a:spcPct val="0"/>
                </a:spcBef>
              </a:pPr>
              <a:t>90</a:t>
            </a:fld>
            <a:endParaRPr lang="tr-TR" altLang="tr-TR"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1316567" y="3228896"/>
            <a:ext cx="7241117"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b="1" smtClean="0"/>
              <a:t>AVOID ; </a:t>
            </a:r>
            <a:r>
              <a:rPr lang="en-US" altLang="tr-TR" smtClean="0"/>
              <a:t>preferable choice.</a:t>
            </a:r>
            <a:endParaRPr lang="en-US" altLang="tr-TR" b="1" smtClean="0"/>
          </a:p>
          <a:p>
            <a:pPr eaLnBrk="1" hangingPunct="1"/>
            <a:endParaRPr lang="en-US" altLang="tr-TR" b="1" smtClean="0"/>
          </a:p>
          <a:p>
            <a:pPr eaLnBrk="1" hangingPunct="1"/>
            <a:r>
              <a:rPr lang="en-US" altLang="tr-TR" b="1" smtClean="0"/>
              <a:t>SFAIRP</a:t>
            </a:r>
            <a:r>
              <a:rPr lang="en-US" altLang="tr-TR" smtClean="0"/>
              <a:t> ; balance between cost and risk, business requirement recognised by legal system.</a:t>
            </a:r>
          </a:p>
          <a:p>
            <a:pPr eaLnBrk="1" hangingPunct="1"/>
            <a:endParaRPr lang="en-US" altLang="tr-TR" smtClean="0"/>
          </a:p>
          <a:p>
            <a:pPr eaLnBrk="1" hangingPunct="1"/>
            <a:r>
              <a:rPr lang="en-US" altLang="tr-TR" b="1" smtClean="0"/>
              <a:t>Suitable &amp; sufficient assessment</a:t>
            </a:r>
            <a:r>
              <a:rPr lang="en-US" altLang="tr-TR" smtClean="0"/>
              <a:t> ; only required if risk cannot be eliminated or controlled.</a:t>
            </a:r>
          </a:p>
          <a:p>
            <a:pPr eaLnBrk="1" hangingPunct="1"/>
            <a:endParaRPr lang="en-US" altLang="tr-TR" smtClean="0"/>
          </a:p>
          <a:p>
            <a:pPr eaLnBrk="1" hangingPunct="1"/>
            <a:r>
              <a:rPr lang="en-US" altLang="tr-TR" smtClean="0"/>
              <a:t>Following assessment SFARIP to </a:t>
            </a:r>
            <a:r>
              <a:rPr lang="en-US" altLang="tr-TR" b="1" smtClean="0"/>
              <a:t>reduce</a:t>
            </a:r>
            <a:r>
              <a:rPr lang="en-US" altLang="tr-TR" smtClean="0"/>
              <a:t> risk.</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2ED1C03-020D-42CC-93C9-A257AC012C3F}" type="slidenum">
              <a:rPr lang="tr-TR" altLang="tr-TR" smtClean="0"/>
              <a:pPr eaLnBrk="1" hangingPunct="1">
                <a:spcBef>
                  <a:spcPct val="0"/>
                </a:spcBef>
              </a:pPr>
              <a:t>91</a:t>
            </a:fld>
            <a:endParaRPr lang="tr-TR" altLang="tr-TR"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1316567" y="3228896"/>
            <a:ext cx="7241117"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b="1" smtClean="0"/>
              <a:t>PURPOSE</a:t>
            </a:r>
            <a:r>
              <a:rPr lang="en-US" altLang="tr-TR" smtClean="0"/>
              <a:t> of spinal column ;</a:t>
            </a:r>
          </a:p>
          <a:p>
            <a:pPr eaLnBrk="1" hangingPunct="1">
              <a:buFontTx/>
              <a:buChar char="•"/>
            </a:pPr>
            <a:r>
              <a:rPr lang="en-US" altLang="tr-TR" smtClean="0"/>
              <a:t>support the head</a:t>
            </a:r>
          </a:p>
          <a:p>
            <a:pPr eaLnBrk="1" hangingPunct="1">
              <a:buFontTx/>
              <a:buChar char="•"/>
            </a:pPr>
            <a:r>
              <a:rPr lang="en-US" altLang="tr-TR" smtClean="0"/>
              <a:t>protects the spinal column</a:t>
            </a:r>
          </a:p>
          <a:p>
            <a:pPr eaLnBrk="1" hangingPunct="1">
              <a:buFontTx/>
              <a:buChar char="•"/>
            </a:pPr>
            <a:r>
              <a:rPr lang="en-US" altLang="tr-TR" smtClean="0"/>
              <a:t>lets you stand up to the wife !</a:t>
            </a:r>
          </a:p>
          <a:p>
            <a:pPr eaLnBrk="1" hangingPunct="1">
              <a:buFontTx/>
              <a:buChar char="•"/>
            </a:pPr>
            <a:endParaRPr lang="en-US" altLang="tr-TR" smtClean="0"/>
          </a:p>
          <a:p>
            <a:pPr eaLnBrk="1" hangingPunct="1"/>
            <a:r>
              <a:rPr lang="en-US" altLang="tr-TR" b="1" smtClean="0"/>
              <a:t>Vertebrae</a:t>
            </a:r>
            <a:r>
              <a:rPr lang="en-US" altLang="tr-TR" smtClean="0"/>
              <a:t> - 	flexible in the cervical / thoriac / lumbar regions</a:t>
            </a:r>
          </a:p>
          <a:p>
            <a:pPr eaLnBrk="1" hangingPunct="1"/>
            <a:r>
              <a:rPr lang="en-US" altLang="tr-TR" smtClean="0"/>
              <a:t>	fused in the sacrum</a:t>
            </a:r>
          </a:p>
          <a:p>
            <a:pPr eaLnBrk="1" hangingPunct="1"/>
            <a:endParaRPr lang="en-US" altLang="tr-TR" smtClean="0"/>
          </a:p>
          <a:p>
            <a:pPr eaLnBrk="1" hangingPunct="1"/>
            <a:r>
              <a:rPr lang="en-US" altLang="tr-TR" b="1" smtClean="0"/>
              <a:t>NOTE </a:t>
            </a:r>
            <a:r>
              <a:rPr lang="en-US" altLang="tr-TR" smtClean="0"/>
              <a:t>; 	spine has 3 natural curves</a:t>
            </a:r>
          </a:p>
          <a:p>
            <a:pPr eaLnBrk="1" hangingPunct="1"/>
            <a:r>
              <a:rPr lang="en-US" altLang="tr-TR" smtClean="0"/>
              <a:t>	designed for compression loading</a:t>
            </a:r>
          </a:p>
          <a:p>
            <a:pPr eaLnBrk="1" hangingPunct="1"/>
            <a:r>
              <a:rPr lang="en-US" altLang="tr-TR" smtClean="0"/>
              <a:t>	allows some natural rotation</a:t>
            </a:r>
          </a:p>
          <a:p>
            <a:pPr eaLnBrk="1" hangingPunct="1"/>
            <a:r>
              <a:rPr lang="en-US" altLang="tr-TR" smtClean="0"/>
              <a:t>	</a:t>
            </a:r>
            <a:r>
              <a:rPr lang="en-US" altLang="tr-TR" b="1" smtClean="0"/>
              <a:t>not well designed to cope with both loads together</a:t>
            </a:r>
            <a:r>
              <a:rPr lang="en-US" altLang="tr-TR" smtClean="0"/>
              <a:t>  </a:t>
            </a:r>
          </a:p>
          <a:p>
            <a:pPr eaLnBrk="1" hangingPunct="1"/>
            <a:endParaRPr lang="en-US" altLang="tr-T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C9B50E4-7F4F-4673-926B-454EE855D3CA}" type="slidenum">
              <a:rPr lang="tr-TR" altLang="tr-TR" smtClean="0"/>
              <a:pPr eaLnBrk="1" hangingPunct="1">
                <a:spcBef>
                  <a:spcPct val="0"/>
                </a:spcBef>
              </a:pPr>
              <a:t>92</a:t>
            </a:fld>
            <a:endParaRPr lang="tr-TR" altLang="tr-TR"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1316567" y="3228896"/>
            <a:ext cx="7241117"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b="1" smtClean="0"/>
              <a:t>DAMAGE ;</a:t>
            </a:r>
            <a:r>
              <a:rPr lang="en-US" altLang="tr-TR" smtClean="0"/>
              <a:t> </a:t>
            </a:r>
          </a:p>
          <a:p>
            <a:pPr eaLnBrk="1" hangingPunct="1">
              <a:buFontTx/>
              <a:buChar char="•"/>
            </a:pPr>
            <a:r>
              <a:rPr lang="en-US" altLang="tr-TR" b="1" smtClean="0"/>
              <a:t>compression loading</a:t>
            </a:r>
            <a:r>
              <a:rPr lang="en-US" altLang="tr-TR" smtClean="0"/>
              <a:t> while back is tilted forward nips the disc cartilage adjacent to the spinal column</a:t>
            </a:r>
          </a:p>
          <a:p>
            <a:pPr eaLnBrk="1" hangingPunct="1">
              <a:buFontTx/>
              <a:buChar char="•"/>
            </a:pPr>
            <a:r>
              <a:rPr lang="en-US" altLang="tr-TR" smtClean="0"/>
              <a:t>stretched the cartilage at the rear of the disc</a:t>
            </a:r>
          </a:p>
          <a:p>
            <a:pPr eaLnBrk="1" hangingPunct="1">
              <a:buFontTx/>
              <a:buChar char="•"/>
            </a:pPr>
            <a:r>
              <a:rPr lang="en-US" altLang="tr-TR" smtClean="0"/>
              <a:t>squeezes the nucleus fluid towards the rear of the disc</a:t>
            </a:r>
          </a:p>
          <a:p>
            <a:pPr eaLnBrk="1" hangingPunct="1"/>
            <a:endParaRPr lang="en-US" altLang="tr-T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BB47124-640A-4428-A947-C3F24A4DF0B4}" type="slidenum">
              <a:rPr lang="tr-TR" altLang="tr-TR" smtClean="0"/>
              <a:pPr eaLnBrk="1" hangingPunct="1">
                <a:spcBef>
                  <a:spcPct val="0"/>
                </a:spcBef>
              </a:pPr>
              <a:t>93</a:t>
            </a:fld>
            <a:endParaRPr lang="tr-TR" altLang="tr-TR"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2CB905D-5907-4674-882E-0A64B1B43B98}" type="slidenum">
              <a:rPr lang="tr-TR" altLang="tr-TR" smtClean="0"/>
              <a:pPr eaLnBrk="1" hangingPunct="1">
                <a:spcBef>
                  <a:spcPct val="0"/>
                </a:spcBef>
              </a:pPr>
              <a:t>94</a:t>
            </a:fld>
            <a:endParaRPr lang="tr-TR" altLang="tr-TR"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DB652-AFE7-49F9-B5DB-BD8CC4B795D8}" type="slidenum">
              <a:rPr lang="tr-TR" altLang="tr-TR" smtClean="0"/>
              <a:pPr eaLnBrk="1" hangingPunct="1">
                <a:spcBef>
                  <a:spcPct val="0"/>
                </a:spcBef>
              </a:pPr>
              <a:t>95</a:t>
            </a:fld>
            <a:endParaRPr lang="tr-TR" altLang="tr-TR"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tr-TR" altLang="tr-TR"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CDA5268-C883-4946-AD22-5D23D6025ED9}" type="slidenum">
              <a:rPr lang="tr-TR" altLang="tr-TR" smtClean="0"/>
              <a:pPr eaLnBrk="1" hangingPunct="1">
                <a:spcBef>
                  <a:spcPct val="0"/>
                </a:spcBef>
              </a:pPr>
              <a:t>96</a:t>
            </a:fld>
            <a:endParaRPr lang="tr-TR" altLang="tr-TR"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06A03FB-C6D0-4737-9BFB-6A229E91273B}" type="slidenum">
              <a:rPr lang="tr-TR" altLang="tr-TR" smtClean="0"/>
              <a:pPr eaLnBrk="1" hangingPunct="1">
                <a:spcBef>
                  <a:spcPct val="0"/>
                </a:spcBef>
              </a:pPr>
              <a:t>121</a:t>
            </a:fld>
            <a:endParaRPr lang="tr-TR" altLang="tr-TR"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xfrm>
            <a:off x="1316567" y="3228896"/>
            <a:ext cx="7241117"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1" hangingPunct="1"/>
            <a:endParaRPr lang="tr-TR" alt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733EFE3-2A68-4C33-B5F7-FA8C783FEEB9}" type="slidenum">
              <a:rPr lang="tr-TR" smtClean="0"/>
              <a:pPr/>
              <a:t>10</a:t>
            </a:fld>
            <a:endParaRPr lang="tr-T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733EFE3-2A68-4C33-B5F7-FA8C783FEEB9}" type="slidenum">
              <a:rPr lang="tr-TR" smtClean="0"/>
              <a:pPr/>
              <a:t>11</a:t>
            </a:fld>
            <a:endParaRPr lang="tr-T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733EFE3-2A68-4C33-B5F7-FA8C783FEEB9}" type="slidenum">
              <a:rPr lang="tr-TR" smtClean="0"/>
              <a:pPr/>
              <a:t>12</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A153CA3-4ADD-4B4C-BC31-863AA607B538}" type="datetime1">
              <a:rPr lang="tr-TR" smtClean="0"/>
              <a:pPr/>
              <a:t>10.02.2016</a:t>
            </a:fld>
            <a:endParaRPr lang="tr-TR"/>
          </a:p>
        </p:txBody>
      </p:sp>
      <p:sp>
        <p:nvSpPr>
          <p:cNvPr id="5" name="4 Altbilgi Yer Tutucusu"/>
          <p:cNvSpPr>
            <a:spLocks noGrp="1"/>
          </p:cNvSpPr>
          <p:nvPr>
            <p:ph type="ftr" sz="quarter" idx="11"/>
          </p:nvPr>
        </p:nvSpPr>
        <p:spPr/>
        <p:txBody>
          <a:bodyPr/>
          <a:lstStyle/>
          <a:p>
            <a:r>
              <a:rPr lang="tr-TR" smtClean="0"/>
              <a:t>DOÇ. DR. ALİ KASAL</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C248DFF-030F-4B23-B165-56AFEBB0933A}" type="datetime1">
              <a:rPr lang="tr-TR" smtClean="0"/>
              <a:pPr/>
              <a:t>10.02.2016</a:t>
            </a:fld>
            <a:endParaRPr lang="tr-TR"/>
          </a:p>
        </p:txBody>
      </p:sp>
      <p:sp>
        <p:nvSpPr>
          <p:cNvPr id="5" name="4 Altbilgi Yer Tutucusu"/>
          <p:cNvSpPr>
            <a:spLocks noGrp="1"/>
          </p:cNvSpPr>
          <p:nvPr>
            <p:ph type="ftr" sz="quarter" idx="11"/>
          </p:nvPr>
        </p:nvSpPr>
        <p:spPr/>
        <p:txBody>
          <a:bodyPr/>
          <a:lstStyle/>
          <a:p>
            <a:r>
              <a:rPr lang="tr-TR" smtClean="0"/>
              <a:t>DOÇ. DR. ALİ KASAL</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3B227C8-6F55-44C8-B18D-149A8B867855}" type="datetime1">
              <a:rPr lang="tr-TR" smtClean="0"/>
              <a:pPr/>
              <a:t>10.02.2016</a:t>
            </a:fld>
            <a:endParaRPr lang="tr-TR"/>
          </a:p>
        </p:txBody>
      </p:sp>
      <p:sp>
        <p:nvSpPr>
          <p:cNvPr id="5" name="4 Altbilgi Yer Tutucusu"/>
          <p:cNvSpPr>
            <a:spLocks noGrp="1"/>
          </p:cNvSpPr>
          <p:nvPr>
            <p:ph type="ftr" sz="quarter" idx="11"/>
          </p:nvPr>
        </p:nvSpPr>
        <p:spPr/>
        <p:txBody>
          <a:bodyPr/>
          <a:lstStyle/>
          <a:p>
            <a:r>
              <a:rPr lang="tr-TR" smtClean="0"/>
              <a:t>DOÇ. DR. ALİ KASAL</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Başlık, Metin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1524000" y="304800"/>
            <a:ext cx="716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81000" y="1828800"/>
            <a:ext cx="41148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Grafik Yer Tutucusu"/>
          <p:cNvSpPr>
            <a:spLocks noGrp="1"/>
          </p:cNvSpPr>
          <p:nvPr>
            <p:ph type="chart" sz="half" idx="2"/>
          </p:nvPr>
        </p:nvSpPr>
        <p:spPr>
          <a:xfrm>
            <a:off x="4648200" y="1828800"/>
            <a:ext cx="4114800" cy="4267200"/>
          </a:xfrm>
        </p:spPr>
        <p:txBody>
          <a:bodyPr/>
          <a:lstStyle/>
          <a:p>
            <a:pPr lvl="0"/>
            <a:endParaRPr lang="tr-T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476605-F14F-437F-A13A-F2E05088CCC4}" type="slidenum">
              <a:rPr lang="en-US"/>
              <a:pPr>
                <a:defRPr/>
              </a:pPr>
              <a:t>‹#›</a:t>
            </a:fld>
            <a:endParaRPr lang="en-US"/>
          </a:p>
        </p:txBody>
      </p:sp>
    </p:spTree>
    <p:extLst>
      <p:ext uri="{BB962C8B-B14F-4D97-AF65-F5344CB8AC3E}">
        <p14:creationId xmlns:p14="http://schemas.microsoft.com/office/powerpoint/2010/main" val="1232918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tr-TR" altLang="en-US"/>
          </a:p>
        </p:txBody>
      </p:sp>
      <p:sp>
        <p:nvSpPr>
          <p:cNvPr id="8" name="Rectangle 6"/>
          <p:cNvSpPr>
            <a:spLocks noGrp="1" noChangeArrowheads="1"/>
          </p:cNvSpPr>
          <p:nvPr>
            <p:ph type="sldNum" sz="quarter" idx="12"/>
          </p:nvPr>
        </p:nvSpPr>
        <p:spPr>
          <a:ln/>
        </p:spPr>
        <p:txBody>
          <a:bodyPr/>
          <a:lstStyle>
            <a:lvl1pPr>
              <a:defRPr/>
            </a:lvl1pPr>
          </a:lstStyle>
          <a:p>
            <a:pPr>
              <a:defRPr/>
            </a:pPr>
            <a:fld id="{830B448E-D501-4D85-B5E8-B22452E3C2A5}" type="slidenum">
              <a:rPr lang="tr-TR" altLang="en-US"/>
              <a:pPr>
                <a:defRPr/>
              </a:pPr>
              <a:t>‹#›</a:t>
            </a:fld>
            <a:endParaRPr lang="tr-TR" altLang="en-US"/>
          </a:p>
        </p:txBody>
      </p:sp>
    </p:spTree>
    <p:extLst>
      <p:ext uri="{BB962C8B-B14F-4D97-AF65-F5344CB8AC3E}">
        <p14:creationId xmlns:p14="http://schemas.microsoft.com/office/powerpoint/2010/main" val="860536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7813"/>
            <a:ext cx="8229600" cy="58531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tr-TR" altLang="en-US"/>
          </a:p>
        </p:txBody>
      </p:sp>
      <p:sp>
        <p:nvSpPr>
          <p:cNvPr id="5" name="Rectangle 6"/>
          <p:cNvSpPr>
            <a:spLocks noGrp="1" noChangeArrowheads="1"/>
          </p:cNvSpPr>
          <p:nvPr>
            <p:ph type="sldNum" sz="quarter" idx="12"/>
          </p:nvPr>
        </p:nvSpPr>
        <p:spPr>
          <a:ln/>
        </p:spPr>
        <p:txBody>
          <a:bodyPr/>
          <a:lstStyle>
            <a:lvl1pPr>
              <a:defRPr/>
            </a:lvl1pPr>
          </a:lstStyle>
          <a:p>
            <a:pPr>
              <a:defRPr/>
            </a:pPr>
            <a:fld id="{67BDAB5D-AB10-4B00-9597-18E2FB331BFC}" type="slidenum">
              <a:rPr lang="tr-TR" altLang="en-US"/>
              <a:pPr>
                <a:defRPr/>
              </a:pPr>
              <a:t>‹#›</a:t>
            </a:fld>
            <a:endParaRPr lang="tr-TR" altLang="en-US"/>
          </a:p>
        </p:txBody>
      </p:sp>
    </p:spTree>
    <p:extLst>
      <p:ext uri="{BB962C8B-B14F-4D97-AF65-F5344CB8AC3E}">
        <p14:creationId xmlns:p14="http://schemas.microsoft.com/office/powerpoint/2010/main" val="1145177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55DC681-4E50-46AF-93C2-D576895D836B}" type="datetime1">
              <a:rPr lang="tr-TR" smtClean="0"/>
              <a:pPr/>
              <a:t>10.02.2016</a:t>
            </a:fld>
            <a:endParaRPr lang="tr-TR"/>
          </a:p>
        </p:txBody>
      </p:sp>
      <p:sp>
        <p:nvSpPr>
          <p:cNvPr id="5" name="4 Altbilgi Yer Tutucusu"/>
          <p:cNvSpPr>
            <a:spLocks noGrp="1"/>
          </p:cNvSpPr>
          <p:nvPr>
            <p:ph type="ftr" sz="quarter" idx="11"/>
          </p:nvPr>
        </p:nvSpPr>
        <p:spPr/>
        <p:txBody>
          <a:bodyPr/>
          <a:lstStyle/>
          <a:p>
            <a:r>
              <a:rPr lang="tr-TR" smtClean="0"/>
              <a:t>DOÇ. DR. ALİ KASAL</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7EE9CDF8-EA34-4029-9BCC-A97E45A577CD}" type="datetime1">
              <a:rPr lang="tr-TR" smtClean="0"/>
              <a:pPr/>
              <a:t>10.02.2016</a:t>
            </a:fld>
            <a:endParaRPr lang="tr-TR"/>
          </a:p>
        </p:txBody>
      </p:sp>
      <p:sp>
        <p:nvSpPr>
          <p:cNvPr id="5" name="4 Altbilgi Yer Tutucusu"/>
          <p:cNvSpPr>
            <a:spLocks noGrp="1"/>
          </p:cNvSpPr>
          <p:nvPr>
            <p:ph type="ftr" sz="quarter" idx="11"/>
          </p:nvPr>
        </p:nvSpPr>
        <p:spPr/>
        <p:txBody>
          <a:bodyPr/>
          <a:lstStyle/>
          <a:p>
            <a:r>
              <a:rPr lang="tr-TR" smtClean="0"/>
              <a:t>DOÇ. DR. ALİ KASAL</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580946D-7AEB-42B2-9E6F-1D2D401A4E6C}" type="datetime1">
              <a:rPr lang="tr-TR" smtClean="0"/>
              <a:pPr/>
              <a:t>10.02.2016</a:t>
            </a:fld>
            <a:endParaRPr lang="tr-TR"/>
          </a:p>
        </p:txBody>
      </p:sp>
      <p:sp>
        <p:nvSpPr>
          <p:cNvPr id="6" name="5 Altbilgi Yer Tutucusu"/>
          <p:cNvSpPr>
            <a:spLocks noGrp="1"/>
          </p:cNvSpPr>
          <p:nvPr>
            <p:ph type="ftr" sz="quarter" idx="11"/>
          </p:nvPr>
        </p:nvSpPr>
        <p:spPr/>
        <p:txBody>
          <a:bodyPr/>
          <a:lstStyle/>
          <a:p>
            <a:r>
              <a:rPr lang="tr-TR" smtClean="0"/>
              <a:t>DOÇ. DR. ALİ KASAL</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BED2CF6-BD42-4A75-8A71-64233820D945}" type="datetime1">
              <a:rPr lang="tr-TR" smtClean="0"/>
              <a:pPr/>
              <a:t>10.02.2016</a:t>
            </a:fld>
            <a:endParaRPr lang="tr-TR"/>
          </a:p>
        </p:txBody>
      </p:sp>
      <p:sp>
        <p:nvSpPr>
          <p:cNvPr id="8" name="7 Altbilgi Yer Tutucusu"/>
          <p:cNvSpPr>
            <a:spLocks noGrp="1"/>
          </p:cNvSpPr>
          <p:nvPr>
            <p:ph type="ftr" sz="quarter" idx="11"/>
          </p:nvPr>
        </p:nvSpPr>
        <p:spPr/>
        <p:txBody>
          <a:bodyPr/>
          <a:lstStyle/>
          <a:p>
            <a:r>
              <a:rPr lang="tr-TR" smtClean="0"/>
              <a:t>DOÇ. DR. ALİ KASAL</a:t>
            </a:r>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BC1F9984-204D-45CA-A006-1ABAFD2C24B4}" type="datetime1">
              <a:rPr lang="tr-TR" smtClean="0"/>
              <a:pPr/>
              <a:t>10.02.2016</a:t>
            </a:fld>
            <a:endParaRPr lang="tr-TR"/>
          </a:p>
        </p:txBody>
      </p:sp>
      <p:sp>
        <p:nvSpPr>
          <p:cNvPr id="4" name="3 Altbilgi Yer Tutucusu"/>
          <p:cNvSpPr>
            <a:spLocks noGrp="1"/>
          </p:cNvSpPr>
          <p:nvPr>
            <p:ph type="ftr" sz="quarter" idx="11"/>
          </p:nvPr>
        </p:nvSpPr>
        <p:spPr/>
        <p:txBody>
          <a:bodyPr/>
          <a:lstStyle/>
          <a:p>
            <a:r>
              <a:rPr lang="tr-TR" smtClean="0"/>
              <a:t>DOÇ. DR. ALİ KASAL</a:t>
            </a:r>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49F7E4B-EDD0-4610-B65D-C675E5629274}" type="datetime1">
              <a:rPr lang="tr-TR" smtClean="0"/>
              <a:pPr/>
              <a:t>10.02.2016</a:t>
            </a:fld>
            <a:endParaRPr lang="tr-TR"/>
          </a:p>
        </p:txBody>
      </p:sp>
      <p:sp>
        <p:nvSpPr>
          <p:cNvPr id="3" name="2 Altbilgi Yer Tutucusu"/>
          <p:cNvSpPr>
            <a:spLocks noGrp="1"/>
          </p:cNvSpPr>
          <p:nvPr>
            <p:ph type="ftr" sz="quarter" idx="11"/>
          </p:nvPr>
        </p:nvSpPr>
        <p:spPr/>
        <p:txBody>
          <a:bodyPr/>
          <a:lstStyle/>
          <a:p>
            <a:r>
              <a:rPr lang="tr-TR" smtClean="0"/>
              <a:t>DOÇ. DR. ALİ KASAL</a:t>
            </a:r>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A0C77DC-2464-4F7A-9D0B-F4759450BF41}" type="datetime1">
              <a:rPr lang="tr-TR" smtClean="0"/>
              <a:pPr/>
              <a:t>10.02.2016</a:t>
            </a:fld>
            <a:endParaRPr lang="tr-TR"/>
          </a:p>
        </p:txBody>
      </p:sp>
      <p:sp>
        <p:nvSpPr>
          <p:cNvPr id="6" name="5 Altbilgi Yer Tutucusu"/>
          <p:cNvSpPr>
            <a:spLocks noGrp="1"/>
          </p:cNvSpPr>
          <p:nvPr>
            <p:ph type="ftr" sz="quarter" idx="11"/>
          </p:nvPr>
        </p:nvSpPr>
        <p:spPr/>
        <p:txBody>
          <a:bodyPr/>
          <a:lstStyle/>
          <a:p>
            <a:r>
              <a:rPr lang="tr-TR" smtClean="0"/>
              <a:t>DOÇ. DR. ALİ KASAL</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40FAAFF-3F55-486A-9DE2-8F4CA59FE212}" type="datetime1">
              <a:rPr lang="tr-TR" smtClean="0"/>
              <a:pPr/>
              <a:t>10.02.2016</a:t>
            </a:fld>
            <a:endParaRPr lang="tr-TR"/>
          </a:p>
        </p:txBody>
      </p:sp>
      <p:sp>
        <p:nvSpPr>
          <p:cNvPr id="6" name="5 Altbilgi Yer Tutucusu"/>
          <p:cNvSpPr>
            <a:spLocks noGrp="1"/>
          </p:cNvSpPr>
          <p:nvPr>
            <p:ph type="ftr" sz="quarter" idx="11"/>
          </p:nvPr>
        </p:nvSpPr>
        <p:spPr/>
        <p:txBody>
          <a:bodyPr/>
          <a:lstStyle/>
          <a:p>
            <a:r>
              <a:rPr lang="tr-TR" smtClean="0"/>
              <a:t>DOÇ. DR. ALİ KASAL</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20404-C91A-481A-ACA0-9123FC2CA388}" type="datetime1">
              <a:rPr lang="tr-TR" smtClean="0"/>
              <a:pPr/>
              <a:t>10.02.2016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DOÇ. DR. ALİ KASAL</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4.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1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82.png"/><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4.xml"/><Relationship Id="rId4" Type="http://schemas.openxmlformats.org/officeDocument/2006/relationships/image" Target="../media/image81.png"/></Relationships>
</file>

<file path=ppt/slides/_rels/slide12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85.wmf"/></Relationships>
</file>

<file path=ppt/slides/_rels/slide12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images.google.com.tr/imgres?imgurl=http://www.thirteen.org/edonline/concept2class/images/magnifying.gif&amp;imgrefurl=http://www.thirteen.org/edonline/concept2class/classroominternet/exploration.html&amp;h=138&amp;w=82&amp;sz=4&amp;hl=tr&amp;start=215&amp;um=1&amp;tbnid=iyhAkabFWSY3WM:&amp;tbnh=93&amp;tbnw=55&amp;prev=/images?q%3Deye%2Bmagnifying%2Bglass%2Bfiletype:gif%26start%3D198%26ndsp%3D18%26svnum%3D10%26um%3D1%26hl%3Dtr%26newwindow%3D1%26rls%3DGGLR,GGLR:2006-50,GGLR:en%26sa%3DN" TargetMode="External"/></Relationships>
</file>

<file path=ppt/slides/_rels/slide13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43.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7.png"/><Relationship Id="rId4" Type="http://schemas.openxmlformats.org/officeDocument/2006/relationships/oleObject" Target="../embeddings/oleObject1.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8.png"/><Relationship Id="rId4" Type="http://schemas.openxmlformats.org/officeDocument/2006/relationships/oleObject" Target="../embeddings/oleObject2.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9.png"/><Relationship Id="rId4" Type="http://schemas.openxmlformats.org/officeDocument/2006/relationships/oleObject" Target="../embeddings/oleObject3.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0.png"/><Relationship Id="rId4" Type="http://schemas.openxmlformats.org/officeDocument/2006/relationships/oleObject" Target="../embeddings/oleObject4.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1.png"/><Relationship Id="rId4" Type="http://schemas.openxmlformats.org/officeDocument/2006/relationships/oleObject" Target="../embeddings/oleObject5.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2.png"/><Relationship Id="rId4" Type="http://schemas.openxmlformats.org/officeDocument/2006/relationships/oleObject" Target="../embeddings/oleObject6.bin"/></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51.png"/><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50.png"/><Relationship Id="rId4" Type="http://schemas.openxmlformats.org/officeDocument/2006/relationships/oleObject" Target="../embeddings/oleObject8.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52.png"/><Relationship Id="rId4" Type="http://schemas.openxmlformats.org/officeDocument/2006/relationships/oleObject" Target="../embeddings/oleObject10.bin"/></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476672"/>
            <a:ext cx="7772400" cy="5544616"/>
          </a:xfrm>
        </p:spPr>
        <p:txBody>
          <a:bodyPr>
            <a:normAutofit fontScale="90000"/>
          </a:bodyPr>
          <a:lstStyle/>
          <a:p>
            <a:pPr>
              <a:spcAft>
                <a:spcPts val="2400"/>
              </a:spcAft>
            </a:pPr>
            <a:r>
              <a:rPr lang="tr-TR" sz="2800" b="1" dirty="0" smtClean="0">
                <a:solidFill>
                  <a:schemeClr val="accent2"/>
                </a:solidFill>
              </a:rPr>
              <a:t/>
            </a:r>
            <a:br>
              <a:rPr lang="tr-TR" sz="2800" b="1" dirty="0" smtClean="0">
                <a:solidFill>
                  <a:schemeClr val="accent2"/>
                </a:solidFill>
              </a:rPr>
            </a:br>
            <a:r>
              <a:rPr lang="tr-TR" sz="2800" b="1" dirty="0">
                <a:solidFill>
                  <a:schemeClr val="accent2"/>
                </a:solidFill>
              </a:rPr>
              <a:t/>
            </a:r>
            <a:br>
              <a:rPr lang="tr-TR" sz="2800" b="1" dirty="0">
                <a:solidFill>
                  <a:schemeClr val="accent2"/>
                </a:solidFill>
              </a:rPr>
            </a:br>
            <a:r>
              <a:rPr lang="tr-TR" sz="8800" b="1" dirty="0">
                <a:solidFill>
                  <a:srgbClr val="C00000"/>
                </a:solidFill>
              </a:rPr>
              <a:t/>
            </a:r>
            <a:br>
              <a:rPr lang="tr-TR" sz="8800" b="1" dirty="0">
                <a:solidFill>
                  <a:srgbClr val="C00000"/>
                </a:solidFill>
              </a:rPr>
            </a:br>
            <a:r>
              <a:rPr lang="tr-TR" sz="8800" b="1" dirty="0" smtClean="0">
                <a:solidFill>
                  <a:srgbClr val="C00000"/>
                </a:solidFill>
              </a:rPr>
              <a:t/>
            </a:r>
            <a:br>
              <a:rPr lang="tr-TR" sz="8800" b="1" dirty="0" smtClean="0">
                <a:solidFill>
                  <a:srgbClr val="C00000"/>
                </a:solidFill>
              </a:rPr>
            </a:br>
            <a:r>
              <a:rPr lang="tr-TR" sz="8800" b="1" dirty="0" smtClean="0">
                <a:solidFill>
                  <a:srgbClr val="C00000"/>
                </a:solidFill>
              </a:rPr>
              <a:t/>
            </a:r>
            <a:br>
              <a:rPr lang="tr-TR" sz="8800" b="1" dirty="0" smtClean="0">
                <a:solidFill>
                  <a:srgbClr val="C00000"/>
                </a:solidFill>
              </a:rPr>
            </a:br>
            <a:r>
              <a:rPr lang="tr-TR" sz="6000" b="1" dirty="0" smtClean="0">
                <a:solidFill>
                  <a:srgbClr val="C00000"/>
                </a:solidFill>
              </a:rPr>
              <a:t>FİZİKSEL VE ERGONOMİK RİSK ETMENLERİ,</a:t>
            </a:r>
            <a:r>
              <a:rPr lang="tr-TR" sz="6000" b="1" dirty="0">
                <a:solidFill>
                  <a:srgbClr val="C00000"/>
                </a:solidFill>
              </a:rPr>
              <a:t> </a:t>
            </a:r>
            <a:r>
              <a:rPr lang="tr-TR" sz="6000" b="1" dirty="0" smtClean="0">
                <a:solidFill>
                  <a:srgbClr val="C00000"/>
                </a:solidFill>
              </a:rPr>
              <a:t>ELLE KALDIRMA VE TAŞIMA</a:t>
            </a:r>
            <a:br>
              <a:rPr lang="tr-TR" sz="6000" b="1" dirty="0" smtClean="0">
                <a:solidFill>
                  <a:srgbClr val="C00000"/>
                </a:solidFill>
              </a:rPr>
            </a:br>
            <a:r>
              <a:rPr lang="tr-TR" sz="6000" b="1" dirty="0" smtClean="0">
                <a:solidFill>
                  <a:srgbClr val="C00000"/>
                </a:solidFill>
              </a:rPr>
              <a:t/>
            </a:r>
            <a:br>
              <a:rPr lang="tr-TR" sz="6000" b="1" dirty="0" smtClean="0">
                <a:solidFill>
                  <a:srgbClr val="C00000"/>
                </a:solidFill>
              </a:rPr>
            </a:br>
            <a:r>
              <a:rPr lang="tr-TR" sz="6000" b="1" dirty="0">
                <a:solidFill>
                  <a:srgbClr val="C00000"/>
                </a:solidFill>
              </a:rPr>
              <a:t/>
            </a:r>
            <a:br>
              <a:rPr lang="tr-TR" sz="6000" b="1" dirty="0">
                <a:solidFill>
                  <a:srgbClr val="C00000"/>
                </a:solidFill>
              </a:rPr>
            </a:br>
            <a:r>
              <a:rPr lang="tr-TR" sz="4000" b="1" dirty="0" smtClean="0">
                <a:solidFill>
                  <a:srgbClr val="C00000"/>
                </a:solidFill>
              </a:rPr>
              <a:t>PROF. DR. ALİ KASAL </a:t>
            </a:r>
            <a:r>
              <a:rPr lang="tr-TR" sz="8800" b="1" dirty="0" smtClean="0">
                <a:solidFill>
                  <a:srgbClr val="C00000"/>
                </a:solidFill>
              </a:rPr>
              <a:t/>
            </a:r>
            <a:br>
              <a:rPr lang="tr-TR" sz="8800" b="1" dirty="0" smtClean="0">
                <a:solidFill>
                  <a:srgbClr val="C00000"/>
                </a:solidFill>
              </a:rPr>
            </a:br>
            <a:r>
              <a:rPr lang="tr-TR" sz="8800" b="1" dirty="0" smtClean="0">
                <a:solidFill>
                  <a:srgbClr val="C00000"/>
                </a:solidFill>
              </a:rPr>
              <a:t/>
            </a:r>
            <a:br>
              <a:rPr lang="tr-TR" sz="8800" b="1" dirty="0" smtClean="0">
                <a:solidFill>
                  <a:srgbClr val="C00000"/>
                </a:solidFill>
              </a:rPr>
            </a:br>
            <a:r>
              <a:rPr lang="tr-TR" sz="9600" b="1" dirty="0" smtClean="0">
                <a:solidFill>
                  <a:srgbClr val="C00000"/>
                </a:solidFill>
              </a:rPr>
              <a:t/>
            </a:r>
            <a:br>
              <a:rPr lang="tr-TR" sz="9600" b="1" dirty="0" smtClean="0">
                <a:solidFill>
                  <a:srgbClr val="C00000"/>
                </a:solidFill>
              </a:rPr>
            </a:br>
            <a:r>
              <a:rPr lang="tr-TR" sz="3200" b="1" dirty="0" smtClean="0">
                <a:solidFill>
                  <a:srgbClr val="FF0000"/>
                </a:solidFill>
              </a:rPr>
              <a:t/>
            </a:r>
            <a:br>
              <a:rPr lang="tr-TR" sz="3200" b="1" dirty="0" smtClean="0">
                <a:solidFill>
                  <a:srgbClr val="FF0000"/>
                </a:solidFill>
              </a:rPr>
            </a:br>
            <a:r>
              <a:rPr lang="tr-TR" sz="3200" b="1" dirty="0">
                <a:solidFill>
                  <a:srgbClr val="FF0000"/>
                </a:solidFill>
              </a:rPr>
              <a:t/>
            </a:r>
            <a:br>
              <a:rPr lang="tr-TR" sz="3200" b="1" dirty="0">
                <a:solidFill>
                  <a:srgbClr val="FF0000"/>
                </a:solidFill>
              </a:rPr>
            </a:br>
            <a:endParaRPr lang="tr-TR" sz="2700" b="1" i="1" dirty="0">
              <a:solidFill>
                <a:srgbClr val="002060"/>
              </a:solidFill>
            </a:endParaRPr>
          </a:p>
        </p:txBody>
      </p:sp>
    </p:spTree>
    <p:extLst>
      <p:ext uri="{BB962C8B-B14F-4D97-AF65-F5344CB8AC3E}">
        <p14:creationId xmlns:p14="http://schemas.microsoft.com/office/powerpoint/2010/main" val="425011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188640"/>
            <a:ext cx="7772400" cy="1470025"/>
          </a:xfrm>
        </p:spPr>
        <p:txBody>
          <a:bodyPr>
            <a:noAutofit/>
          </a:bodyPr>
          <a:lstStyle/>
          <a:p>
            <a:r>
              <a:rPr lang="tr-TR" b="1" dirty="0" smtClean="0">
                <a:solidFill>
                  <a:srgbClr val="C00000"/>
                </a:solidFill>
              </a:rPr>
              <a:t>ERGONOMİ</a:t>
            </a:r>
            <a:endParaRPr lang="en-US" sz="4800" b="1" dirty="0">
              <a:solidFill>
                <a:srgbClr val="C00000"/>
              </a:solidFill>
            </a:endParaRPr>
          </a:p>
        </p:txBody>
      </p:sp>
      <p:sp>
        <p:nvSpPr>
          <p:cNvPr id="3" name="2 Alt Başlık"/>
          <p:cNvSpPr>
            <a:spLocks noGrp="1"/>
          </p:cNvSpPr>
          <p:nvPr>
            <p:ph type="subTitle" idx="1"/>
          </p:nvPr>
        </p:nvSpPr>
        <p:spPr>
          <a:xfrm>
            <a:off x="539552" y="1340768"/>
            <a:ext cx="7704856" cy="4968552"/>
          </a:xfrm>
        </p:spPr>
        <p:txBody>
          <a:bodyPr>
            <a:noAutofit/>
          </a:bodyPr>
          <a:lstStyle/>
          <a:p>
            <a:pPr lvl="0" fontAlgn="base">
              <a:spcAft>
                <a:spcPct val="0"/>
              </a:spcAft>
            </a:pPr>
            <a:r>
              <a:rPr lang="tr-TR" altLang="tr-TR" sz="3600" b="1" dirty="0">
                <a:solidFill>
                  <a:srgbClr val="002060"/>
                </a:solidFill>
                <a:latin typeface="+mj-lt"/>
              </a:rPr>
              <a:t>Ergonomi</a:t>
            </a:r>
            <a:r>
              <a:rPr lang="tr-TR" altLang="tr-TR" sz="3600" dirty="0">
                <a:solidFill>
                  <a:srgbClr val="002060"/>
                </a:solidFill>
                <a:latin typeface="+mj-lt"/>
              </a:rPr>
              <a:t>; "</a:t>
            </a:r>
            <a:r>
              <a:rPr lang="tr-TR" altLang="tr-TR" sz="3600" b="1" i="1" dirty="0">
                <a:solidFill>
                  <a:srgbClr val="002060"/>
                </a:solidFill>
                <a:latin typeface="+mj-lt"/>
              </a:rPr>
              <a:t>çalışılan ve yaşanan çevrenin insan özelliklerine uygun olarak </a:t>
            </a:r>
            <a:r>
              <a:rPr lang="tr-TR" altLang="tr-TR" sz="3600" b="1" i="1" dirty="0" smtClean="0">
                <a:solidFill>
                  <a:srgbClr val="002060"/>
                </a:solidFill>
                <a:latin typeface="+mj-lt"/>
              </a:rPr>
              <a:t>tasarlanmasına ilişkin çalışmalar</a:t>
            </a:r>
            <a:r>
              <a:rPr lang="tr-TR" altLang="tr-TR" sz="3600" dirty="0" smtClean="0">
                <a:solidFill>
                  <a:srgbClr val="002060"/>
                </a:solidFill>
                <a:latin typeface="+mj-lt"/>
              </a:rPr>
              <a:t>" </a:t>
            </a:r>
            <a:r>
              <a:rPr lang="tr-TR" altLang="tr-TR" sz="3600" b="1" dirty="0">
                <a:solidFill>
                  <a:srgbClr val="002060"/>
                </a:solidFill>
                <a:latin typeface="+mj-lt"/>
              </a:rPr>
              <a:t>disiplini </a:t>
            </a:r>
          </a:p>
          <a:p>
            <a:pPr lvl="0" fontAlgn="base">
              <a:spcAft>
                <a:spcPct val="0"/>
              </a:spcAft>
            </a:pPr>
            <a:r>
              <a:rPr lang="tr-TR" altLang="tr-TR" sz="3600" b="1" dirty="0">
                <a:solidFill>
                  <a:srgbClr val="002060"/>
                </a:solidFill>
                <a:latin typeface="+mj-lt"/>
              </a:rPr>
              <a:t>veya </a:t>
            </a:r>
          </a:p>
          <a:p>
            <a:pPr lvl="0" fontAlgn="base">
              <a:spcAft>
                <a:spcPct val="0"/>
              </a:spcAft>
            </a:pPr>
            <a:r>
              <a:rPr lang="tr-TR" altLang="tr-TR" sz="3600" dirty="0">
                <a:solidFill>
                  <a:srgbClr val="002060"/>
                </a:solidFill>
                <a:latin typeface="+mj-lt"/>
              </a:rPr>
              <a:t>"</a:t>
            </a:r>
            <a:r>
              <a:rPr lang="tr-TR" altLang="tr-TR" sz="3600" b="1" i="1" dirty="0">
                <a:solidFill>
                  <a:srgbClr val="002060"/>
                </a:solidFill>
                <a:latin typeface="+mj-lt"/>
              </a:rPr>
              <a:t>insan ile </a:t>
            </a:r>
            <a:r>
              <a:rPr lang="tr-TR" altLang="tr-TR" sz="3600" b="1" i="1" dirty="0" smtClean="0">
                <a:solidFill>
                  <a:srgbClr val="002060"/>
                </a:solidFill>
                <a:latin typeface="+mj-lt"/>
              </a:rPr>
              <a:t>çalışma </a:t>
            </a:r>
            <a:r>
              <a:rPr lang="tr-TR" altLang="tr-TR" sz="3600" b="1" i="1" dirty="0">
                <a:solidFill>
                  <a:srgbClr val="002060"/>
                </a:solidFill>
                <a:latin typeface="+mj-lt"/>
              </a:rPr>
              <a:t>çevresi arasındaki ilişkinin bilimsel </a:t>
            </a:r>
            <a:r>
              <a:rPr lang="tr-TR" altLang="tr-TR" sz="3600" b="1" i="1" dirty="0" smtClean="0">
                <a:solidFill>
                  <a:srgbClr val="002060"/>
                </a:solidFill>
                <a:latin typeface="+mj-lt"/>
              </a:rPr>
              <a:t>olarak incelenmesi</a:t>
            </a:r>
            <a:r>
              <a:rPr lang="tr-TR" altLang="tr-TR" sz="3600" dirty="0">
                <a:solidFill>
                  <a:srgbClr val="002060"/>
                </a:solidFill>
                <a:latin typeface="+mj-lt"/>
              </a:rPr>
              <a:t>" </a:t>
            </a:r>
            <a:r>
              <a:rPr lang="tr-TR" altLang="tr-TR" sz="3600" b="1" dirty="0">
                <a:solidFill>
                  <a:srgbClr val="002060"/>
                </a:solidFill>
                <a:latin typeface="+mj-lt"/>
              </a:rPr>
              <a:t>olarak tanımlanabilir. </a:t>
            </a:r>
          </a:p>
          <a:p>
            <a:pPr algn="just"/>
            <a:endParaRPr lang="tr-TR" sz="2400" b="1" dirty="0">
              <a:solidFill>
                <a:srgbClr val="002060"/>
              </a:solidFill>
              <a:latin typeface="+mj-lt"/>
            </a:endParaRPr>
          </a:p>
          <a:p>
            <a:pPr algn="l"/>
            <a:endParaRPr lang="tr-TR" sz="4400" dirty="0" smtClean="0">
              <a:solidFill>
                <a:srgbClr val="002060"/>
              </a:solidFill>
            </a:endParaRPr>
          </a:p>
          <a:p>
            <a:pPr algn="l"/>
            <a:endParaRPr lang="tr-TR" sz="2400" dirty="0">
              <a:solidFill>
                <a:srgbClr val="002060"/>
              </a:solidFill>
            </a:endParaRPr>
          </a:p>
          <a:p>
            <a:pPr marL="457200" indent="-457200" algn="l">
              <a:buFont typeface="Arial" charset="0"/>
              <a:buChar char="•"/>
            </a:pPr>
            <a:endParaRPr lang="tr-TR" sz="2400" dirty="0">
              <a:solidFill>
                <a:srgbClr val="002060"/>
              </a:solidFill>
            </a:endParaRPr>
          </a:p>
        </p:txBody>
      </p:sp>
    </p:spTree>
    <p:extLst>
      <p:ext uri="{BB962C8B-B14F-4D97-AF65-F5344CB8AC3E}">
        <p14:creationId xmlns:p14="http://schemas.microsoft.com/office/powerpoint/2010/main" val="19784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9139160" cy="6840000"/>
          </a:xfrm>
          <a:prstGeom prst="rect">
            <a:avLst/>
          </a:prstGeom>
          <a:noFill/>
          <a:ln w="9525">
            <a:noFill/>
            <a:miter lim="800000"/>
            <a:headEnd/>
            <a:tailEnd/>
          </a:ln>
        </p:spPr>
      </p:pic>
    </p:spTree>
    <p:extLst>
      <p:ext uri="{BB962C8B-B14F-4D97-AF65-F5344CB8AC3E}">
        <p14:creationId xmlns:p14="http://schemas.microsoft.com/office/powerpoint/2010/main" val="40672830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5342" y="0"/>
            <a:ext cx="9159342" cy="6858000"/>
          </a:xfrm>
          <a:prstGeom prst="rect">
            <a:avLst/>
          </a:prstGeom>
          <a:noFill/>
          <a:ln w="9525">
            <a:noFill/>
            <a:miter lim="800000"/>
            <a:headEnd/>
            <a:tailEnd/>
          </a:ln>
        </p:spPr>
      </p:pic>
    </p:spTree>
    <p:extLst>
      <p:ext uri="{BB962C8B-B14F-4D97-AF65-F5344CB8AC3E}">
        <p14:creationId xmlns:p14="http://schemas.microsoft.com/office/powerpoint/2010/main" val="304261751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1487" y="0"/>
            <a:ext cx="9155487" cy="6858000"/>
          </a:xfrm>
          <a:prstGeom prst="rect">
            <a:avLst/>
          </a:prstGeom>
          <a:noFill/>
          <a:ln w="9525">
            <a:noFill/>
            <a:miter lim="800000"/>
            <a:headEnd/>
            <a:tailEnd/>
          </a:ln>
        </p:spPr>
      </p:pic>
    </p:spTree>
    <p:extLst>
      <p:ext uri="{BB962C8B-B14F-4D97-AF65-F5344CB8AC3E}">
        <p14:creationId xmlns:p14="http://schemas.microsoft.com/office/powerpoint/2010/main" val="42206782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0"/>
            <a:ext cx="9128709" cy="6858000"/>
          </a:xfrm>
          <a:prstGeom prst="rect">
            <a:avLst/>
          </a:prstGeom>
          <a:noFill/>
          <a:ln w="9525">
            <a:noFill/>
            <a:miter lim="800000"/>
            <a:headEnd/>
            <a:tailEnd/>
          </a:ln>
        </p:spPr>
      </p:pic>
    </p:spTree>
    <p:extLst>
      <p:ext uri="{BB962C8B-B14F-4D97-AF65-F5344CB8AC3E}">
        <p14:creationId xmlns:p14="http://schemas.microsoft.com/office/powerpoint/2010/main" val="162579505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9186262" cy="6858000"/>
          </a:xfrm>
          <a:prstGeom prst="rect">
            <a:avLst/>
          </a:prstGeom>
          <a:noFill/>
          <a:ln w="9525">
            <a:noFill/>
            <a:miter lim="800000"/>
            <a:headEnd/>
            <a:tailEnd/>
          </a:ln>
        </p:spPr>
      </p:pic>
    </p:spTree>
    <p:extLst>
      <p:ext uri="{BB962C8B-B14F-4D97-AF65-F5344CB8AC3E}">
        <p14:creationId xmlns:p14="http://schemas.microsoft.com/office/powerpoint/2010/main" val="199731871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0"/>
            <a:ext cx="9186262" cy="6858000"/>
          </a:xfrm>
          <a:prstGeom prst="rect">
            <a:avLst/>
          </a:prstGeom>
          <a:noFill/>
          <a:ln w="9525">
            <a:noFill/>
            <a:miter lim="800000"/>
            <a:headEnd/>
            <a:tailEnd/>
          </a:ln>
        </p:spPr>
      </p:pic>
    </p:spTree>
    <p:extLst>
      <p:ext uri="{BB962C8B-B14F-4D97-AF65-F5344CB8AC3E}">
        <p14:creationId xmlns:p14="http://schemas.microsoft.com/office/powerpoint/2010/main" val="417128854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9114" y="0"/>
            <a:ext cx="9163114" cy="6858000"/>
          </a:xfrm>
          <a:prstGeom prst="rect">
            <a:avLst/>
          </a:prstGeom>
          <a:noFill/>
          <a:ln w="9525">
            <a:noFill/>
            <a:miter lim="800000"/>
            <a:headEnd/>
            <a:tailEnd/>
          </a:ln>
        </p:spPr>
      </p:pic>
    </p:spTree>
    <p:extLst>
      <p:ext uri="{BB962C8B-B14F-4D97-AF65-F5344CB8AC3E}">
        <p14:creationId xmlns:p14="http://schemas.microsoft.com/office/powerpoint/2010/main" val="378352608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89678603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0" y="0"/>
            <a:ext cx="9163210" cy="6858000"/>
          </a:xfrm>
          <a:prstGeom prst="rect">
            <a:avLst/>
          </a:prstGeom>
          <a:noFill/>
          <a:ln w="9525">
            <a:noFill/>
            <a:miter lim="800000"/>
            <a:headEnd/>
            <a:tailEnd/>
          </a:ln>
        </p:spPr>
      </p:pic>
    </p:spTree>
    <p:extLst>
      <p:ext uri="{BB962C8B-B14F-4D97-AF65-F5344CB8AC3E}">
        <p14:creationId xmlns:p14="http://schemas.microsoft.com/office/powerpoint/2010/main" val="27643525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0" y="0"/>
            <a:ext cx="9136367" cy="6858000"/>
          </a:xfrm>
          <a:prstGeom prst="rect">
            <a:avLst/>
          </a:prstGeom>
          <a:noFill/>
          <a:ln w="9525">
            <a:noFill/>
            <a:miter lim="800000"/>
            <a:headEnd/>
            <a:tailEnd/>
          </a:ln>
        </p:spPr>
      </p:pic>
    </p:spTree>
    <p:extLst>
      <p:ext uri="{BB962C8B-B14F-4D97-AF65-F5344CB8AC3E}">
        <p14:creationId xmlns:p14="http://schemas.microsoft.com/office/powerpoint/2010/main" val="2502138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188640"/>
            <a:ext cx="7772400" cy="1470025"/>
          </a:xfrm>
        </p:spPr>
        <p:txBody>
          <a:bodyPr>
            <a:noAutofit/>
          </a:bodyPr>
          <a:lstStyle/>
          <a:p>
            <a:r>
              <a:rPr lang="tr-TR" b="1" dirty="0" smtClean="0">
                <a:solidFill>
                  <a:srgbClr val="C00000"/>
                </a:solidFill>
              </a:rPr>
              <a:t>ERGONOMİNİN AMAÇLARI</a:t>
            </a:r>
            <a:endParaRPr lang="en-US" sz="4800" b="1" dirty="0">
              <a:solidFill>
                <a:srgbClr val="C00000"/>
              </a:solidFill>
            </a:endParaRPr>
          </a:p>
        </p:txBody>
      </p:sp>
      <p:sp>
        <p:nvSpPr>
          <p:cNvPr id="3" name="2 Alt Başlık"/>
          <p:cNvSpPr>
            <a:spLocks noGrp="1"/>
          </p:cNvSpPr>
          <p:nvPr>
            <p:ph type="subTitle" idx="1"/>
          </p:nvPr>
        </p:nvSpPr>
        <p:spPr>
          <a:xfrm>
            <a:off x="539552" y="1340768"/>
            <a:ext cx="7704856" cy="4968552"/>
          </a:xfrm>
        </p:spPr>
        <p:txBody>
          <a:bodyPr>
            <a:noAutofit/>
          </a:bodyPr>
          <a:lstStyle/>
          <a:p>
            <a:pPr marL="457200" indent="-457200" algn="l">
              <a:buFont typeface="Arial" charset="0"/>
              <a:buChar char="•"/>
            </a:pPr>
            <a:r>
              <a:rPr lang="en-US" sz="2800" b="1" dirty="0" err="1" smtClean="0">
                <a:solidFill>
                  <a:srgbClr val="002060"/>
                </a:solidFill>
              </a:rPr>
              <a:t>Kaza</a:t>
            </a:r>
            <a:r>
              <a:rPr lang="en-US" sz="2800" b="1" dirty="0" smtClean="0">
                <a:solidFill>
                  <a:srgbClr val="002060"/>
                </a:solidFill>
              </a:rPr>
              <a:t> </a:t>
            </a:r>
            <a:r>
              <a:rPr lang="en-US" sz="2800" b="1" dirty="0" err="1">
                <a:solidFill>
                  <a:srgbClr val="002060"/>
                </a:solidFill>
              </a:rPr>
              <a:t>ve</a:t>
            </a:r>
            <a:r>
              <a:rPr lang="en-US" sz="2800" b="1" dirty="0">
                <a:solidFill>
                  <a:srgbClr val="002060"/>
                </a:solidFill>
              </a:rPr>
              <a:t> </a:t>
            </a:r>
            <a:r>
              <a:rPr lang="en-US" sz="2800" b="1" dirty="0" err="1">
                <a:solidFill>
                  <a:srgbClr val="002060"/>
                </a:solidFill>
              </a:rPr>
              <a:t>yaralanmaları</a:t>
            </a:r>
            <a:r>
              <a:rPr lang="en-US" sz="2800" b="1" dirty="0">
                <a:solidFill>
                  <a:srgbClr val="002060"/>
                </a:solidFill>
              </a:rPr>
              <a:t> </a:t>
            </a:r>
            <a:r>
              <a:rPr lang="en-US" sz="2800" b="1" dirty="0" err="1">
                <a:solidFill>
                  <a:srgbClr val="002060"/>
                </a:solidFill>
              </a:rPr>
              <a:t>önlemek</a:t>
            </a:r>
            <a:r>
              <a:rPr lang="en-US" sz="2800" b="1" dirty="0" smtClean="0">
                <a:solidFill>
                  <a:srgbClr val="002060"/>
                </a:solidFill>
              </a:rPr>
              <a:t>,</a:t>
            </a:r>
            <a:endParaRPr lang="tr-TR" sz="2800" b="1" dirty="0" smtClean="0">
              <a:solidFill>
                <a:srgbClr val="002060"/>
              </a:solidFill>
            </a:endParaRPr>
          </a:p>
          <a:p>
            <a:pPr marL="457200" indent="-457200" algn="l">
              <a:buFont typeface="Arial" charset="0"/>
              <a:buChar char="•"/>
            </a:pPr>
            <a:endParaRPr lang="tr-TR" sz="1800" b="1" dirty="0" smtClean="0">
              <a:solidFill>
                <a:srgbClr val="002060"/>
              </a:solidFill>
            </a:endParaRPr>
          </a:p>
          <a:p>
            <a:pPr marL="457200" indent="-457200" algn="l">
              <a:buFont typeface="Arial" charset="0"/>
              <a:buChar char="•"/>
            </a:pPr>
            <a:r>
              <a:rPr lang="tr-TR" sz="2800" b="1" dirty="0" smtClean="0">
                <a:solidFill>
                  <a:srgbClr val="002060"/>
                </a:solidFill>
              </a:rPr>
              <a:t>Y</a:t>
            </a:r>
            <a:r>
              <a:rPr lang="en-US" sz="2800" b="1" dirty="0" err="1" smtClean="0">
                <a:solidFill>
                  <a:srgbClr val="002060"/>
                </a:solidFill>
              </a:rPr>
              <a:t>orgunluğu</a:t>
            </a:r>
            <a:r>
              <a:rPr lang="en-US" sz="2800" b="1" dirty="0" smtClean="0">
                <a:solidFill>
                  <a:srgbClr val="002060"/>
                </a:solidFill>
              </a:rPr>
              <a:t> </a:t>
            </a:r>
            <a:r>
              <a:rPr lang="en-US" sz="2800" b="1" dirty="0" err="1">
                <a:solidFill>
                  <a:srgbClr val="002060"/>
                </a:solidFill>
              </a:rPr>
              <a:t>ve</a:t>
            </a:r>
            <a:r>
              <a:rPr lang="en-US" sz="2800" b="1" dirty="0">
                <a:solidFill>
                  <a:srgbClr val="002060"/>
                </a:solidFill>
              </a:rPr>
              <a:t> </a:t>
            </a:r>
            <a:r>
              <a:rPr lang="en-US" sz="2800" b="1" dirty="0" err="1">
                <a:solidFill>
                  <a:srgbClr val="002060"/>
                </a:solidFill>
              </a:rPr>
              <a:t>insan</a:t>
            </a:r>
            <a:r>
              <a:rPr lang="en-US" sz="2800" b="1" dirty="0">
                <a:solidFill>
                  <a:srgbClr val="002060"/>
                </a:solidFill>
              </a:rPr>
              <a:t> </a:t>
            </a:r>
            <a:r>
              <a:rPr lang="en-US" sz="2800" b="1" dirty="0" err="1">
                <a:solidFill>
                  <a:srgbClr val="002060"/>
                </a:solidFill>
              </a:rPr>
              <a:t>vücudunun</a:t>
            </a:r>
            <a:r>
              <a:rPr lang="en-US" sz="2800" b="1" dirty="0">
                <a:solidFill>
                  <a:srgbClr val="002060"/>
                </a:solidFill>
              </a:rPr>
              <a:t> </a:t>
            </a:r>
            <a:r>
              <a:rPr lang="en-US" sz="2800" b="1" dirty="0" err="1">
                <a:solidFill>
                  <a:srgbClr val="002060"/>
                </a:solidFill>
              </a:rPr>
              <a:t>aşırı</a:t>
            </a:r>
            <a:r>
              <a:rPr lang="en-US" sz="2800" b="1" dirty="0">
                <a:solidFill>
                  <a:srgbClr val="002060"/>
                </a:solidFill>
              </a:rPr>
              <a:t> </a:t>
            </a:r>
            <a:r>
              <a:rPr lang="en-US" sz="2800" b="1" dirty="0" err="1" smtClean="0">
                <a:solidFill>
                  <a:srgbClr val="002060"/>
                </a:solidFill>
              </a:rPr>
              <a:t>kullanımını</a:t>
            </a:r>
            <a:r>
              <a:rPr lang="tr-TR" sz="2800" b="1" dirty="0" smtClean="0">
                <a:solidFill>
                  <a:srgbClr val="002060"/>
                </a:solidFill>
              </a:rPr>
              <a:t> önlemek</a:t>
            </a:r>
            <a:r>
              <a:rPr lang="en-US" sz="2800" b="1" dirty="0" smtClean="0">
                <a:solidFill>
                  <a:srgbClr val="002060"/>
                </a:solidFill>
              </a:rPr>
              <a:t>, </a:t>
            </a:r>
            <a:endParaRPr lang="tr-TR" sz="2800" b="1" dirty="0" smtClean="0">
              <a:solidFill>
                <a:srgbClr val="002060"/>
              </a:solidFill>
            </a:endParaRPr>
          </a:p>
          <a:p>
            <a:pPr marL="457200" indent="-457200" algn="l">
              <a:buFont typeface="Arial" charset="0"/>
              <a:buChar char="•"/>
            </a:pPr>
            <a:endParaRPr lang="tr-TR" sz="1800" b="1" dirty="0" smtClean="0">
              <a:solidFill>
                <a:srgbClr val="002060"/>
              </a:solidFill>
            </a:endParaRPr>
          </a:p>
          <a:p>
            <a:pPr marL="457200" indent="-457200" algn="l">
              <a:buFont typeface="Arial" charset="0"/>
              <a:buChar char="•"/>
            </a:pPr>
            <a:r>
              <a:rPr lang="tr-TR" sz="2800" b="1" dirty="0" err="1">
                <a:solidFill>
                  <a:srgbClr val="002060"/>
                </a:solidFill>
              </a:rPr>
              <a:t>İ</a:t>
            </a:r>
            <a:r>
              <a:rPr lang="en-US" sz="2800" b="1" dirty="0" err="1" smtClean="0">
                <a:solidFill>
                  <a:srgbClr val="002060"/>
                </a:solidFill>
              </a:rPr>
              <a:t>şe</a:t>
            </a:r>
            <a:r>
              <a:rPr lang="en-US" sz="2800" b="1" dirty="0" smtClean="0">
                <a:solidFill>
                  <a:srgbClr val="002060"/>
                </a:solidFill>
              </a:rPr>
              <a:t> </a:t>
            </a:r>
            <a:r>
              <a:rPr lang="en-US" sz="2800" b="1" dirty="0" err="1">
                <a:solidFill>
                  <a:srgbClr val="002060"/>
                </a:solidFill>
              </a:rPr>
              <a:t>devamsızlığı</a:t>
            </a:r>
            <a:r>
              <a:rPr lang="en-US" sz="2800" b="1" dirty="0">
                <a:solidFill>
                  <a:srgbClr val="002060"/>
                </a:solidFill>
              </a:rPr>
              <a:t>, zaman </a:t>
            </a:r>
            <a:r>
              <a:rPr lang="en-US" sz="2800" b="1" dirty="0" err="1">
                <a:solidFill>
                  <a:srgbClr val="002060"/>
                </a:solidFill>
              </a:rPr>
              <a:t>kaybını</a:t>
            </a:r>
            <a:r>
              <a:rPr lang="en-US" sz="2800" b="1" dirty="0">
                <a:solidFill>
                  <a:srgbClr val="002060"/>
                </a:solidFill>
              </a:rPr>
              <a:t>, </a:t>
            </a:r>
            <a:r>
              <a:rPr lang="en-US" sz="2800" b="1" dirty="0" err="1">
                <a:solidFill>
                  <a:srgbClr val="002060"/>
                </a:solidFill>
              </a:rPr>
              <a:t>kaza</a:t>
            </a:r>
            <a:r>
              <a:rPr lang="en-US" sz="2800" b="1" dirty="0">
                <a:solidFill>
                  <a:srgbClr val="002060"/>
                </a:solidFill>
              </a:rPr>
              <a:t> </a:t>
            </a:r>
            <a:r>
              <a:rPr lang="en-US" sz="2800" b="1" dirty="0" err="1">
                <a:solidFill>
                  <a:srgbClr val="002060"/>
                </a:solidFill>
              </a:rPr>
              <a:t>ve</a:t>
            </a:r>
            <a:r>
              <a:rPr lang="en-US" sz="2800" b="1" dirty="0">
                <a:solidFill>
                  <a:srgbClr val="002060"/>
                </a:solidFill>
              </a:rPr>
              <a:t> </a:t>
            </a:r>
            <a:r>
              <a:rPr lang="en-US" sz="2800" b="1" dirty="0" err="1">
                <a:solidFill>
                  <a:srgbClr val="002060"/>
                </a:solidFill>
              </a:rPr>
              <a:t>rahatsızlıklara</a:t>
            </a:r>
            <a:r>
              <a:rPr lang="en-US" sz="2800" b="1" dirty="0">
                <a:solidFill>
                  <a:srgbClr val="002060"/>
                </a:solidFill>
              </a:rPr>
              <a:t> </a:t>
            </a:r>
            <a:r>
              <a:rPr lang="en-US" sz="2800" b="1" dirty="0" err="1">
                <a:solidFill>
                  <a:srgbClr val="002060"/>
                </a:solidFill>
              </a:rPr>
              <a:t>bağlı</a:t>
            </a:r>
            <a:r>
              <a:rPr lang="en-US" sz="2800" b="1" dirty="0">
                <a:solidFill>
                  <a:srgbClr val="002060"/>
                </a:solidFill>
              </a:rPr>
              <a:t> </a:t>
            </a:r>
            <a:r>
              <a:rPr lang="en-US" sz="2800" b="1" dirty="0" err="1">
                <a:solidFill>
                  <a:srgbClr val="002060"/>
                </a:solidFill>
              </a:rPr>
              <a:t>tazminatları</a:t>
            </a:r>
            <a:r>
              <a:rPr lang="en-US" sz="2800" b="1" dirty="0">
                <a:solidFill>
                  <a:srgbClr val="002060"/>
                </a:solidFill>
              </a:rPr>
              <a:t> </a:t>
            </a:r>
            <a:r>
              <a:rPr lang="en-US" sz="2800" b="1" dirty="0" err="1">
                <a:solidFill>
                  <a:srgbClr val="002060"/>
                </a:solidFill>
              </a:rPr>
              <a:t>en</a:t>
            </a:r>
            <a:r>
              <a:rPr lang="en-US" sz="2800" b="1" dirty="0">
                <a:solidFill>
                  <a:srgbClr val="002060"/>
                </a:solidFill>
              </a:rPr>
              <a:t> alt </a:t>
            </a:r>
            <a:r>
              <a:rPr lang="en-US" sz="2800" b="1" dirty="0" err="1">
                <a:solidFill>
                  <a:srgbClr val="002060"/>
                </a:solidFill>
              </a:rPr>
              <a:t>düzeye</a:t>
            </a:r>
            <a:r>
              <a:rPr lang="en-US" sz="2800" b="1" dirty="0">
                <a:solidFill>
                  <a:srgbClr val="002060"/>
                </a:solidFill>
              </a:rPr>
              <a:t> </a:t>
            </a:r>
            <a:r>
              <a:rPr lang="en-US" sz="2800" b="1" dirty="0" err="1">
                <a:solidFill>
                  <a:srgbClr val="002060"/>
                </a:solidFill>
              </a:rPr>
              <a:t>indirmek</a:t>
            </a:r>
            <a:r>
              <a:rPr lang="en-US" sz="2800" b="1" dirty="0">
                <a:solidFill>
                  <a:srgbClr val="002060"/>
                </a:solidFill>
              </a:rPr>
              <a:t>, </a:t>
            </a:r>
            <a:endParaRPr lang="tr-TR" sz="2800" b="1" dirty="0" smtClean="0">
              <a:solidFill>
                <a:srgbClr val="002060"/>
              </a:solidFill>
            </a:endParaRPr>
          </a:p>
          <a:p>
            <a:pPr marL="457200" indent="-457200" algn="l">
              <a:buFont typeface="Arial" charset="0"/>
              <a:buChar char="•"/>
            </a:pPr>
            <a:endParaRPr lang="tr-TR" sz="1800" b="1" dirty="0" smtClean="0">
              <a:solidFill>
                <a:srgbClr val="002060"/>
              </a:solidFill>
            </a:endParaRPr>
          </a:p>
          <a:p>
            <a:pPr marL="457200" indent="-457200" algn="l">
              <a:buFont typeface="Arial" charset="0"/>
              <a:buChar char="•"/>
            </a:pPr>
            <a:r>
              <a:rPr lang="tr-TR" sz="2800" b="1" dirty="0" err="1">
                <a:solidFill>
                  <a:srgbClr val="002060"/>
                </a:solidFill>
              </a:rPr>
              <a:t>V</a:t>
            </a:r>
            <a:r>
              <a:rPr lang="en-US" sz="2800" b="1" dirty="0" err="1" smtClean="0">
                <a:solidFill>
                  <a:srgbClr val="002060"/>
                </a:solidFill>
              </a:rPr>
              <a:t>erimliliği</a:t>
            </a:r>
            <a:r>
              <a:rPr lang="en-US" sz="2800" b="1" dirty="0">
                <a:solidFill>
                  <a:srgbClr val="002060"/>
                </a:solidFill>
              </a:rPr>
              <a:t>, </a:t>
            </a:r>
            <a:r>
              <a:rPr lang="en-US" sz="2800" b="1" dirty="0" err="1">
                <a:solidFill>
                  <a:srgbClr val="002060"/>
                </a:solidFill>
              </a:rPr>
              <a:t>kaliteyi</a:t>
            </a:r>
            <a:r>
              <a:rPr lang="en-US" sz="2800" b="1" dirty="0">
                <a:solidFill>
                  <a:srgbClr val="002060"/>
                </a:solidFill>
              </a:rPr>
              <a:t>, </a:t>
            </a:r>
            <a:r>
              <a:rPr lang="en-US" sz="2800" b="1" dirty="0" err="1">
                <a:solidFill>
                  <a:srgbClr val="002060"/>
                </a:solidFill>
              </a:rPr>
              <a:t>güvenliği</a:t>
            </a:r>
            <a:r>
              <a:rPr lang="en-US" sz="2800" b="1" dirty="0">
                <a:solidFill>
                  <a:srgbClr val="002060"/>
                </a:solidFill>
              </a:rPr>
              <a:t>, </a:t>
            </a:r>
            <a:r>
              <a:rPr lang="en-US" sz="2800" b="1" dirty="0" err="1">
                <a:solidFill>
                  <a:srgbClr val="002060"/>
                </a:solidFill>
              </a:rPr>
              <a:t>konforu</a:t>
            </a:r>
            <a:r>
              <a:rPr lang="en-US" sz="2800" b="1" dirty="0">
                <a:solidFill>
                  <a:srgbClr val="002060"/>
                </a:solidFill>
              </a:rPr>
              <a:t> </a:t>
            </a:r>
            <a:r>
              <a:rPr lang="en-US" sz="2800" b="1" dirty="0" err="1">
                <a:solidFill>
                  <a:srgbClr val="002060"/>
                </a:solidFill>
              </a:rPr>
              <a:t>ve</a:t>
            </a:r>
            <a:r>
              <a:rPr lang="en-US" sz="2800" b="1" dirty="0">
                <a:solidFill>
                  <a:srgbClr val="002060"/>
                </a:solidFill>
              </a:rPr>
              <a:t> </a:t>
            </a:r>
            <a:r>
              <a:rPr lang="en-US" sz="2800" b="1" dirty="0" err="1">
                <a:solidFill>
                  <a:srgbClr val="002060"/>
                </a:solidFill>
              </a:rPr>
              <a:t>üretkenliği</a:t>
            </a:r>
            <a:r>
              <a:rPr lang="en-US" sz="2800" b="1" dirty="0">
                <a:solidFill>
                  <a:srgbClr val="002060"/>
                </a:solidFill>
              </a:rPr>
              <a:t> </a:t>
            </a:r>
            <a:r>
              <a:rPr lang="en-US" sz="2800" b="1" dirty="0" err="1">
                <a:solidFill>
                  <a:srgbClr val="002060"/>
                </a:solidFill>
              </a:rPr>
              <a:t>en</a:t>
            </a:r>
            <a:r>
              <a:rPr lang="en-US" sz="2800" b="1" dirty="0">
                <a:solidFill>
                  <a:srgbClr val="002060"/>
                </a:solidFill>
              </a:rPr>
              <a:t> </a:t>
            </a:r>
            <a:r>
              <a:rPr lang="en-US" sz="2800" b="1" dirty="0" err="1">
                <a:solidFill>
                  <a:srgbClr val="002060"/>
                </a:solidFill>
              </a:rPr>
              <a:t>üst</a:t>
            </a:r>
            <a:r>
              <a:rPr lang="en-US" sz="2800" b="1" dirty="0">
                <a:solidFill>
                  <a:srgbClr val="002060"/>
                </a:solidFill>
              </a:rPr>
              <a:t> </a:t>
            </a:r>
            <a:r>
              <a:rPr lang="en-US" sz="2800" b="1" dirty="0" err="1">
                <a:solidFill>
                  <a:srgbClr val="002060"/>
                </a:solidFill>
              </a:rPr>
              <a:t>düzeye</a:t>
            </a:r>
            <a:r>
              <a:rPr lang="en-US" sz="2800" b="1" dirty="0">
                <a:solidFill>
                  <a:srgbClr val="002060"/>
                </a:solidFill>
              </a:rPr>
              <a:t> </a:t>
            </a:r>
            <a:r>
              <a:rPr lang="en-US" sz="2800" b="1" dirty="0" err="1">
                <a:solidFill>
                  <a:srgbClr val="002060"/>
                </a:solidFill>
              </a:rPr>
              <a:t>çıkarmaktır</a:t>
            </a:r>
            <a:r>
              <a:rPr lang="en-US" sz="2800" b="1" dirty="0">
                <a:solidFill>
                  <a:srgbClr val="002060"/>
                </a:solidFill>
              </a:rPr>
              <a:t>.</a:t>
            </a:r>
          </a:p>
          <a:p>
            <a:pPr algn="l"/>
            <a:endParaRPr lang="tr-TR" sz="2400" dirty="0">
              <a:solidFill>
                <a:srgbClr val="002060"/>
              </a:solidFill>
            </a:endParaRPr>
          </a:p>
          <a:p>
            <a:pPr marL="457200" indent="-457200" algn="l">
              <a:buFont typeface="Arial" charset="0"/>
              <a:buChar char="•"/>
            </a:pPr>
            <a:endParaRPr lang="tr-TR" sz="2400" dirty="0">
              <a:solidFill>
                <a:srgbClr val="002060"/>
              </a:solidFill>
            </a:endParaRPr>
          </a:p>
        </p:txBody>
      </p:sp>
    </p:spTree>
    <p:extLst>
      <p:ext uri="{BB962C8B-B14F-4D97-AF65-F5344CB8AC3E}">
        <p14:creationId xmlns:p14="http://schemas.microsoft.com/office/powerpoint/2010/main" val="73646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0"/>
            <a:ext cx="9155487" cy="6858000"/>
          </a:xfrm>
          <a:prstGeom prst="rect">
            <a:avLst/>
          </a:prstGeom>
          <a:noFill/>
          <a:ln w="9525">
            <a:noFill/>
            <a:miter lim="800000"/>
            <a:headEnd/>
            <a:tailEnd/>
          </a:ln>
        </p:spPr>
      </p:pic>
    </p:spTree>
    <p:extLst>
      <p:ext uri="{BB962C8B-B14F-4D97-AF65-F5344CB8AC3E}">
        <p14:creationId xmlns:p14="http://schemas.microsoft.com/office/powerpoint/2010/main" val="250694394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0"/>
            <a:ext cx="9132570" cy="6858000"/>
          </a:xfrm>
          <a:prstGeom prst="rect">
            <a:avLst/>
          </a:prstGeom>
          <a:noFill/>
          <a:ln w="9525">
            <a:noFill/>
            <a:miter lim="800000"/>
            <a:headEnd/>
            <a:tailEnd/>
          </a:ln>
        </p:spPr>
      </p:pic>
    </p:spTree>
    <p:extLst>
      <p:ext uri="{BB962C8B-B14F-4D97-AF65-F5344CB8AC3E}">
        <p14:creationId xmlns:p14="http://schemas.microsoft.com/office/powerpoint/2010/main" val="240806883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0"/>
            <a:ext cx="9163114" cy="6858000"/>
          </a:xfrm>
          <a:prstGeom prst="rect">
            <a:avLst/>
          </a:prstGeom>
          <a:noFill/>
          <a:ln w="9525">
            <a:noFill/>
            <a:miter lim="800000"/>
            <a:headEnd/>
            <a:tailEnd/>
          </a:ln>
        </p:spPr>
      </p:pic>
    </p:spTree>
    <p:extLst>
      <p:ext uri="{BB962C8B-B14F-4D97-AF65-F5344CB8AC3E}">
        <p14:creationId xmlns:p14="http://schemas.microsoft.com/office/powerpoint/2010/main" val="101505668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0" y="0"/>
            <a:ext cx="9155487" cy="6858000"/>
          </a:xfrm>
          <a:prstGeom prst="rect">
            <a:avLst/>
          </a:prstGeom>
          <a:noFill/>
          <a:ln w="9525">
            <a:noFill/>
            <a:miter lim="800000"/>
            <a:headEnd/>
            <a:tailEnd/>
          </a:ln>
        </p:spPr>
      </p:pic>
    </p:spTree>
    <p:extLst>
      <p:ext uri="{BB962C8B-B14F-4D97-AF65-F5344CB8AC3E}">
        <p14:creationId xmlns:p14="http://schemas.microsoft.com/office/powerpoint/2010/main" val="218076659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0"/>
            <a:ext cx="9205680" cy="6858000"/>
          </a:xfrm>
          <a:prstGeom prst="rect">
            <a:avLst/>
          </a:prstGeom>
          <a:noFill/>
          <a:ln w="9525">
            <a:noFill/>
            <a:miter lim="800000"/>
            <a:headEnd/>
            <a:tailEnd/>
          </a:ln>
        </p:spPr>
      </p:pic>
    </p:spTree>
    <p:extLst>
      <p:ext uri="{BB962C8B-B14F-4D97-AF65-F5344CB8AC3E}">
        <p14:creationId xmlns:p14="http://schemas.microsoft.com/office/powerpoint/2010/main" val="387479066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52497793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95288" y="333375"/>
            <a:ext cx="83820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ctr" eaLnBrk="1" hangingPunct="1">
              <a:lnSpc>
                <a:spcPct val="80000"/>
              </a:lnSpc>
              <a:buFont typeface="Wingdings" pitchFamily="2" charset="2"/>
              <a:buNone/>
            </a:pPr>
            <a:r>
              <a:rPr lang="tr-TR" altLang="tr-TR" sz="3200" b="1">
                <a:solidFill>
                  <a:srgbClr val="FF0000"/>
                </a:solidFill>
              </a:rPr>
              <a:t>2 KİŞİLİK ODALAR</a:t>
            </a:r>
          </a:p>
        </p:txBody>
      </p:sp>
      <p:grpSp>
        <p:nvGrpSpPr>
          <p:cNvPr id="29699" name="Group 4"/>
          <p:cNvGrpSpPr>
            <a:grpSpLocks/>
          </p:cNvGrpSpPr>
          <p:nvPr/>
        </p:nvGrpSpPr>
        <p:grpSpPr bwMode="auto">
          <a:xfrm>
            <a:off x="827088" y="1484313"/>
            <a:ext cx="3600450" cy="4537075"/>
            <a:chOff x="1312" y="507"/>
            <a:chExt cx="2016" cy="2321"/>
          </a:xfrm>
        </p:grpSpPr>
        <p:pic>
          <p:nvPicPr>
            <p:cNvPr id="29780"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 y="1341"/>
              <a:ext cx="507"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81" name="Rectangle 6"/>
            <p:cNvSpPr>
              <a:spLocks noChangeArrowheads="1"/>
            </p:cNvSpPr>
            <p:nvPr/>
          </p:nvSpPr>
          <p:spPr bwMode="auto">
            <a:xfrm>
              <a:off x="1312" y="507"/>
              <a:ext cx="6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3025" tIns="36512" rIns="73025" bIns="36512">
              <a:spAutoFit/>
            </a:bodyPr>
            <a:lstStyle>
              <a:lvl1pPr defTabSz="585788"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defTabSz="585788"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defTabSz="585788"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defTabSz="585788"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defTabSz="585788"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spcBef>
                  <a:spcPct val="0"/>
                </a:spcBef>
                <a:buClrTx/>
                <a:buSzTx/>
                <a:buFontTx/>
                <a:buNone/>
              </a:pPr>
              <a:r>
                <a:rPr lang="de-DE" altLang="tr-TR" sz="1600" b="1">
                  <a:solidFill>
                    <a:srgbClr val="FF0000"/>
                  </a:solidFill>
                </a:rPr>
                <a:t>a)</a:t>
              </a:r>
              <a:r>
                <a:rPr lang="de-DE" altLang="tr-TR" sz="2000" b="1">
                  <a:solidFill>
                    <a:srgbClr val="FF0000"/>
                  </a:solidFill>
                </a:rPr>
                <a:t> </a:t>
              </a:r>
              <a:r>
                <a:rPr lang="tr-TR" altLang="tr-TR" sz="2000" b="1">
                  <a:solidFill>
                    <a:srgbClr val="FF0000"/>
                  </a:solidFill>
                </a:rPr>
                <a:t>Yanlış</a:t>
              </a:r>
              <a:endParaRPr lang="de-DE" altLang="tr-TR" sz="2000" b="1">
                <a:solidFill>
                  <a:srgbClr val="FF0000"/>
                </a:solidFill>
              </a:endParaRPr>
            </a:p>
          </p:txBody>
        </p:sp>
        <p:pic>
          <p:nvPicPr>
            <p:cNvPr id="29782"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 y="1413"/>
              <a:ext cx="446"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83" name="Line 8"/>
            <p:cNvSpPr>
              <a:spLocks noChangeShapeType="1"/>
            </p:cNvSpPr>
            <p:nvPr/>
          </p:nvSpPr>
          <p:spPr bwMode="auto">
            <a:xfrm flipV="1">
              <a:off x="1829" y="2349"/>
              <a:ext cx="3" cy="4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784" name="Arc 9"/>
            <p:cNvSpPr>
              <a:spLocks/>
            </p:cNvSpPr>
            <p:nvPr/>
          </p:nvSpPr>
          <p:spPr bwMode="auto">
            <a:xfrm>
              <a:off x="1838" y="2350"/>
              <a:ext cx="427" cy="428"/>
            </a:xfrm>
            <a:custGeom>
              <a:avLst/>
              <a:gdLst>
                <a:gd name="T0" fmla="*/ 0 w 21650"/>
                <a:gd name="T1" fmla="*/ 0 h 21600"/>
                <a:gd name="T2" fmla="*/ 0 w 21650"/>
                <a:gd name="T3" fmla="*/ 0 h 21600"/>
                <a:gd name="T4" fmla="*/ 0 w 21650"/>
                <a:gd name="T5" fmla="*/ 0 h 21600"/>
                <a:gd name="T6" fmla="*/ 0 60000 65536"/>
                <a:gd name="T7" fmla="*/ 0 60000 65536"/>
                <a:gd name="T8" fmla="*/ 0 60000 65536"/>
                <a:gd name="T9" fmla="*/ 0 w 21650"/>
                <a:gd name="T10" fmla="*/ 0 h 21600"/>
                <a:gd name="T11" fmla="*/ 21650 w 21650"/>
                <a:gd name="T12" fmla="*/ 21600 h 21600"/>
              </a:gdLst>
              <a:ahLst/>
              <a:cxnLst>
                <a:cxn ang="T6">
                  <a:pos x="T0" y="T1"/>
                </a:cxn>
                <a:cxn ang="T7">
                  <a:pos x="T2" y="T3"/>
                </a:cxn>
                <a:cxn ang="T8">
                  <a:pos x="T4" y="T5"/>
                </a:cxn>
              </a:cxnLst>
              <a:rect l="T9" t="T10" r="T11" b="T12"/>
              <a:pathLst>
                <a:path w="21650" h="21600" fill="none" extrusionOk="0">
                  <a:moveTo>
                    <a:pt x="-1" y="0"/>
                  </a:moveTo>
                  <a:cubicBezTo>
                    <a:pt x="16" y="0"/>
                    <a:pt x="33" y="-1"/>
                    <a:pt x="50" y="0"/>
                  </a:cubicBezTo>
                  <a:cubicBezTo>
                    <a:pt x="11979" y="0"/>
                    <a:pt x="21650" y="9670"/>
                    <a:pt x="21650" y="21600"/>
                  </a:cubicBezTo>
                </a:path>
                <a:path w="21650" h="21600" stroke="0" extrusionOk="0">
                  <a:moveTo>
                    <a:pt x="-1" y="0"/>
                  </a:moveTo>
                  <a:cubicBezTo>
                    <a:pt x="16" y="0"/>
                    <a:pt x="33" y="-1"/>
                    <a:pt x="50" y="0"/>
                  </a:cubicBezTo>
                  <a:cubicBezTo>
                    <a:pt x="11979" y="0"/>
                    <a:pt x="21650" y="9670"/>
                    <a:pt x="21650" y="21600"/>
                  </a:cubicBezTo>
                  <a:lnTo>
                    <a:pt x="50" y="21600"/>
                  </a:lnTo>
                  <a:lnTo>
                    <a:pt x="-1"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29785" name="Rectangle 10"/>
            <p:cNvSpPr>
              <a:spLocks noChangeArrowheads="1"/>
            </p:cNvSpPr>
            <p:nvPr/>
          </p:nvSpPr>
          <p:spPr bwMode="auto">
            <a:xfrm>
              <a:off x="1604" y="2240"/>
              <a:ext cx="263"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86" name="Rectangle 11"/>
            <p:cNvSpPr>
              <a:spLocks noChangeArrowheads="1"/>
            </p:cNvSpPr>
            <p:nvPr/>
          </p:nvSpPr>
          <p:spPr bwMode="auto">
            <a:xfrm>
              <a:off x="1900" y="1330"/>
              <a:ext cx="399" cy="758"/>
            </a:xfrm>
            <a:prstGeom prst="rect">
              <a:avLst/>
            </a:prstGeom>
            <a:solidFill>
              <a:srgbClr val="DADADA"/>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87" name="Rectangle 12"/>
            <p:cNvSpPr>
              <a:spLocks noChangeArrowheads="1"/>
            </p:cNvSpPr>
            <p:nvPr/>
          </p:nvSpPr>
          <p:spPr bwMode="auto">
            <a:xfrm>
              <a:off x="1922" y="1876"/>
              <a:ext cx="361" cy="190"/>
            </a:xfrm>
            <a:prstGeom prst="rect">
              <a:avLst/>
            </a:prstGeom>
            <a:solidFill>
              <a:srgbClr val="063DE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88" name="Rectangle 13"/>
            <p:cNvSpPr>
              <a:spLocks noChangeArrowheads="1"/>
            </p:cNvSpPr>
            <p:nvPr/>
          </p:nvSpPr>
          <p:spPr bwMode="auto">
            <a:xfrm>
              <a:off x="1424" y="1075"/>
              <a:ext cx="38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3025" tIns="36512" rIns="73025" bIns="36512">
              <a:spAutoFit/>
            </a:bodyPr>
            <a:lstStyle>
              <a:lvl1pPr defTabSz="585788"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defTabSz="585788"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defTabSz="585788"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defTabSz="585788"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defTabSz="585788"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spcBef>
                  <a:spcPct val="0"/>
                </a:spcBef>
                <a:buClrTx/>
                <a:buSzTx/>
                <a:buFontTx/>
                <a:buNone/>
              </a:pPr>
              <a:r>
                <a:rPr lang="de-DE" altLang="tr-TR" sz="1600"/>
                <a:t>1m</a:t>
              </a:r>
            </a:p>
          </p:txBody>
        </p:sp>
        <p:sp>
          <p:nvSpPr>
            <p:cNvPr id="29789" name="Rectangle 14"/>
            <p:cNvSpPr>
              <a:spLocks noChangeArrowheads="1"/>
            </p:cNvSpPr>
            <p:nvPr/>
          </p:nvSpPr>
          <p:spPr bwMode="auto">
            <a:xfrm>
              <a:off x="1328" y="909"/>
              <a:ext cx="2000" cy="1840"/>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90" name="Rectangle 15"/>
            <p:cNvSpPr>
              <a:spLocks noChangeArrowheads="1"/>
            </p:cNvSpPr>
            <p:nvPr/>
          </p:nvSpPr>
          <p:spPr bwMode="auto">
            <a:xfrm>
              <a:off x="1837" y="2712"/>
              <a:ext cx="403" cy="10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91" name="Rectangle 16"/>
            <p:cNvSpPr>
              <a:spLocks noChangeArrowheads="1"/>
            </p:cNvSpPr>
            <p:nvPr/>
          </p:nvSpPr>
          <p:spPr bwMode="auto">
            <a:xfrm>
              <a:off x="1448" y="2240"/>
              <a:ext cx="262"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92" name="Rectangle 17"/>
            <p:cNvSpPr>
              <a:spLocks noChangeArrowheads="1"/>
            </p:cNvSpPr>
            <p:nvPr/>
          </p:nvSpPr>
          <p:spPr bwMode="auto">
            <a:xfrm>
              <a:off x="1316" y="2285"/>
              <a:ext cx="320" cy="45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93" name="Rectangle 18"/>
            <p:cNvSpPr>
              <a:spLocks noChangeArrowheads="1"/>
            </p:cNvSpPr>
            <p:nvPr/>
          </p:nvSpPr>
          <p:spPr bwMode="auto">
            <a:xfrm>
              <a:off x="3046" y="1026"/>
              <a:ext cx="269" cy="45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94" name="Rectangle 19"/>
            <p:cNvSpPr>
              <a:spLocks noChangeArrowheads="1"/>
            </p:cNvSpPr>
            <p:nvPr/>
          </p:nvSpPr>
          <p:spPr bwMode="auto">
            <a:xfrm>
              <a:off x="1316" y="1906"/>
              <a:ext cx="233" cy="36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pSp>
          <p:nvGrpSpPr>
            <p:cNvPr id="29795" name="Group 20"/>
            <p:cNvGrpSpPr>
              <a:grpSpLocks/>
            </p:cNvGrpSpPr>
            <p:nvPr/>
          </p:nvGrpSpPr>
          <p:grpSpPr bwMode="auto">
            <a:xfrm>
              <a:off x="1904" y="1536"/>
              <a:ext cx="169" cy="89"/>
              <a:chOff x="688" y="1643"/>
              <a:chExt cx="169" cy="89"/>
            </a:xfrm>
          </p:grpSpPr>
          <p:sp>
            <p:nvSpPr>
              <p:cNvPr id="29845" name="Rectangle 21"/>
              <p:cNvSpPr>
                <a:spLocks noChangeArrowheads="1"/>
              </p:cNvSpPr>
              <p:nvPr/>
            </p:nvSpPr>
            <p:spPr bwMode="auto">
              <a:xfrm rot="2280000">
                <a:off x="688" y="1676"/>
                <a:ext cx="169" cy="49"/>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46" name="Rectangle 22"/>
              <p:cNvSpPr>
                <a:spLocks noChangeArrowheads="1"/>
              </p:cNvSpPr>
              <p:nvPr/>
            </p:nvSpPr>
            <p:spPr bwMode="auto">
              <a:xfrm rot="2280000">
                <a:off x="725" y="1643"/>
                <a:ext cx="6" cy="3"/>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47" name="Rectangle 23"/>
              <p:cNvSpPr>
                <a:spLocks noChangeArrowheads="1"/>
              </p:cNvSpPr>
              <p:nvPr/>
            </p:nvSpPr>
            <p:spPr bwMode="auto">
              <a:xfrm rot="2280000">
                <a:off x="716" y="1657"/>
                <a:ext cx="7" cy="1"/>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48" name="Rectangle 24"/>
              <p:cNvSpPr>
                <a:spLocks noChangeArrowheads="1"/>
              </p:cNvSpPr>
              <p:nvPr/>
            </p:nvSpPr>
            <p:spPr bwMode="auto">
              <a:xfrm rot="2280000">
                <a:off x="704" y="1712"/>
                <a:ext cx="114" cy="4"/>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49" name="Rectangle 25"/>
              <p:cNvSpPr>
                <a:spLocks noChangeArrowheads="1"/>
              </p:cNvSpPr>
              <p:nvPr/>
            </p:nvSpPr>
            <p:spPr bwMode="auto">
              <a:xfrm rot="2280000">
                <a:off x="746" y="1661"/>
                <a:ext cx="7" cy="2"/>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50" name="Rectangle 26"/>
              <p:cNvSpPr>
                <a:spLocks noChangeArrowheads="1"/>
              </p:cNvSpPr>
              <p:nvPr/>
            </p:nvSpPr>
            <p:spPr bwMode="auto">
              <a:xfrm rot="2280000">
                <a:off x="739" y="1674"/>
                <a:ext cx="6" cy="4"/>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51" name="Rectangle 27"/>
              <p:cNvSpPr>
                <a:spLocks noChangeArrowheads="1"/>
              </p:cNvSpPr>
              <p:nvPr/>
            </p:nvSpPr>
            <p:spPr bwMode="auto">
              <a:xfrm rot="2280000">
                <a:off x="770" y="1679"/>
                <a:ext cx="6" cy="4"/>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52" name="Rectangle 28"/>
              <p:cNvSpPr>
                <a:spLocks noChangeArrowheads="1"/>
              </p:cNvSpPr>
              <p:nvPr/>
            </p:nvSpPr>
            <p:spPr bwMode="auto">
              <a:xfrm rot="2280000">
                <a:off x="762" y="1692"/>
                <a:ext cx="6" cy="3"/>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53" name="Rectangle 29"/>
              <p:cNvSpPr>
                <a:spLocks noChangeArrowheads="1"/>
              </p:cNvSpPr>
              <p:nvPr/>
            </p:nvSpPr>
            <p:spPr bwMode="auto">
              <a:xfrm rot="2280000">
                <a:off x="791" y="1695"/>
                <a:ext cx="6" cy="4"/>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54" name="Rectangle 30"/>
              <p:cNvSpPr>
                <a:spLocks noChangeArrowheads="1"/>
              </p:cNvSpPr>
              <p:nvPr/>
            </p:nvSpPr>
            <p:spPr bwMode="auto">
              <a:xfrm rot="2280000">
                <a:off x="784" y="1711"/>
                <a:ext cx="6" cy="3"/>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55" name="Rectangle 31"/>
              <p:cNvSpPr>
                <a:spLocks noChangeArrowheads="1"/>
              </p:cNvSpPr>
              <p:nvPr/>
            </p:nvSpPr>
            <p:spPr bwMode="auto">
              <a:xfrm rot="2280000">
                <a:off x="806" y="1728"/>
                <a:ext cx="6" cy="4"/>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pSp>
        <p:grpSp>
          <p:nvGrpSpPr>
            <p:cNvPr id="29796" name="Group 32"/>
            <p:cNvGrpSpPr>
              <a:grpSpLocks/>
            </p:cNvGrpSpPr>
            <p:nvPr/>
          </p:nvGrpSpPr>
          <p:grpSpPr bwMode="auto">
            <a:xfrm>
              <a:off x="2007" y="1338"/>
              <a:ext cx="232" cy="213"/>
              <a:chOff x="791" y="1445"/>
              <a:chExt cx="232" cy="213"/>
            </a:xfrm>
          </p:grpSpPr>
          <p:sp>
            <p:nvSpPr>
              <p:cNvPr id="29837" name="AutoShape 33"/>
              <p:cNvSpPr>
                <a:spLocks noChangeArrowheads="1"/>
              </p:cNvSpPr>
              <p:nvPr/>
            </p:nvSpPr>
            <p:spPr bwMode="auto">
              <a:xfrm rot="2220000">
                <a:off x="791" y="1609"/>
                <a:ext cx="173" cy="14"/>
              </a:xfrm>
              <a:prstGeom prst="roundRect">
                <a:avLst>
                  <a:gd name="adj" fmla="val 12495"/>
                </a:avLst>
              </a:prstGeom>
              <a:solidFill>
                <a:srgbClr val="E5405D"/>
              </a:solidFill>
              <a:ln w="12700">
                <a:solidFill>
                  <a:schemeClr val="tx1"/>
                </a:solidFill>
                <a:round/>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38" name="Line 34"/>
              <p:cNvSpPr>
                <a:spLocks noChangeShapeType="1"/>
              </p:cNvSpPr>
              <p:nvPr/>
            </p:nvSpPr>
            <p:spPr bwMode="auto">
              <a:xfrm flipH="1">
                <a:off x="824" y="1535"/>
                <a:ext cx="11" cy="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839" name="Line 35"/>
              <p:cNvSpPr>
                <a:spLocks noChangeShapeType="1"/>
              </p:cNvSpPr>
              <p:nvPr/>
            </p:nvSpPr>
            <p:spPr bwMode="auto">
              <a:xfrm flipH="1">
                <a:off x="811" y="1543"/>
                <a:ext cx="14" cy="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840" name="Line 36"/>
              <p:cNvSpPr>
                <a:spLocks noChangeShapeType="1"/>
              </p:cNvSpPr>
              <p:nvPr/>
            </p:nvSpPr>
            <p:spPr bwMode="auto">
              <a:xfrm flipH="1">
                <a:off x="954" y="1651"/>
                <a:ext cx="12" cy="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841" name="Line 37"/>
              <p:cNvSpPr>
                <a:spLocks noChangeShapeType="1"/>
              </p:cNvSpPr>
              <p:nvPr/>
            </p:nvSpPr>
            <p:spPr bwMode="auto">
              <a:xfrm flipH="1">
                <a:off x="965" y="1639"/>
                <a:ext cx="1" cy="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842" name="Line 38"/>
              <p:cNvSpPr>
                <a:spLocks noChangeShapeType="1"/>
              </p:cNvSpPr>
              <p:nvPr/>
            </p:nvSpPr>
            <p:spPr bwMode="auto">
              <a:xfrm flipV="1">
                <a:off x="839" y="1445"/>
                <a:ext cx="90" cy="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843" name="Line 39"/>
              <p:cNvSpPr>
                <a:spLocks noChangeShapeType="1"/>
              </p:cNvSpPr>
              <p:nvPr/>
            </p:nvSpPr>
            <p:spPr bwMode="auto">
              <a:xfrm flipV="1">
                <a:off x="970" y="1519"/>
                <a:ext cx="53" cy="1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844" name="Line 40"/>
              <p:cNvSpPr>
                <a:spLocks noChangeShapeType="1"/>
              </p:cNvSpPr>
              <p:nvPr/>
            </p:nvSpPr>
            <p:spPr bwMode="auto">
              <a:xfrm>
                <a:off x="934" y="1449"/>
                <a:ext cx="89" cy="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29797" name="Group 41"/>
            <p:cNvGrpSpPr>
              <a:grpSpLocks/>
            </p:cNvGrpSpPr>
            <p:nvPr/>
          </p:nvGrpSpPr>
          <p:grpSpPr bwMode="auto">
            <a:xfrm>
              <a:off x="1399" y="1252"/>
              <a:ext cx="300" cy="31"/>
              <a:chOff x="183" y="1359"/>
              <a:chExt cx="300" cy="31"/>
            </a:xfrm>
          </p:grpSpPr>
          <p:sp>
            <p:nvSpPr>
              <p:cNvPr id="29834" name="Rectangle 42"/>
              <p:cNvSpPr>
                <a:spLocks noChangeArrowheads="1"/>
              </p:cNvSpPr>
              <p:nvPr/>
            </p:nvSpPr>
            <p:spPr bwMode="auto">
              <a:xfrm>
                <a:off x="183" y="1359"/>
                <a:ext cx="103" cy="31"/>
              </a:xfrm>
              <a:prstGeom prst="rect">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35" name="Rectangle 43"/>
              <p:cNvSpPr>
                <a:spLocks noChangeArrowheads="1"/>
              </p:cNvSpPr>
              <p:nvPr/>
            </p:nvSpPr>
            <p:spPr bwMode="auto">
              <a:xfrm>
                <a:off x="400" y="1360"/>
                <a:ext cx="83" cy="30"/>
              </a:xfrm>
              <a:prstGeom prst="rect">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36" name="Rectangle 44"/>
              <p:cNvSpPr>
                <a:spLocks noChangeArrowheads="1"/>
              </p:cNvSpPr>
              <p:nvPr/>
            </p:nvSpPr>
            <p:spPr bwMode="auto">
              <a:xfrm>
                <a:off x="298" y="1359"/>
                <a:ext cx="99" cy="31"/>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pSp>
        <p:grpSp>
          <p:nvGrpSpPr>
            <p:cNvPr id="29798" name="Group 45"/>
            <p:cNvGrpSpPr>
              <a:grpSpLocks/>
            </p:cNvGrpSpPr>
            <p:nvPr/>
          </p:nvGrpSpPr>
          <p:grpSpPr bwMode="auto">
            <a:xfrm>
              <a:off x="1396" y="792"/>
              <a:ext cx="1852" cy="237"/>
              <a:chOff x="180" y="899"/>
              <a:chExt cx="1852" cy="237"/>
            </a:xfrm>
          </p:grpSpPr>
          <p:sp>
            <p:nvSpPr>
              <p:cNvPr id="29825" name="Rectangle 46"/>
              <p:cNvSpPr>
                <a:spLocks noChangeArrowheads="1"/>
              </p:cNvSpPr>
              <p:nvPr/>
            </p:nvSpPr>
            <p:spPr bwMode="auto">
              <a:xfrm>
                <a:off x="180" y="913"/>
                <a:ext cx="474" cy="208"/>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26" name="Rectangle 47"/>
              <p:cNvSpPr>
                <a:spLocks noChangeArrowheads="1"/>
              </p:cNvSpPr>
              <p:nvPr/>
            </p:nvSpPr>
            <p:spPr bwMode="auto">
              <a:xfrm>
                <a:off x="785" y="916"/>
                <a:ext cx="494" cy="211"/>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27" name="Line 48"/>
              <p:cNvSpPr>
                <a:spLocks noChangeShapeType="1"/>
              </p:cNvSpPr>
              <p:nvPr/>
            </p:nvSpPr>
            <p:spPr bwMode="auto">
              <a:xfrm>
                <a:off x="184" y="954"/>
                <a:ext cx="40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828" name="Line 49"/>
              <p:cNvSpPr>
                <a:spLocks noChangeShapeType="1"/>
              </p:cNvSpPr>
              <p:nvPr/>
            </p:nvSpPr>
            <p:spPr bwMode="auto">
              <a:xfrm flipH="1">
                <a:off x="587" y="965"/>
                <a:ext cx="4" cy="16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29829" name="Line 50"/>
              <p:cNvSpPr>
                <a:spLocks noChangeShapeType="1"/>
              </p:cNvSpPr>
              <p:nvPr/>
            </p:nvSpPr>
            <p:spPr bwMode="auto">
              <a:xfrm>
                <a:off x="877" y="958"/>
                <a:ext cx="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830" name="Line 51"/>
              <p:cNvSpPr>
                <a:spLocks noChangeShapeType="1"/>
              </p:cNvSpPr>
              <p:nvPr/>
            </p:nvSpPr>
            <p:spPr bwMode="auto">
              <a:xfrm flipH="1">
                <a:off x="878" y="964"/>
                <a:ext cx="2" cy="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29831" name="Rectangle 52"/>
              <p:cNvSpPr>
                <a:spLocks noChangeArrowheads="1"/>
              </p:cNvSpPr>
              <p:nvPr/>
            </p:nvSpPr>
            <p:spPr bwMode="auto">
              <a:xfrm>
                <a:off x="1537" y="899"/>
                <a:ext cx="494" cy="211"/>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32" name="Line 53"/>
              <p:cNvSpPr>
                <a:spLocks noChangeShapeType="1"/>
              </p:cNvSpPr>
              <p:nvPr/>
            </p:nvSpPr>
            <p:spPr bwMode="auto">
              <a:xfrm>
                <a:off x="1632" y="961"/>
                <a:ext cx="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833" name="Line 54"/>
              <p:cNvSpPr>
                <a:spLocks noChangeShapeType="1"/>
              </p:cNvSpPr>
              <p:nvPr/>
            </p:nvSpPr>
            <p:spPr bwMode="auto">
              <a:xfrm>
                <a:off x="1632" y="959"/>
                <a:ext cx="0" cy="17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grpSp>
        <p:sp>
          <p:nvSpPr>
            <p:cNvPr id="29799" name="Rectangle 55"/>
            <p:cNvSpPr>
              <a:spLocks noChangeArrowheads="1"/>
            </p:cNvSpPr>
            <p:nvPr/>
          </p:nvSpPr>
          <p:spPr bwMode="auto">
            <a:xfrm>
              <a:off x="2615" y="2429"/>
              <a:ext cx="671" cy="2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00" name="Rectangle 56"/>
            <p:cNvSpPr>
              <a:spLocks noChangeArrowheads="1"/>
            </p:cNvSpPr>
            <p:nvPr/>
          </p:nvSpPr>
          <p:spPr bwMode="auto">
            <a:xfrm>
              <a:off x="2364" y="1330"/>
              <a:ext cx="399" cy="758"/>
            </a:xfrm>
            <a:prstGeom prst="rect">
              <a:avLst/>
            </a:prstGeom>
            <a:solidFill>
              <a:srgbClr val="DADADA"/>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01" name="Rectangle 57"/>
            <p:cNvSpPr>
              <a:spLocks noChangeArrowheads="1"/>
            </p:cNvSpPr>
            <p:nvPr/>
          </p:nvSpPr>
          <p:spPr bwMode="auto">
            <a:xfrm>
              <a:off x="2386" y="1876"/>
              <a:ext cx="361" cy="190"/>
            </a:xfrm>
            <a:prstGeom prst="rect">
              <a:avLst/>
            </a:prstGeom>
            <a:solidFill>
              <a:srgbClr val="063DE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pSp>
          <p:nvGrpSpPr>
            <p:cNvPr id="29802" name="Group 58"/>
            <p:cNvGrpSpPr>
              <a:grpSpLocks/>
            </p:cNvGrpSpPr>
            <p:nvPr/>
          </p:nvGrpSpPr>
          <p:grpSpPr bwMode="auto">
            <a:xfrm>
              <a:off x="2535" y="1460"/>
              <a:ext cx="94" cy="169"/>
              <a:chOff x="1319" y="1567"/>
              <a:chExt cx="94" cy="169"/>
            </a:xfrm>
          </p:grpSpPr>
          <p:sp>
            <p:nvSpPr>
              <p:cNvPr id="29814" name="Rectangle 59"/>
              <p:cNvSpPr>
                <a:spLocks noChangeArrowheads="1"/>
              </p:cNvSpPr>
              <p:nvPr/>
            </p:nvSpPr>
            <p:spPr bwMode="auto">
              <a:xfrm rot="-2940000">
                <a:off x="1294" y="1627"/>
                <a:ext cx="169" cy="49"/>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15" name="Rectangle 60"/>
              <p:cNvSpPr>
                <a:spLocks noChangeArrowheads="1"/>
              </p:cNvSpPr>
              <p:nvPr/>
            </p:nvSpPr>
            <p:spPr bwMode="auto">
              <a:xfrm rot="-2940000">
                <a:off x="1316" y="1693"/>
                <a:ext cx="7" cy="1"/>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16" name="Rectangle 61"/>
              <p:cNvSpPr>
                <a:spLocks noChangeArrowheads="1"/>
              </p:cNvSpPr>
              <p:nvPr/>
            </p:nvSpPr>
            <p:spPr bwMode="auto">
              <a:xfrm rot="-2940000">
                <a:off x="1330" y="1700"/>
                <a:ext cx="6" cy="3"/>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17" name="Rectangle 62"/>
              <p:cNvSpPr>
                <a:spLocks noChangeArrowheads="1"/>
              </p:cNvSpPr>
              <p:nvPr/>
            </p:nvSpPr>
            <p:spPr bwMode="auto">
              <a:xfrm rot="-2940000">
                <a:off x="1335" y="1661"/>
                <a:ext cx="113" cy="4"/>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18" name="Rectangle 63"/>
              <p:cNvSpPr>
                <a:spLocks noChangeArrowheads="1"/>
              </p:cNvSpPr>
              <p:nvPr/>
            </p:nvSpPr>
            <p:spPr bwMode="auto">
              <a:xfrm rot="-2940000">
                <a:off x="1338" y="1671"/>
                <a:ext cx="5" cy="2"/>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19" name="Rectangle 64"/>
              <p:cNvSpPr>
                <a:spLocks noChangeArrowheads="1"/>
              </p:cNvSpPr>
              <p:nvPr/>
            </p:nvSpPr>
            <p:spPr bwMode="auto">
              <a:xfrm rot="-2940000">
                <a:off x="1349" y="1678"/>
                <a:ext cx="7" cy="4"/>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20" name="Rectangle 65"/>
              <p:cNvSpPr>
                <a:spLocks noChangeArrowheads="1"/>
              </p:cNvSpPr>
              <p:nvPr/>
            </p:nvSpPr>
            <p:spPr bwMode="auto">
              <a:xfrm rot="-2940000">
                <a:off x="1356" y="1648"/>
                <a:ext cx="6" cy="4"/>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21" name="Rectangle 66"/>
              <p:cNvSpPr>
                <a:spLocks noChangeArrowheads="1"/>
              </p:cNvSpPr>
              <p:nvPr/>
            </p:nvSpPr>
            <p:spPr bwMode="auto">
              <a:xfrm rot="-2940000">
                <a:off x="1369" y="1658"/>
                <a:ext cx="6" cy="1"/>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22" name="Rectangle 67"/>
              <p:cNvSpPr>
                <a:spLocks noChangeArrowheads="1"/>
              </p:cNvSpPr>
              <p:nvPr/>
            </p:nvSpPr>
            <p:spPr bwMode="auto">
              <a:xfrm rot="-2940000">
                <a:off x="1374" y="1628"/>
                <a:ext cx="5" cy="2"/>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23" name="Rectangle 68"/>
              <p:cNvSpPr>
                <a:spLocks noChangeArrowheads="1"/>
              </p:cNvSpPr>
              <p:nvPr/>
            </p:nvSpPr>
            <p:spPr bwMode="auto">
              <a:xfrm rot="-2940000">
                <a:off x="1388" y="1635"/>
                <a:ext cx="6" cy="3"/>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24" name="Rectangle 69"/>
              <p:cNvSpPr>
                <a:spLocks noChangeArrowheads="1"/>
              </p:cNvSpPr>
              <p:nvPr/>
            </p:nvSpPr>
            <p:spPr bwMode="auto">
              <a:xfrm rot="-2940000">
                <a:off x="1408" y="1614"/>
                <a:ext cx="6" cy="4"/>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pSp>
        <p:grpSp>
          <p:nvGrpSpPr>
            <p:cNvPr id="29803" name="Group 70"/>
            <p:cNvGrpSpPr>
              <a:grpSpLocks/>
            </p:cNvGrpSpPr>
            <p:nvPr/>
          </p:nvGrpSpPr>
          <p:grpSpPr bwMode="auto">
            <a:xfrm>
              <a:off x="2352" y="1334"/>
              <a:ext cx="215" cy="241"/>
              <a:chOff x="1136" y="1441"/>
              <a:chExt cx="215" cy="241"/>
            </a:xfrm>
          </p:grpSpPr>
          <p:sp>
            <p:nvSpPr>
              <p:cNvPr id="29806" name="AutoShape 71"/>
              <p:cNvSpPr>
                <a:spLocks noChangeArrowheads="1"/>
              </p:cNvSpPr>
              <p:nvPr/>
            </p:nvSpPr>
            <p:spPr bwMode="auto">
              <a:xfrm rot="-3000000">
                <a:off x="1218" y="1588"/>
                <a:ext cx="173" cy="16"/>
              </a:xfrm>
              <a:prstGeom prst="roundRect">
                <a:avLst>
                  <a:gd name="adj" fmla="val 12495"/>
                </a:avLst>
              </a:prstGeom>
              <a:solidFill>
                <a:srgbClr val="E5405D"/>
              </a:solidFill>
              <a:ln w="12700">
                <a:solidFill>
                  <a:schemeClr val="tx1"/>
                </a:solidFill>
                <a:round/>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807" name="Line 72"/>
              <p:cNvSpPr>
                <a:spLocks noChangeShapeType="1"/>
              </p:cNvSpPr>
              <p:nvPr/>
            </p:nvSpPr>
            <p:spPr bwMode="auto">
              <a:xfrm>
                <a:off x="1222" y="1638"/>
                <a:ext cx="3"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808" name="Line 73"/>
              <p:cNvSpPr>
                <a:spLocks noChangeShapeType="1"/>
              </p:cNvSpPr>
              <p:nvPr/>
            </p:nvSpPr>
            <p:spPr bwMode="auto">
              <a:xfrm>
                <a:off x="1229" y="1647"/>
                <a:ext cx="7" cy="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809" name="Line 74"/>
              <p:cNvSpPr>
                <a:spLocks noChangeShapeType="1"/>
              </p:cNvSpPr>
              <p:nvPr/>
            </p:nvSpPr>
            <p:spPr bwMode="auto">
              <a:xfrm>
                <a:off x="1344" y="1513"/>
                <a:ext cx="7" cy="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810" name="Line 75"/>
              <p:cNvSpPr>
                <a:spLocks noChangeShapeType="1"/>
              </p:cNvSpPr>
              <p:nvPr/>
            </p:nvSpPr>
            <p:spPr bwMode="auto">
              <a:xfrm>
                <a:off x="1332" y="1509"/>
                <a:ext cx="6"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811" name="Line 76"/>
              <p:cNvSpPr>
                <a:spLocks noChangeShapeType="1"/>
              </p:cNvSpPr>
              <p:nvPr/>
            </p:nvSpPr>
            <p:spPr bwMode="auto">
              <a:xfrm flipH="1" flipV="1">
                <a:off x="1136" y="1531"/>
                <a:ext cx="86" cy="1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812" name="Line 77"/>
              <p:cNvSpPr>
                <a:spLocks noChangeShapeType="1"/>
              </p:cNvSpPr>
              <p:nvPr/>
            </p:nvSpPr>
            <p:spPr bwMode="auto">
              <a:xfrm flipH="1" flipV="1">
                <a:off x="1215" y="1441"/>
                <a:ext cx="113" cy="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813" name="Line 78"/>
              <p:cNvSpPr>
                <a:spLocks noChangeShapeType="1"/>
              </p:cNvSpPr>
              <p:nvPr/>
            </p:nvSpPr>
            <p:spPr bwMode="auto">
              <a:xfrm flipV="1">
                <a:off x="1140" y="1441"/>
                <a:ext cx="71" cy="9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grpSp>
        <p:sp>
          <p:nvSpPr>
            <p:cNvPr id="29804" name="Rectangle 79"/>
            <p:cNvSpPr>
              <a:spLocks noChangeArrowheads="1"/>
            </p:cNvSpPr>
            <p:nvPr/>
          </p:nvSpPr>
          <p:spPr bwMode="auto">
            <a:xfrm>
              <a:off x="1448" y="1627"/>
              <a:ext cx="19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spcBef>
                  <a:spcPct val="0"/>
                </a:spcBef>
                <a:buClrTx/>
                <a:buSzTx/>
                <a:buFontTx/>
                <a:buNone/>
              </a:pPr>
              <a:r>
                <a:rPr lang="de-DE" altLang="tr-TR" sz="2000"/>
                <a:t>A</a:t>
              </a:r>
            </a:p>
          </p:txBody>
        </p:sp>
        <p:sp>
          <p:nvSpPr>
            <p:cNvPr id="29805" name="Rectangle 80"/>
            <p:cNvSpPr>
              <a:spLocks noChangeArrowheads="1"/>
            </p:cNvSpPr>
            <p:nvPr/>
          </p:nvSpPr>
          <p:spPr bwMode="auto">
            <a:xfrm>
              <a:off x="3021" y="1627"/>
              <a:ext cx="18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spcBef>
                  <a:spcPct val="0"/>
                </a:spcBef>
                <a:buClrTx/>
                <a:buSzTx/>
                <a:buFontTx/>
                <a:buNone/>
              </a:pPr>
              <a:r>
                <a:rPr lang="de-DE" altLang="tr-TR" sz="2000"/>
                <a:t>B</a:t>
              </a:r>
            </a:p>
          </p:txBody>
        </p:sp>
      </p:grpSp>
      <p:grpSp>
        <p:nvGrpSpPr>
          <p:cNvPr id="29700" name="Group 81"/>
          <p:cNvGrpSpPr>
            <a:grpSpLocks/>
          </p:cNvGrpSpPr>
          <p:nvPr/>
        </p:nvGrpSpPr>
        <p:grpSpPr bwMode="auto">
          <a:xfrm>
            <a:off x="4787900" y="1484313"/>
            <a:ext cx="3600450" cy="4537075"/>
            <a:chOff x="3448" y="507"/>
            <a:chExt cx="2042" cy="2307"/>
          </a:xfrm>
        </p:grpSpPr>
        <p:pic>
          <p:nvPicPr>
            <p:cNvPr id="29702" name="Picture 8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 y="1317"/>
              <a:ext cx="507"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03" name="Picture 8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6" y="1461"/>
              <a:ext cx="488"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04" name="Line 84"/>
            <p:cNvSpPr>
              <a:spLocks noChangeShapeType="1"/>
            </p:cNvSpPr>
            <p:nvPr/>
          </p:nvSpPr>
          <p:spPr bwMode="auto">
            <a:xfrm flipH="1" flipV="1">
              <a:off x="3986" y="2326"/>
              <a:ext cx="2" cy="3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705" name="Arc 85"/>
            <p:cNvSpPr>
              <a:spLocks/>
            </p:cNvSpPr>
            <p:nvPr/>
          </p:nvSpPr>
          <p:spPr bwMode="auto">
            <a:xfrm>
              <a:off x="3988" y="2324"/>
              <a:ext cx="419" cy="42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29706" name="Rectangle 86"/>
            <p:cNvSpPr>
              <a:spLocks noChangeArrowheads="1"/>
            </p:cNvSpPr>
            <p:nvPr/>
          </p:nvSpPr>
          <p:spPr bwMode="auto">
            <a:xfrm>
              <a:off x="3779" y="2187"/>
              <a:ext cx="259"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07" name="Line 87"/>
            <p:cNvSpPr>
              <a:spLocks noChangeShapeType="1"/>
            </p:cNvSpPr>
            <p:nvPr/>
          </p:nvSpPr>
          <p:spPr bwMode="auto">
            <a:xfrm>
              <a:off x="3977" y="914"/>
              <a:ext cx="39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708" name="Rectangle 88"/>
            <p:cNvSpPr>
              <a:spLocks noChangeArrowheads="1"/>
            </p:cNvSpPr>
            <p:nvPr/>
          </p:nvSpPr>
          <p:spPr bwMode="auto">
            <a:xfrm>
              <a:off x="4083" y="1312"/>
              <a:ext cx="391" cy="750"/>
            </a:xfrm>
            <a:prstGeom prst="rect">
              <a:avLst/>
            </a:prstGeom>
            <a:solidFill>
              <a:srgbClr val="DADADA"/>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09" name="Rectangle 89"/>
            <p:cNvSpPr>
              <a:spLocks noChangeArrowheads="1"/>
            </p:cNvSpPr>
            <p:nvPr/>
          </p:nvSpPr>
          <p:spPr bwMode="auto">
            <a:xfrm>
              <a:off x="4107" y="1344"/>
              <a:ext cx="355" cy="188"/>
            </a:xfrm>
            <a:prstGeom prst="rect">
              <a:avLst/>
            </a:prstGeom>
            <a:solidFill>
              <a:srgbClr val="063DE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10" name="Rectangle 90"/>
            <p:cNvSpPr>
              <a:spLocks noChangeArrowheads="1"/>
            </p:cNvSpPr>
            <p:nvPr/>
          </p:nvSpPr>
          <p:spPr bwMode="auto">
            <a:xfrm>
              <a:off x="3609" y="1115"/>
              <a:ext cx="24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3025" tIns="36512" rIns="73025" bIns="36512">
              <a:spAutoFit/>
            </a:bodyPr>
            <a:lstStyle>
              <a:lvl1pPr defTabSz="585788"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defTabSz="585788"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defTabSz="585788"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defTabSz="585788"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defTabSz="585788"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spcBef>
                  <a:spcPct val="0"/>
                </a:spcBef>
                <a:buClrTx/>
                <a:buSzTx/>
                <a:buFontTx/>
                <a:buNone/>
              </a:pPr>
              <a:r>
                <a:rPr lang="de-DE" altLang="tr-TR" sz="1600"/>
                <a:t>1m</a:t>
              </a:r>
            </a:p>
          </p:txBody>
        </p:sp>
        <p:sp>
          <p:nvSpPr>
            <p:cNvPr id="29711" name="Rectangle 91"/>
            <p:cNvSpPr>
              <a:spLocks noChangeArrowheads="1"/>
            </p:cNvSpPr>
            <p:nvPr/>
          </p:nvSpPr>
          <p:spPr bwMode="auto">
            <a:xfrm>
              <a:off x="3525" y="914"/>
              <a:ext cx="1963" cy="1821"/>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12" name="Rectangle 92"/>
            <p:cNvSpPr>
              <a:spLocks noChangeArrowheads="1"/>
            </p:cNvSpPr>
            <p:nvPr/>
          </p:nvSpPr>
          <p:spPr bwMode="auto">
            <a:xfrm>
              <a:off x="4002" y="2707"/>
              <a:ext cx="396" cy="10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13" name="Rectangle 93"/>
            <p:cNvSpPr>
              <a:spLocks noChangeArrowheads="1"/>
            </p:cNvSpPr>
            <p:nvPr/>
          </p:nvSpPr>
          <p:spPr bwMode="auto">
            <a:xfrm>
              <a:off x="3635" y="2187"/>
              <a:ext cx="257"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14" name="Rectangle 94"/>
            <p:cNvSpPr>
              <a:spLocks noChangeArrowheads="1"/>
            </p:cNvSpPr>
            <p:nvPr/>
          </p:nvSpPr>
          <p:spPr bwMode="auto">
            <a:xfrm>
              <a:off x="3513" y="2277"/>
              <a:ext cx="314" cy="44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15" name="Rectangle 95"/>
            <p:cNvSpPr>
              <a:spLocks noChangeArrowheads="1"/>
            </p:cNvSpPr>
            <p:nvPr/>
          </p:nvSpPr>
          <p:spPr bwMode="auto">
            <a:xfrm>
              <a:off x="5226" y="1063"/>
              <a:ext cx="264" cy="45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16" name="Rectangle 96"/>
            <p:cNvSpPr>
              <a:spLocks noChangeArrowheads="1"/>
            </p:cNvSpPr>
            <p:nvPr/>
          </p:nvSpPr>
          <p:spPr bwMode="auto">
            <a:xfrm>
              <a:off x="3513" y="1913"/>
              <a:ext cx="229" cy="35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17" name="Line 97"/>
            <p:cNvSpPr>
              <a:spLocks noChangeShapeType="1"/>
            </p:cNvSpPr>
            <p:nvPr/>
          </p:nvSpPr>
          <p:spPr bwMode="auto">
            <a:xfrm>
              <a:off x="4409" y="914"/>
              <a:ext cx="3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grpSp>
          <p:nvGrpSpPr>
            <p:cNvPr id="29718" name="Group 98"/>
            <p:cNvGrpSpPr>
              <a:grpSpLocks/>
            </p:cNvGrpSpPr>
            <p:nvPr/>
          </p:nvGrpSpPr>
          <p:grpSpPr bwMode="auto">
            <a:xfrm>
              <a:off x="4175" y="1696"/>
              <a:ext cx="95" cy="166"/>
              <a:chOff x="2959" y="1803"/>
              <a:chExt cx="95" cy="166"/>
            </a:xfrm>
          </p:grpSpPr>
          <p:sp>
            <p:nvSpPr>
              <p:cNvPr id="29769" name="Rectangle 99"/>
              <p:cNvSpPr>
                <a:spLocks noChangeArrowheads="1"/>
              </p:cNvSpPr>
              <p:nvPr/>
            </p:nvSpPr>
            <p:spPr bwMode="auto">
              <a:xfrm rot="7980000">
                <a:off x="2910" y="1861"/>
                <a:ext cx="166" cy="49"/>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70" name="Rectangle 100"/>
              <p:cNvSpPr>
                <a:spLocks noChangeArrowheads="1"/>
              </p:cNvSpPr>
              <p:nvPr/>
            </p:nvSpPr>
            <p:spPr bwMode="auto">
              <a:xfrm rot="7980000">
                <a:off x="3050" y="1845"/>
                <a:ext cx="6" cy="3"/>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71" name="Rectangle 101"/>
              <p:cNvSpPr>
                <a:spLocks noChangeArrowheads="1"/>
              </p:cNvSpPr>
              <p:nvPr/>
            </p:nvSpPr>
            <p:spPr bwMode="auto">
              <a:xfrm rot="7980000">
                <a:off x="3038" y="1836"/>
                <a:ext cx="6" cy="3"/>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72" name="Rectangle 102"/>
              <p:cNvSpPr>
                <a:spLocks noChangeArrowheads="1"/>
              </p:cNvSpPr>
              <p:nvPr/>
            </p:nvSpPr>
            <p:spPr bwMode="auto">
              <a:xfrm rot="7980000">
                <a:off x="2925" y="1871"/>
                <a:ext cx="112" cy="5"/>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73" name="Rectangle 103"/>
              <p:cNvSpPr>
                <a:spLocks noChangeArrowheads="1"/>
              </p:cNvSpPr>
              <p:nvPr/>
            </p:nvSpPr>
            <p:spPr bwMode="auto">
              <a:xfrm rot="7980000">
                <a:off x="3031" y="1865"/>
                <a:ext cx="5" cy="1"/>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74" name="Rectangle 104"/>
              <p:cNvSpPr>
                <a:spLocks noChangeArrowheads="1"/>
              </p:cNvSpPr>
              <p:nvPr/>
            </p:nvSpPr>
            <p:spPr bwMode="auto">
              <a:xfrm rot="7980000">
                <a:off x="3018" y="1856"/>
                <a:ext cx="6" cy="3"/>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75" name="Rectangle 105"/>
              <p:cNvSpPr>
                <a:spLocks noChangeArrowheads="1"/>
              </p:cNvSpPr>
              <p:nvPr/>
            </p:nvSpPr>
            <p:spPr bwMode="auto">
              <a:xfrm rot="7980000">
                <a:off x="3010" y="1887"/>
                <a:ext cx="6" cy="3"/>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76" name="Rectangle 106"/>
              <p:cNvSpPr>
                <a:spLocks noChangeArrowheads="1"/>
              </p:cNvSpPr>
              <p:nvPr/>
            </p:nvSpPr>
            <p:spPr bwMode="auto">
              <a:xfrm rot="7980000">
                <a:off x="2997" y="1876"/>
                <a:ext cx="6" cy="2"/>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77" name="Rectangle 107"/>
              <p:cNvSpPr>
                <a:spLocks noChangeArrowheads="1"/>
              </p:cNvSpPr>
              <p:nvPr/>
            </p:nvSpPr>
            <p:spPr bwMode="auto">
              <a:xfrm rot="7980000">
                <a:off x="2992" y="1904"/>
                <a:ext cx="5" cy="4"/>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78" name="Rectangle 108"/>
              <p:cNvSpPr>
                <a:spLocks noChangeArrowheads="1"/>
              </p:cNvSpPr>
              <p:nvPr/>
            </p:nvSpPr>
            <p:spPr bwMode="auto">
              <a:xfrm rot="7980000">
                <a:off x="2979" y="1897"/>
                <a:ext cx="5" cy="2"/>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79" name="Rectangle 109"/>
              <p:cNvSpPr>
                <a:spLocks noChangeArrowheads="1"/>
              </p:cNvSpPr>
              <p:nvPr/>
            </p:nvSpPr>
            <p:spPr bwMode="auto">
              <a:xfrm rot="7980000">
                <a:off x="2958" y="1917"/>
                <a:ext cx="6" cy="3"/>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pSp>
        <p:grpSp>
          <p:nvGrpSpPr>
            <p:cNvPr id="29719" name="Group 110"/>
            <p:cNvGrpSpPr>
              <a:grpSpLocks/>
            </p:cNvGrpSpPr>
            <p:nvPr/>
          </p:nvGrpSpPr>
          <p:grpSpPr bwMode="auto">
            <a:xfrm>
              <a:off x="4203" y="1798"/>
              <a:ext cx="243" cy="211"/>
              <a:chOff x="2987" y="1905"/>
              <a:chExt cx="243" cy="211"/>
            </a:xfrm>
          </p:grpSpPr>
          <p:sp>
            <p:nvSpPr>
              <p:cNvPr id="29761" name="AutoShape 111"/>
              <p:cNvSpPr>
                <a:spLocks noChangeArrowheads="1"/>
              </p:cNvSpPr>
              <p:nvPr/>
            </p:nvSpPr>
            <p:spPr bwMode="auto">
              <a:xfrm rot="8160000">
                <a:off x="2987" y="1951"/>
                <a:ext cx="170" cy="15"/>
              </a:xfrm>
              <a:prstGeom prst="roundRect">
                <a:avLst>
                  <a:gd name="adj" fmla="val 12495"/>
                </a:avLst>
              </a:prstGeom>
              <a:solidFill>
                <a:srgbClr val="E5405D"/>
              </a:solidFill>
              <a:ln w="12700">
                <a:solidFill>
                  <a:schemeClr val="tx1"/>
                </a:solidFill>
                <a:round/>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62" name="Line 112"/>
              <p:cNvSpPr>
                <a:spLocks noChangeShapeType="1"/>
              </p:cNvSpPr>
              <p:nvPr/>
            </p:nvSpPr>
            <p:spPr bwMode="auto">
              <a:xfrm flipH="1" flipV="1">
                <a:off x="3155" y="1919"/>
                <a:ext cx="1" cy="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763" name="Line 113"/>
              <p:cNvSpPr>
                <a:spLocks noChangeShapeType="1"/>
              </p:cNvSpPr>
              <p:nvPr/>
            </p:nvSpPr>
            <p:spPr bwMode="auto">
              <a:xfrm flipH="1" flipV="1">
                <a:off x="3141" y="1905"/>
                <a:ext cx="14"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764" name="Line 114"/>
              <p:cNvSpPr>
                <a:spLocks noChangeShapeType="1"/>
              </p:cNvSpPr>
              <p:nvPr/>
            </p:nvSpPr>
            <p:spPr bwMode="auto">
              <a:xfrm flipH="1" flipV="1">
                <a:off x="3014" y="2026"/>
                <a:ext cx="14"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765" name="Line 115"/>
              <p:cNvSpPr>
                <a:spLocks noChangeShapeType="1"/>
              </p:cNvSpPr>
              <p:nvPr/>
            </p:nvSpPr>
            <p:spPr bwMode="auto">
              <a:xfrm flipH="1" flipV="1">
                <a:off x="3025" y="2038"/>
                <a:ext cx="14"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766" name="Line 116"/>
              <p:cNvSpPr>
                <a:spLocks noChangeShapeType="1"/>
              </p:cNvSpPr>
              <p:nvPr/>
            </p:nvSpPr>
            <p:spPr bwMode="auto">
              <a:xfrm>
                <a:off x="3160" y="1935"/>
                <a:ext cx="66" cy="10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767" name="Line 117"/>
              <p:cNvSpPr>
                <a:spLocks noChangeShapeType="1"/>
              </p:cNvSpPr>
              <p:nvPr/>
            </p:nvSpPr>
            <p:spPr bwMode="auto">
              <a:xfrm>
                <a:off x="3043" y="2045"/>
                <a:ext cx="96" cy="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768" name="Line 118"/>
              <p:cNvSpPr>
                <a:spLocks noChangeShapeType="1"/>
              </p:cNvSpPr>
              <p:nvPr/>
            </p:nvSpPr>
            <p:spPr bwMode="auto">
              <a:xfrm flipH="1">
                <a:off x="3143" y="2041"/>
                <a:ext cx="87" cy="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29720" name="Group 119"/>
            <p:cNvGrpSpPr>
              <a:grpSpLocks/>
            </p:cNvGrpSpPr>
            <p:nvPr/>
          </p:nvGrpSpPr>
          <p:grpSpPr bwMode="auto">
            <a:xfrm>
              <a:off x="3590" y="1286"/>
              <a:ext cx="295" cy="30"/>
              <a:chOff x="2374" y="1393"/>
              <a:chExt cx="295" cy="30"/>
            </a:xfrm>
          </p:grpSpPr>
          <p:sp>
            <p:nvSpPr>
              <p:cNvPr id="29758" name="Rectangle 120"/>
              <p:cNvSpPr>
                <a:spLocks noChangeArrowheads="1"/>
              </p:cNvSpPr>
              <p:nvPr/>
            </p:nvSpPr>
            <p:spPr bwMode="auto">
              <a:xfrm>
                <a:off x="2374" y="1393"/>
                <a:ext cx="101" cy="30"/>
              </a:xfrm>
              <a:prstGeom prst="rect">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59" name="Rectangle 121"/>
              <p:cNvSpPr>
                <a:spLocks noChangeArrowheads="1"/>
              </p:cNvSpPr>
              <p:nvPr/>
            </p:nvSpPr>
            <p:spPr bwMode="auto">
              <a:xfrm>
                <a:off x="2587" y="1394"/>
                <a:ext cx="82" cy="29"/>
              </a:xfrm>
              <a:prstGeom prst="rect">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60" name="Rectangle 122"/>
              <p:cNvSpPr>
                <a:spLocks noChangeArrowheads="1"/>
              </p:cNvSpPr>
              <p:nvPr/>
            </p:nvSpPr>
            <p:spPr bwMode="auto">
              <a:xfrm>
                <a:off x="2487" y="1393"/>
                <a:ext cx="97" cy="30"/>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pSp>
        <p:sp>
          <p:nvSpPr>
            <p:cNvPr id="29721" name="Rectangle 123"/>
            <p:cNvSpPr>
              <a:spLocks noChangeArrowheads="1"/>
            </p:cNvSpPr>
            <p:nvPr/>
          </p:nvSpPr>
          <p:spPr bwMode="auto">
            <a:xfrm>
              <a:off x="4797" y="2409"/>
              <a:ext cx="659" cy="2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22" name="Rectangle 124"/>
            <p:cNvSpPr>
              <a:spLocks noChangeArrowheads="1"/>
            </p:cNvSpPr>
            <p:nvPr/>
          </p:nvSpPr>
          <p:spPr bwMode="auto">
            <a:xfrm>
              <a:off x="4513" y="1304"/>
              <a:ext cx="391" cy="750"/>
            </a:xfrm>
            <a:prstGeom prst="rect">
              <a:avLst/>
            </a:prstGeom>
            <a:solidFill>
              <a:srgbClr val="DADADA"/>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23" name="Rectangle 125"/>
            <p:cNvSpPr>
              <a:spLocks noChangeArrowheads="1"/>
            </p:cNvSpPr>
            <p:nvPr/>
          </p:nvSpPr>
          <p:spPr bwMode="auto">
            <a:xfrm>
              <a:off x="4533" y="1828"/>
              <a:ext cx="355" cy="188"/>
            </a:xfrm>
            <a:prstGeom prst="rect">
              <a:avLst/>
            </a:prstGeom>
            <a:solidFill>
              <a:srgbClr val="063DE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pSp>
          <p:nvGrpSpPr>
            <p:cNvPr id="29724" name="Group 126"/>
            <p:cNvGrpSpPr>
              <a:grpSpLocks/>
            </p:cNvGrpSpPr>
            <p:nvPr/>
          </p:nvGrpSpPr>
          <p:grpSpPr bwMode="auto">
            <a:xfrm>
              <a:off x="4696" y="1466"/>
              <a:ext cx="93" cy="166"/>
              <a:chOff x="3480" y="1573"/>
              <a:chExt cx="93" cy="166"/>
            </a:xfrm>
          </p:grpSpPr>
          <p:sp>
            <p:nvSpPr>
              <p:cNvPr id="29747" name="Rectangle 127"/>
              <p:cNvSpPr>
                <a:spLocks noChangeArrowheads="1"/>
              </p:cNvSpPr>
              <p:nvPr/>
            </p:nvSpPr>
            <p:spPr bwMode="auto">
              <a:xfrm rot="-2940000">
                <a:off x="3456" y="1631"/>
                <a:ext cx="166" cy="49"/>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48" name="Rectangle 128"/>
              <p:cNvSpPr>
                <a:spLocks noChangeArrowheads="1"/>
              </p:cNvSpPr>
              <p:nvPr/>
            </p:nvSpPr>
            <p:spPr bwMode="auto">
              <a:xfrm rot="-2940000">
                <a:off x="3478" y="1697"/>
                <a:ext cx="6" cy="2"/>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49" name="Rectangle 129"/>
              <p:cNvSpPr>
                <a:spLocks noChangeArrowheads="1"/>
              </p:cNvSpPr>
              <p:nvPr/>
            </p:nvSpPr>
            <p:spPr bwMode="auto">
              <a:xfrm rot="-2940000">
                <a:off x="3491" y="1705"/>
                <a:ext cx="6" cy="2"/>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50" name="Rectangle 130"/>
              <p:cNvSpPr>
                <a:spLocks noChangeArrowheads="1"/>
              </p:cNvSpPr>
              <p:nvPr/>
            </p:nvSpPr>
            <p:spPr bwMode="auto">
              <a:xfrm rot="-2940000">
                <a:off x="3496" y="1665"/>
                <a:ext cx="112" cy="5"/>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51" name="Rectangle 131"/>
              <p:cNvSpPr>
                <a:spLocks noChangeArrowheads="1"/>
              </p:cNvSpPr>
              <p:nvPr/>
            </p:nvSpPr>
            <p:spPr bwMode="auto">
              <a:xfrm rot="-2940000">
                <a:off x="3499" y="1676"/>
                <a:ext cx="6" cy="1"/>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52" name="Rectangle 132"/>
              <p:cNvSpPr>
                <a:spLocks noChangeArrowheads="1"/>
              </p:cNvSpPr>
              <p:nvPr/>
            </p:nvSpPr>
            <p:spPr bwMode="auto">
              <a:xfrm rot="-2940000">
                <a:off x="3511" y="1683"/>
                <a:ext cx="6" cy="3"/>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53" name="Rectangle 133"/>
              <p:cNvSpPr>
                <a:spLocks noChangeArrowheads="1"/>
              </p:cNvSpPr>
              <p:nvPr/>
            </p:nvSpPr>
            <p:spPr bwMode="auto">
              <a:xfrm rot="-2940000">
                <a:off x="3517" y="1653"/>
                <a:ext cx="6" cy="3"/>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54" name="Rectangle 134"/>
              <p:cNvSpPr>
                <a:spLocks noChangeArrowheads="1"/>
              </p:cNvSpPr>
              <p:nvPr/>
            </p:nvSpPr>
            <p:spPr bwMode="auto">
              <a:xfrm rot="-2940000">
                <a:off x="3530" y="1662"/>
                <a:ext cx="6" cy="2"/>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55" name="Rectangle 135"/>
              <p:cNvSpPr>
                <a:spLocks noChangeArrowheads="1"/>
              </p:cNvSpPr>
              <p:nvPr/>
            </p:nvSpPr>
            <p:spPr bwMode="auto">
              <a:xfrm rot="-2940000">
                <a:off x="3535" y="1632"/>
                <a:ext cx="5" cy="4"/>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56" name="Rectangle 136"/>
              <p:cNvSpPr>
                <a:spLocks noChangeArrowheads="1"/>
              </p:cNvSpPr>
              <p:nvPr/>
            </p:nvSpPr>
            <p:spPr bwMode="auto">
              <a:xfrm rot="-2940000">
                <a:off x="3549" y="1641"/>
                <a:ext cx="6" cy="2"/>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57" name="Rectangle 137"/>
              <p:cNvSpPr>
                <a:spLocks noChangeArrowheads="1"/>
              </p:cNvSpPr>
              <p:nvPr/>
            </p:nvSpPr>
            <p:spPr bwMode="auto">
              <a:xfrm rot="-2940000">
                <a:off x="3568" y="1619"/>
                <a:ext cx="6" cy="4"/>
              </a:xfrm>
              <a:prstGeom prst="rect">
                <a:avLst/>
              </a:prstGeom>
              <a:solidFill>
                <a:srgbClr val="E5405D"/>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pSp>
        <p:grpSp>
          <p:nvGrpSpPr>
            <p:cNvPr id="29725" name="Group 138"/>
            <p:cNvGrpSpPr>
              <a:grpSpLocks/>
            </p:cNvGrpSpPr>
            <p:nvPr/>
          </p:nvGrpSpPr>
          <p:grpSpPr bwMode="auto">
            <a:xfrm>
              <a:off x="4502" y="1324"/>
              <a:ext cx="211" cy="238"/>
              <a:chOff x="3286" y="1431"/>
              <a:chExt cx="211" cy="238"/>
            </a:xfrm>
          </p:grpSpPr>
          <p:sp>
            <p:nvSpPr>
              <p:cNvPr id="29739" name="AutoShape 139"/>
              <p:cNvSpPr>
                <a:spLocks noChangeArrowheads="1"/>
              </p:cNvSpPr>
              <p:nvPr/>
            </p:nvSpPr>
            <p:spPr bwMode="auto">
              <a:xfrm rot="-3000000">
                <a:off x="3366" y="1577"/>
                <a:ext cx="170" cy="14"/>
              </a:xfrm>
              <a:prstGeom prst="roundRect">
                <a:avLst>
                  <a:gd name="adj" fmla="val 12495"/>
                </a:avLst>
              </a:prstGeom>
              <a:solidFill>
                <a:srgbClr val="E5405D"/>
              </a:solidFill>
              <a:ln w="12700">
                <a:solidFill>
                  <a:schemeClr val="tx1"/>
                </a:solidFill>
                <a:round/>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40" name="Line 140"/>
              <p:cNvSpPr>
                <a:spLocks noChangeShapeType="1"/>
              </p:cNvSpPr>
              <p:nvPr/>
            </p:nvSpPr>
            <p:spPr bwMode="auto">
              <a:xfrm>
                <a:off x="3370" y="1625"/>
                <a:ext cx="3"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741" name="Line 141"/>
              <p:cNvSpPr>
                <a:spLocks noChangeShapeType="1"/>
              </p:cNvSpPr>
              <p:nvPr/>
            </p:nvSpPr>
            <p:spPr bwMode="auto">
              <a:xfrm>
                <a:off x="3377" y="1635"/>
                <a:ext cx="7" cy="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742" name="Line 142"/>
              <p:cNvSpPr>
                <a:spLocks noChangeShapeType="1"/>
              </p:cNvSpPr>
              <p:nvPr/>
            </p:nvSpPr>
            <p:spPr bwMode="auto">
              <a:xfrm>
                <a:off x="3490" y="1502"/>
                <a:ext cx="7" cy="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743" name="Line 143"/>
              <p:cNvSpPr>
                <a:spLocks noChangeShapeType="1"/>
              </p:cNvSpPr>
              <p:nvPr/>
            </p:nvSpPr>
            <p:spPr bwMode="auto">
              <a:xfrm>
                <a:off x="3478" y="1498"/>
                <a:ext cx="6"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744" name="Line 144"/>
              <p:cNvSpPr>
                <a:spLocks noChangeShapeType="1"/>
              </p:cNvSpPr>
              <p:nvPr/>
            </p:nvSpPr>
            <p:spPr bwMode="auto">
              <a:xfrm flipH="1" flipV="1">
                <a:off x="3286" y="1520"/>
                <a:ext cx="84" cy="10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745" name="Line 145"/>
              <p:cNvSpPr>
                <a:spLocks noChangeShapeType="1"/>
              </p:cNvSpPr>
              <p:nvPr/>
            </p:nvSpPr>
            <p:spPr bwMode="auto">
              <a:xfrm flipH="1" flipV="1">
                <a:off x="3363" y="1431"/>
                <a:ext cx="111" cy="6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746" name="Line 146"/>
              <p:cNvSpPr>
                <a:spLocks noChangeShapeType="1"/>
              </p:cNvSpPr>
              <p:nvPr/>
            </p:nvSpPr>
            <p:spPr bwMode="auto">
              <a:xfrm flipV="1">
                <a:off x="3290" y="1431"/>
                <a:ext cx="69" cy="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grpSp>
        <p:sp>
          <p:nvSpPr>
            <p:cNvPr id="29726" name="Rectangle 147"/>
            <p:cNvSpPr>
              <a:spLocks noChangeArrowheads="1"/>
            </p:cNvSpPr>
            <p:nvPr/>
          </p:nvSpPr>
          <p:spPr bwMode="auto">
            <a:xfrm>
              <a:off x="3631" y="1626"/>
              <a:ext cx="199"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spcBef>
                  <a:spcPct val="0"/>
                </a:spcBef>
                <a:buClrTx/>
                <a:buSzTx/>
                <a:buFontTx/>
                <a:buNone/>
              </a:pPr>
              <a:r>
                <a:rPr lang="de-DE" altLang="tr-TR" sz="2000"/>
                <a:t>A</a:t>
              </a:r>
            </a:p>
          </p:txBody>
        </p:sp>
        <p:sp>
          <p:nvSpPr>
            <p:cNvPr id="29727" name="Rectangle 148"/>
            <p:cNvSpPr>
              <a:spLocks noChangeArrowheads="1"/>
            </p:cNvSpPr>
            <p:nvPr/>
          </p:nvSpPr>
          <p:spPr bwMode="auto">
            <a:xfrm>
              <a:off x="5246" y="1626"/>
              <a:ext cx="199"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spcBef>
                  <a:spcPct val="0"/>
                </a:spcBef>
                <a:buClrTx/>
                <a:buSzTx/>
                <a:buFontTx/>
                <a:buNone/>
              </a:pPr>
              <a:r>
                <a:rPr lang="de-DE" altLang="tr-TR" sz="2000"/>
                <a:t>B</a:t>
              </a:r>
            </a:p>
          </p:txBody>
        </p:sp>
        <p:sp>
          <p:nvSpPr>
            <p:cNvPr id="29728" name="Rectangle 149"/>
            <p:cNvSpPr>
              <a:spLocks noChangeArrowheads="1"/>
            </p:cNvSpPr>
            <p:nvPr/>
          </p:nvSpPr>
          <p:spPr bwMode="auto">
            <a:xfrm>
              <a:off x="3448" y="507"/>
              <a:ext cx="6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3025" tIns="36512" rIns="73025" bIns="36512">
              <a:spAutoFit/>
            </a:bodyPr>
            <a:lstStyle>
              <a:lvl1pPr defTabSz="585788"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defTabSz="585788"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defTabSz="585788"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defTabSz="585788"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defTabSz="585788"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spcBef>
                  <a:spcPct val="0"/>
                </a:spcBef>
                <a:buClrTx/>
                <a:buSzTx/>
                <a:buFontTx/>
                <a:buNone/>
              </a:pPr>
              <a:r>
                <a:rPr lang="de-DE" altLang="tr-TR" sz="1600" b="1">
                  <a:solidFill>
                    <a:srgbClr val="FF0000"/>
                  </a:solidFill>
                </a:rPr>
                <a:t>b)</a:t>
              </a:r>
              <a:r>
                <a:rPr lang="de-DE" altLang="tr-TR" sz="2000" b="1">
                  <a:solidFill>
                    <a:srgbClr val="FF0000"/>
                  </a:solidFill>
                </a:rPr>
                <a:t> </a:t>
              </a:r>
              <a:r>
                <a:rPr lang="tr-TR" altLang="tr-TR" sz="2000" b="1">
                  <a:solidFill>
                    <a:srgbClr val="FF0000"/>
                  </a:solidFill>
                </a:rPr>
                <a:t>Yanlış</a:t>
              </a:r>
              <a:endParaRPr lang="de-DE" altLang="tr-TR" sz="2000" b="1">
                <a:solidFill>
                  <a:srgbClr val="FF0000"/>
                </a:solidFill>
              </a:endParaRPr>
            </a:p>
          </p:txBody>
        </p:sp>
        <p:grpSp>
          <p:nvGrpSpPr>
            <p:cNvPr id="29729" name="Group 150"/>
            <p:cNvGrpSpPr>
              <a:grpSpLocks/>
            </p:cNvGrpSpPr>
            <p:nvPr/>
          </p:nvGrpSpPr>
          <p:grpSpPr bwMode="auto">
            <a:xfrm>
              <a:off x="3593" y="792"/>
              <a:ext cx="1852" cy="237"/>
              <a:chOff x="2377" y="899"/>
              <a:chExt cx="1852" cy="237"/>
            </a:xfrm>
          </p:grpSpPr>
          <p:sp>
            <p:nvSpPr>
              <p:cNvPr id="29730" name="Rectangle 151"/>
              <p:cNvSpPr>
                <a:spLocks noChangeArrowheads="1"/>
              </p:cNvSpPr>
              <p:nvPr/>
            </p:nvSpPr>
            <p:spPr bwMode="auto">
              <a:xfrm>
                <a:off x="2377" y="913"/>
                <a:ext cx="474" cy="208"/>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31" name="Rectangle 152"/>
              <p:cNvSpPr>
                <a:spLocks noChangeArrowheads="1"/>
              </p:cNvSpPr>
              <p:nvPr/>
            </p:nvSpPr>
            <p:spPr bwMode="auto">
              <a:xfrm>
                <a:off x="2982" y="916"/>
                <a:ext cx="494" cy="211"/>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32" name="Line 153"/>
              <p:cNvSpPr>
                <a:spLocks noChangeShapeType="1"/>
              </p:cNvSpPr>
              <p:nvPr/>
            </p:nvSpPr>
            <p:spPr bwMode="auto">
              <a:xfrm>
                <a:off x="2381" y="954"/>
                <a:ext cx="40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733" name="Line 154"/>
              <p:cNvSpPr>
                <a:spLocks noChangeShapeType="1"/>
              </p:cNvSpPr>
              <p:nvPr/>
            </p:nvSpPr>
            <p:spPr bwMode="auto">
              <a:xfrm flipH="1">
                <a:off x="2784" y="965"/>
                <a:ext cx="4" cy="16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29734" name="Line 155"/>
              <p:cNvSpPr>
                <a:spLocks noChangeShapeType="1"/>
              </p:cNvSpPr>
              <p:nvPr/>
            </p:nvSpPr>
            <p:spPr bwMode="auto">
              <a:xfrm>
                <a:off x="3074" y="958"/>
                <a:ext cx="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735" name="Line 156"/>
              <p:cNvSpPr>
                <a:spLocks noChangeShapeType="1"/>
              </p:cNvSpPr>
              <p:nvPr/>
            </p:nvSpPr>
            <p:spPr bwMode="auto">
              <a:xfrm flipH="1">
                <a:off x="3075" y="964"/>
                <a:ext cx="2" cy="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29736" name="Rectangle 157"/>
              <p:cNvSpPr>
                <a:spLocks noChangeArrowheads="1"/>
              </p:cNvSpPr>
              <p:nvPr/>
            </p:nvSpPr>
            <p:spPr bwMode="auto">
              <a:xfrm>
                <a:off x="3734" y="899"/>
                <a:ext cx="494" cy="211"/>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29737" name="Line 158"/>
              <p:cNvSpPr>
                <a:spLocks noChangeShapeType="1"/>
              </p:cNvSpPr>
              <p:nvPr/>
            </p:nvSpPr>
            <p:spPr bwMode="auto">
              <a:xfrm>
                <a:off x="3829" y="961"/>
                <a:ext cx="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738" name="Line 159"/>
              <p:cNvSpPr>
                <a:spLocks noChangeShapeType="1"/>
              </p:cNvSpPr>
              <p:nvPr/>
            </p:nvSpPr>
            <p:spPr bwMode="auto">
              <a:xfrm>
                <a:off x="3829" y="959"/>
                <a:ext cx="0" cy="17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grpSp>
      </p:grpSp>
      <p:pic>
        <p:nvPicPr>
          <p:cNvPr id="29701" name="Picture 160"/>
          <p:cNvPicPr>
            <a:picLocks noGrp="1" noChangeAspect="1" noChangeArrowheads="1"/>
          </p:cNvPicPr>
          <p:nvPr>
            <p:ph/>
          </p:nvPr>
        </p:nvPicPr>
        <p:blipFill>
          <a:blip r:embed="rId6">
            <a:extLst>
              <a:ext uri="{28A0092B-C50C-407E-A947-70E740481C1C}">
                <a14:useLocalDpi xmlns:a14="http://schemas.microsoft.com/office/drawing/2010/main" val="0"/>
              </a:ext>
            </a:extLst>
          </a:blip>
          <a:srcRect/>
          <a:stretch>
            <a:fillRect/>
          </a:stretch>
        </p:blipFill>
        <p:spPr>
          <a:xfrm>
            <a:off x="6799263" y="450850"/>
            <a:ext cx="1457325" cy="1350963"/>
          </a:xfrm>
          <a:noFill/>
        </p:spPr>
      </p:pic>
    </p:spTree>
    <p:extLst>
      <p:ext uri="{BB962C8B-B14F-4D97-AF65-F5344CB8AC3E}">
        <p14:creationId xmlns:p14="http://schemas.microsoft.com/office/powerpoint/2010/main" val="325280563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4"/>
          <p:cNvGrpSpPr>
            <a:grpSpLocks/>
          </p:cNvGrpSpPr>
          <p:nvPr/>
        </p:nvGrpSpPr>
        <p:grpSpPr bwMode="auto">
          <a:xfrm>
            <a:off x="971550" y="1557338"/>
            <a:ext cx="3200400" cy="4535487"/>
            <a:chOff x="1312" y="3269"/>
            <a:chExt cx="2016" cy="2321"/>
          </a:xfrm>
        </p:grpSpPr>
        <p:pic>
          <p:nvPicPr>
            <p:cNvPr id="30804" name="Picture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7" y="4374"/>
              <a:ext cx="35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05"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5" y="4341"/>
              <a:ext cx="35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806" name="Rectangle 7"/>
            <p:cNvSpPr>
              <a:spLocks noChangeArrowheads="1"/>
            </p:cNvSpPr>
            <p:nvPr/>
          </p:nvSpPr>
          <p:spPr bwMode="auto">
            <a:xfrm>
              <a:off x="1312" y="3269"/>
              <a:ext cx="72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3025" tIns="36512" rIns="73025" bIns="36512">
              <a:spAutoFit/>
            </a:bodyPr>
            <a:lstStyle>
              <a:lvl1pPr defTabSz="585788"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defTabSz="585788"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defTabSz="585788"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defTabSz="585788"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defTabSz="585788"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spcBef>
                  <a:spcPct val="0"/>
                </a:spcBef>
                <a:buClrTx/>
                <a:buSzTx/>
                <a:buFontTx/>
                <a:buNone/>
              </a:pPr>
              <a:r>
                <a:rPr lang="de-DE" altLang="tr-TR" sz="1600" b="1">
                  <a:solidFill>
                    <a:srgbClr val="00FF00"/>
                  </a:solidFill>
                </a:rPr>
                <a:t>c)</a:t>
              </a:r>
              <a:r>
                <a:rPr lang="de-DE" altLang="tr-TR" sz="2000" b="1">
                  <a:solidFill>
                    <a:srgbClr val="00FF00"/>
                  </a:solidFill>
                </a:rPr>
                <a:t> </a:t>
              </a:r>
              <a:r>
                <a:rPr lang="tr-TR" altLang="tr-TR" sz="2000" b="1">
                  <a:solidFill>
                    <a:srgbClr val="00FF00"/>
                  </a:solidFill>
                </a:rPr>
                <a:t>Doğru</a:t>
              </a:r>
              <a:endParaRPr lang="de-DE" altLang="tr-TR" sz="2000" b="1">
                <a:solidFill>
                  <a:srgbClr val="00FF00"/>
                </a:solidFill>
              </a:endParaRPr>
            </a:p>
          </p:txBody>
        </p:sp>
        <p:sp>
          <p:nvSpPr>
            <p:cNvPr id="30807" name="Line 8"/>
            <p:cNvSpPr>
              <a:spLocks noChangeShapeType="1"/>
            </p:cNvSpPr>
            <p:nvPr/>
          </p:nvSpPr>
          <p:spPr bwMode="auto">
            <a:xfrm flipV="1">
              <a:off x="1829" y="5111"/>
              <a:ext cx="3" cy="4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808" name="Arc 9"/>
            <p:cNvSpPr>
              <a:spLocks/>
            </p:cNvSpPr>
            <p:nvPr/>
          </p:nvSpPr>
          <p:spPr bwMode="auto">
            <a:xfrm>
              <a:off x="1838" y="5112"/>
              <a:ext cx="427" cy="428"/>
            </a:xfrm>
            <a:custGeom>
              <a:avLst/>
              <a:gdLst>
                <a:gd name="T0" fmla="*/ 0 w 21650"/>
                <a:gd name="T1" fmla="*/ 0 h 21600"/>
                <a:gd name="T2" fmla="*/ 0 w 21650"/>
                <a:gd name="T3" fmla="*/ 0 h 21600"/>
                <a:gd name="T4" fmla="*/ 0 w 21650"/>
                <a:gd name="T5" fmla="*/ 0 h 21600"/>
                <a:gd name="T6" fmla="*/ 0 60000 65536"/>
                <a:gd name="T7" fmla="*/ 0 60000 65536"/>
                <a:gd name="T8" fmla="*/ 0 60000 65536"/>
                <a:gd name="T9" fmla="*/ 0 w 21650"/>
                <a:gd name="T10" fmla="*/ 0 h 21600"/>
                <a:gd name="T11" fmla="*/ 21650 w 21650"/>
                <a:gd name="T12" fmla="*/ 21600 h 21600"/>
              </a:gdLst>
              <a:ahLst/>
              <a:cxnLst>
                <a:cxn ang="T6">
                  <a:pos x="T0" y="T1"/>
                </a:cxn>
                <a:cxn ang="T7">
                  <a:pos x="T2" y="T3"/>
                </a:cxn>
                <a:cxn ang="T8">
                  <a:pos x="T4" y="T5"/>
                </a:cxn>
              </a:cxnLst>
              <a:rect l="T9" t="T10" r="T11" b="T12"/>
              <a:pathLst>
                <a:path w="21650" h="21600" fill="none" extrusionOk="0">
                  <a:moveTo>
                    <a:pt x="-1" y="0"/>
                  </a:moveTo>
                  <a:cubicBezTo>
                    <a:pt x="16" y="0"/>
                    <a:pt x="33" y="-1"/>
                    <a:pt x="50" y="0"/>
                  </a:cubicBezTo>
                  <a:cubicBezTo>
                    <a:pt x="11979" y="0"/>
                    <a:pt x="21650" y="9670"/>
                    <a:pt x="21650" y="21600"/>
                  </a:cubicBezTo>
                </a:path>
                <a:path w="21650" h="21600" stroke="0" extrusionOk="0">
                  <a:moveTo>
                    <a:pt x="-1" y="0"/>
                  </a:moveTo>
                  <a:cubicBezTo>
                    <a:pt x="16" y="0"/>
                    <a:pt x="33" y="-1"/>
                    <a:pt x="50" y="0"/>
                  </a:cubicBezTo>
                  <a:cubicBezTo>
                    <a:pt x="11979" y="0"/>
                    <a:pt x="21650" y="9670"/>
                    <a:pt x="21650" y="21600"/>
                  </a:cubicBezTo>
                  <a:lnTo>
                    <a:pt x="50" y="21600"/>
                  </a:lnTo>
                  <a:lnTo>
                    <a:pt x="-1"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0809" name="Rectangle 10"/>
            <p:cNvSpPr>
              <a:spLocks noChangeArrowheads="1"/>
            </p:cNvSpPr>
            <p:nvPr/>
          </p:nvSpPr>
          <p:spPr bwMode="auto">
            <a:xfrm>
              <a:off x="1604" y="5002"/>
              <a:ext cx="263"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10" name="Rectangle 11"/>
            <p:cNvSpPr>
              <a:spLocks noChangeArrowheads="1"/>
            </p:cNvSpPr>
            <p:nvPr/>
          </p:nvSpPr>
          <p:spPr bwMode="auto">
            <a:xfrm>
              <a:off x="1912" y="4116"/>
              <a:ext cx="399" cy="758"/>
            </a:xfrm>
            <a:prstGeom prst="rect">
              <a:avLst/>
            </a:prstGeom>
            <a:solidFill>
              <a:srgbClr val="DADADA"/>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11" name="Rectangle 12"/>
            <p:cNvSpPr>
              <a:spLocks noChangeArrowheads="1"/>
            </p:cNvSpPr>
            <p:nvPr/>
          </p:nvSpPr>
          <p:spPr bwMode="auto">
            <a:xfrm>
              <a:off x="1934" y="4161"/>
              <a:ext cx="361" cy="190"/>
            </a:xfrm>
            <a:prstGeom prst="rect">
              <a:avLst/>
            </a:prstGeom>
            <a:solidFill>
              <a:srgbClr val="063DE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12" name="Rectangle 13"/>
            <p:cNvSpPr>
              <a:spLocks noChangeArrowheads="1"/>
            </p:cNvSpPr>
            <p:nvPr/>
          </p:nvSpPr>
          <p:spPr bwMode="auto">
            <a:xfrm>
              <a:off x="1424" y="3837"/>
              <a:ext cx="35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3025" tIns="36512" rIns="73025" bIns="36512">
              <a:spAutoFit/>
            </a:bodyPr>
            <a:lstStyle>
              <a:lvl1pPr defTabSz="585788"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defTabSz="585788"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defTabSz="585788"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defTabSz="585788"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defTabSz="585788"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spcBef>
                  <a:spcPct val="0"/>
                </a:spcBef>
                <a:buClrTx/>
                <a:buSzTx/>
                <a:buFontTx/>
                <a:buNone/>
              </a:pPr>
              <a:r>
                <a:rPr lang="de-DE" altLang="tr-TR" sz="1600"/>
                <a:t>1m</a:t>
              </a:r>
            </a:p>
          </p:txBody>
        </p:sp>
        <p:sp>
          <p:nvSpPr>
            <p:cNvPr id="30813" name="Rectangle 14"/>
            <p:cNvSpPr>
              <a:spLocks noChangeArrowheads="1"/>
            </p:cNvSpPr>
            <p:nvPr/>
          </p:nvSpPr>
          <p:spPr bwMode="auto">
            <a:xfrm>
              <a:off x="1328" y="3671"/>
              <a:ext cx="2000" cy="1840"/>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14" name="Rectangle 15"/>
            <p:cNvSpPr>
              <a:spLocks noChangeArrowheads="1"/>
            </p:cNvSpPr>
            <p:nvPr/>
          </p:nvSpPr>
          <p:spPr bwMode="auto">
            <a:xfrm>
              <a:off x="1837" y="5474"/>
              <a:ext cx="403" cy="10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15" name="Rectangle 16"/>
            <p:cNvSpPr>
              <a:spLocks noChangeArrowheads="1"/>
            </p:cNvSpPr>
            <p:nvPr/>
          </p:nvSpPr>
          <p:spPr bwMode="auto">
            <a:xfrm>
              <a:off x="1448" y="5002"/>
              <a:ext cx="262"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16" name="Rectangle 17"/>
            <p:cNvSpPr>
              <a:spLocks noChangeArrowheads="1"/>
            </p:cNvSpPr>
            <p:nvPr/>
          </p:nvSpPr>
          <p:spPr bwMode="auto">
            <a:xfrm>
              <a:off x="1316" y="5047"/>
              <a:ext cx="320" cy="45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17" name="Rectangle 18"/>
            <p:cNvSpPr>
              <a:spLocks noChangeArrowheads="1"/>
            </p:cNvSpPr>
            <p:nvPr/>
          </p:nvSpPr>
          <p:spPr bwMode="auto">
            <a:xfrm>
              <a:off x="3046" y="3788"/>
              <a:ext cx="269" cy="45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pSp>
          <p:nvGrpSpPr>
            <p:cNvPr id="30818" name="Group 19"/>
            <p:cNvGrpSpPr>
              <a:grpSpLocks/>
            </p:cNvGrpSpPr>
            <p:nvPr/>
          </p:nvGrpSpPr>
          <p:grpSpPr bwMode="auto">
            <a:xfrm>
              <a:off x="1399" y="4014"/>
              <a:ext cx="300" cy="31"/>
              <a:chOff x="183" y="4121"/>
              <a:chExt cx="300" cy="31"/>
            </a:xfrm>
          </p:grpSpPr>
          <p:sp>
            <p:nvSpPr>
              <p:cNvPr id="30876" name="Rectangle 20"/>
              <p:cNvSpPr>
                <a:spLocks noChangeArrowheads="1"/>
              </p:cNvSpPr>
              <p:nvPr/>
            </p:nvSpPr>
            <p:spPr bwMode="auto">
              <a:xfrm>
                <a:off x="183" y="4121"/>
                <a:ext cx="103" cy="31"/>
              </a:xfrm>
              <a:prstGeom prst="rect">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77" name="Rectangle 21"/>
              <p:cNvSpPr>
                <a:spLocks noChangeArrowheads="1"/>
              </p:cNvSpPr>
              <p:nvPr/>
            </p:nvSpPr>
            <p:spPr bwMode="auto">
              <a:xfrm>
                <a:off x="400" y="4122"/>
                <a:ext cx="83" cy="30"/>
              </a:xfrm>
              <a:prstGeom prst="rect">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78" name="Rectangle 22"/>
              <p:cNvSpPr>
                <a:spLocks noChangeArrowheads="1"/>
              </p:cNvSpPr>
              <p:nvPr/>
            </p:nvSpPr>
            <p:spPr bwMode="auto">
              <a:xfrm>
                <a:off x="298" y="4121"/>
                <a:ext cx="99" cy="31"/>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pSp>
        <p:grpSp>
          <p:nvGrpSpPr>
            <p:cNvPr id="30819" name="Group 23"/>
            <p:cNvGrpSpPr>
              <a:grpSpLocks/>
            </p:cNvGrpSpPr>
            <p:nvPr/>
          </p:nvGrpSpPr>
          <p:grpSpPr bwMode="auto">
            <a:xfrm>
              <a:off x="1396" y="3554"/>
              <a:ext cx="1852" cy="237"/>
              <a:chOff x="180" y="3661"/>
              <a:chExt cx="1852" cy="237"/>
            </a:xfrm>
          </p:grpSpPr>
          <p:sp>
            <p:nvSpPr>
              <p:cNvPr id="30867" name="Rectangle 24"/>
              <p:cNvSpPr>
                <a:spLocks noChangeArrowheads="1"/>
              </p:cNvSpPr>
              <p:nvPr/>
            </p:nvSpPr>
            <p:spPr bwMode="auto">
              <a:xfrm>
                <a:off x="180" y="3675"/>
                <a:ext cx="474" cy="208"/>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68" name="Rectangle 25"/>
              <p:cNvSpPr>
                <a:spLocks noChangeArrowheads="1"/>
              </p:cNvSpPr>
              <p:nvPr/>
            </p:nvSpPr>
            <p:spPr bwMode="auto">
              <a:xfrm>
                <a:off x="785" y="3678"/>
                <a:ext cx="494" cy="211"/>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69" name="Line 26"/>
              <p:cNvSpPr>
                <a:spLocks noChangeShapeType="1"/>
              </p:cNvSpPr>
              <p:nvPr/>
            </p:nvSpPr>
            <p:spPr bwMode="auto">
              <a:xfrm>
                <a:off x="184" y="3716"/>
                <a:ext cx="40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870" name="Line 27"/>
              <p:cNvSpPr>
                <a:spLocks noChangeShapeType="1"/>
              </p:cNvSpPr>
              <p:nvPr/>
            </p:nvSpPr>
            <p:spPr bwMode="auto">
              <a:xfrm flipH="1">
                <a:off x="587" y="3727"/>
                <a:ext cx="4" cy="16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30871" name="Line 28"/>
              <p:cNvSpPr>
                <a:spLocks noChangeShapeType="1"/>
              </p:cNvSpPr>
              <p:nvPr/>
            </p:nvSpPr>
            <p:spPr bwMode="auto">
              <a:xfrm>
                <a:off x="877" y="3720"/>
                <a:ext cx="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872" name="Line 29"/>
              <p:cNvSpPr>
                <a:spLocks noChangeShapeType="1"/>
              </p:cNvSpPr>
              <p:nvPr/>
            </p:nvSpPr>
            <p:spPr bwMode="auto">
              <a:xfrm flipH="1">
                <a:off x="878" y="3726"/>
                <a:ext cx="2" cy="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30873" name="Rectangle 30"/>
              <p:cNvSpPr>
                <a:spLocks noChangeArrowheads="1"/>
              </p:cNvSpPr>
              <p:nvPr/>
            </p:nvSpPr>
            <p:spPr bwMode="auto">
              <a:xfrm>
                <a:off x="1537" y="3661"/>
                <a:ext cx="494" cy="211"/>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74" name="Line 31"/>
              <p:cNvSpPr>
                <a:spLocks noChangeShapeType="1"/>
              </p:cNvSpPr>
              <p:nvPr/>
            </p:nvSpPr>
            <p:spPr bwMode="auto">
              <a:xfrm>
                <a:off x="1632" y="3723"/>
                <a:ext cx="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875" name="Line 32"/>
              <p:cNvSpPr>
                <a:spLocks noChangeShapeType="1"/>
              </p:cNvSpPr>
              <p:nvPr/>
            </p:nvSpPr>
            <p:spPr bwMode="auto">
              <a:xfrm>
                <a:off x="1632" y="3721"/>
                <a:ext cx="0" cy="17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grpSp>
        <p:sp>
          <p:nvSpPr>
            <p:cNvPr id="30820" name="Rectangle 33"/>
            <p:cNvSpPr>
              <a:spLocks noChangeArrowheads="1"/>
            </p:cNvSpPr>
            <p:nvPr/>
          </p:nvSpPr>
          <p:spPr bwMode="auto">
            <a:xfrm>
              <a:off x="2615" y="5191"/>
              <a:ext cx="671" cy="2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21" name="Rectangle 34"/>
            <p:cNvSpPr>
              <a:spLocks noChangeArrowheads="1"/>
            </p:cNvSpPr>
            <p:nvPr/>
          </p:nvSpPr>
          <p:spPr bwMode="auto">
            <a:xfrm>
              <a:off x="2376" y="4116"/>
              <a:ext cx="399" cy="758"/>
            </a:xfrm>
            <a:prstGeom prst="rect">
              <a:avLst/>
            </a:prstGeom>
            <a:solidFill>
              <a:srgbClr val="DADADA"/>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22" name="Rectangle 35"/>
            <p:cNvSpPr>
              <a:spLocks noChangeArrowheads="1"/>
            </p:cNvSpPr>
            <p:nvPr/>
          </p:nvSpPr>
          <p:spPr bwMode="auto">
            <a:xfrm>
              <a:off x="2393" y="4161"/>
              <a:ext cx="361" cy="190"/>
            </a:xfrm>
            <a:prstGeom prst="rect">
              <a:avLst/>
            </a:prstGeom>
            <a:solidFill>
              <a:srgbClr val="063DE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23" name="Rectangle 36"/>
            <p:cNvSpPr>
              <a:spLocks noChangeArrowheads="1"/>
            </p:cNvSpPr>
            <p:nvPr/>
          </p:nvSpPr>
          <p:spPr bwMode="auto">
            <a:xfrm>
              <a:off x="1448" y="4389"/>
              <a:ext cx="19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spcBef>
                  <a:spcPct val="0"/>
                </a:spcBef>
                <a:buClrTx/>
                <a:buSzTx/>
                <a:buFontTx/>
                <a:buNone/>
              </a:pPr>
              <a:r>
                <a:rPr lang="de-DE" altLang="tr-TR" sz="2000"/>
                <a:t>A</a:t>
              </a:r>
            </a:p>
          </p:txBody>
        </p:sp>
        <p:sp>
          <p:nvSpPr>
            <p:cNvPr id="30824" name="Rectangle 37"/>
            <p:cNvSpPr>
              <a:spLocks noChangeArrowheads="1"/>
            </p:cNvSpPr>
            <p:nvPr/>
          </p:nvSpPr>
          <p:spPr bwMode="auto">
            <a:xfrm>
              <a:off x="3009" y="4389"/>
              <a:ext cx="18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spcBef>
                  <a:spcPct val="0"/>
                </a:spcBef>
                <a:buClrTx/>
                <a:buSzTx/>
                <a:buFontTx/>
                <a:buNone/>
              </a:pPr>
              <a:r>
                <a:rPr lang="de-DE" altLang="tr-TR" sz="2000"/>
                <a:t>B</a:t>
              </a:r>
            </a:p>
          </p:txBody>
        </p:sp>
        <p:grpSp>
          <p:nvGrpSpPr>
            <p:cNvPr id="30825" name="Group 38"/>
            <p:cNvGrpSpPr>
              <a:grpSpLocks/>
            </p:cNvGrpSpPr>
            <p:nvPr/>
          </p:nvGrpSpPr>
          <p:grpSpPr bwMode="auto">
            <a:xfrm>
              <a:off x="2078" y="4570"/>
              <a:ext cx="187" cy="192"/>
              <a:chOff x="862" y="4677"/>
              <a:chExt cx="187" cy="192"/>
            </a:xfrm>
          </p:grpSpPr>
          <p:sp>
            <p:nvSpPr>
              <p:cNvPr id="30859" name="AutoShape 39"/>
              <p:cNvSpPr>
                <a:spLocks noChangeArrowheads="1"/>
              </p:cNvSpPr>
              <p:nvPr/>
            </p:nvSpPr>
            <p:spPr bwMode="auto">
              <a:xfrm>
                <a:off x="862" y="4680"/>
                <a:ext cx="17" cy="187"/>
              </a:xfrm>
              <a:prstGeom prst="roundRect">
                <a:avLst>
                  <a:gd name="adj" fmla="val 12495"/>
                </a:avLst>
              </a:prstGeom>
              <a:solidFill>
                <a:schemeClr val="accent2"/>
              </a:solidFill>
              <a:ln w="12700">
                <a:solidFill>
                  <a:schemeClr val="tx1"/>
                </a:solidFill>
                <a:round/>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60" name="Line 40"/>
              <p:cNvSpPr>
                <a:spLocks noChangeShapeType="1"/>
              </p:cNvSpPr>
              <p:nvPr/>
            </p:nvSpPr>
            <p:spPr bwMode="auto">
              <a:xfrm flipH="1" flipV="1">
                <a:off x="901" y="4677"/>
                <a:ext cx="11" cy="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861" name="Line 41"/>
              <p:cNvSpPr>
                <a:spLocks noChangeShapeType="1"/>
              </p:cNvSpPr>
              <p:nvPr/>
            </p:nvSpPr>
            <p:spPr bwMode="auto">
              <a:xfrm flipH="1" flipV="1">
                <a:off x="881" y="4677"/>
                <a:ext cx="20"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862" name="Line 42"/>
              <p:cNvSpPr>
                <a:spLocks noChangeShapeType="1"/>
              </p:cNvSpPr>
              <p:nvPr/>
            </p:nvSpPr>
            <p:spPr bwMode="auto">
              <a:xfrm flipH="1">
                <a:off x="881" y="4868"/>
                <a:ext cx="20"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863" name="Line 43"/>
              <p:cNvSpPr>
                <a:spLocks noChangeShapeType="1"/>
              </p:cNvSpPr>
              <p:nvPr/>
            </p:nvSpPr>
            <p:spPr bwMode="auto">
              <a:xfrm flipH="1">
                <a:off x="899" y="4864"/>
                <a:ext cx="12"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864" name="Line 44"/>
              <p:cNvSpPr>
                <a:spLocks noChangeShapeType="1"/>
              </p:cNvSpPr>
              <p:nvPr/>
            </p:nvSpPr>
            <p:spPr bwMode="auto">
              <a:xfrm>
                <a:off x="916" y="4689"/>
                <a:ext cx="130" cy="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865" name="Line 45"/>
              <p:cNvSpPr>
                <a:spLocks noChangeShapeType="1"/>
              </p:cNvSpPr>
              <p:nvPr/>
            </p:nvSpPr>
            <p:spPr bwMode="auto">
              <a:xfrm flipV="1">
                <a:off x="915" y="4837"/>
                <a:ext cx="130" cy="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866" name="Line 46"/>
              <p:cNvSpPr>
                <a:spLocks noChangeShapeType="1"/>
              </p:cNvSpPr>
              <p:nvPr/>
            </p:nvSpPr>
            <p:spPr bwMode="auto">
              <a:xfrm>
                <a:off x="1049" y="4712"/>
                <a:ext cx="0"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30826" name="Group 47"/>
            <p:cNvGrpSpPr>
              <a:grpSpLocks/>
            </p:cNvGrpSpPr>
            <p:nvPr/>
          </p:nvGrpSpPr>
          <p:grpSpPr bwMode="auto">
            <a:xfrm>
              <a:off x="1949" y="4577"/>
              <a:ext cx="54" cy="183"/>
              <a:chOff x="733" y="4684"/>
              <a:chExt cx="54" cy="183"/>
            </a:xfrm>
          </p:grpSpPr>
          <p:sp>
            <p:nvSpPr>
              <p:cNvPr id="30848" name="Rectangle 48"/>
              <p:cNvSpPr>
                <a:spLocks noChangeArrowheads="1"/>
              </p:cNvSpPr>
              <p:nvPr/>
            </p:nvSpPr>
            <p:spPr bwMode="auto">
              <a:xfrm>
                <a:off x="733" y="4684"/>
                <a:ext cx="54" cy="183"/>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49" name="Rectangle 49"/>
              <p:cNvSpPr>
                <a:spLocks noChangeArrowheads="1"/>
              </p:cNvSpPr>
              <p:nvPr/>
            </p:nvSpPr>
            <p:spPr bwMode="auto">
              <a:xfrm>
                <a:off x="776" y="4697"/>
                <a:ext cx="3"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50" name="Rectangle 50"/>
              <p:cNvSpPr>
                <a:spLocks noChangeArrowheads="1"/>
              </p:cNvSpPr>
              <p:nvPr/>
            </p:nvSpPr>
            <p:spPr bwMode="auto">
              <a:xfrm>
                <a:off x="759" y="4699"/>
                <a:ext cx="4"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51" name="Rectangle 51"/>
              <p:cNvSpPr>
                <a:spLocks noChangeArrowheads="1"/>
              </p:cNvSpPr>
              <p:nvPr/>
            </p:nvSpPr>
            <p:spPr bwMode="auto">
              <a:xfrm>
                <a:off x="739" y="4714"/>
                <a:ext cx="5" cy="123"/>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52" name="Rectangle 52"/>
              <p:cNvSpPr>
                <a:spLocks noChangeArrowheads="1"/>
              </p:cNvSpPr>
              <p:nvPr/>
            </p:nvSpPr>
            <p:spPr bwMode="auto">
              <a:xfrm>
                <a:off x="776" y="4728"/>
                <a:ext cx="3"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53" name="Rectangle 53"/>
              <p:cNvSpPr>
                <a:spLocks noChangeArrowheads="1"/>
              </p:cNvSpPr>
              <p:nvPr/>
            </p:nvSpPr>
            <p:spPr bwMode="auto">
              <a:xfrm>
                <a:off x="759" y="4730"/>
                <a:ext cx="3"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54" name="Rectangle 54"/>
              <p:cNvSpPr>
                <a:spLocks noChangeArrowheads="1"/>
              </p:cNvSpPr>
              <p:nvPr/>
            </p:nvSpPr>
            <p:spPr bwMode="auto">
              <a:xfrm>
                <a:off x="775" y="4759"/>
                <a:ext cx="3"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55" name="Rectangle 55"/>
              <p:cNvSpPr>
                <a:spLocks noChangeArrowheads="1"/>
              </p:cNvSpPr>
              <p:nvPr/>
            </p:nvSpPr>
            <p:spPr bwMode="auto">
              <a:xfrm>
                <a:off x="758" y="4760"/>
                <a:ext cx="3"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56" name="Rectangle 56"/>
              <p:cNvSpPr>
                <a:spLocks noChangeArrowheads="1"/>
              </p:cNvSpPr>
              <p:nvPr/>
            </p:nvSpPr>
            <p:spPr bwMode="auto">
              <a:xfrm>
                <a:off x="775" y="4790"/>
                <a:ext cx="3" cy="6"/>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57" name="Rectangle 57"/>
              <p:cNvSpPr>
                <a:spLocks noChangeArrowheads="1"/>
              </p:cNvSpPr>
              <p:nvPr/>
            </p:nvSpPr>
            <p:spPr bwMode="auto">
              <a:xfrm>
                <a:off x="758" y="4791"/>
                <a:ext cx="3" cy="8"/>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58" name="Rectangle 58"/>
              <p:cNvSpPr>
                <a:spLocks noChangeArrowheads="1"/>
              </p:cNvSpPr>
              <p:nvPr/>
            </p:nvSpPr>
            <p:spPr bwMode="auto">
              <a:xfrm>
                <a:off x="766" y="4822"/>
                <a:ext cx="4"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pSp>
        <p:grpSp>
          <p:nvGrpSpPr>
            <p:cNvPr id="30827" name="Group 59"/>
            <p:cNvGrpSpPr>
              <a:grpSpLocks/>
            </p:cNvGrpSpPr>
            <p:nvPr/>
          </p:nvGrpSpPr>
          <p:grpSpPr bwMode="auto">
            <a:xfrm>
              <a:off x="2404" y="4574"/>
              <a:ext cx="188" cy="192"/>
              <a:chOff x="1188" y="4681"/>
              <a:chExt cx="188" cy="192"/>
            </a:xfrm>
          </p:grpSpPr>
          <p:sp>
            <p:nvSpPr>
              <p:cNvPr id="30840" name="AutoShape 60"/>
              <p:cNvSpPr>
                <a:spLocks noChangeArrowheads="1"/>
              </p:cNvSpPr>
              <p:nvPr/>
            </p:nvSpPr>
            <p:spPr bwMode="auto">
              <a:xfrm>
                <a:off x="1359" y="4683"/>
                <a:ext cx="17" cy="187"/>
              </a:xfrm>
              <a:prstGeom prst="roundRect">
                <a:avLst>
                  <a:gd name="adj" fmla="val 12495"/>
                </a:avLst>
              </a:prstGeom>
              <a:solidFill>
                <a:schemeClr val="accent2"/>
              </a:solidFill>
              <a:ln w="12700">
                <a:solidFill>
                  <a:schemeClr val="tx1"/>
                </a:solidFill>
                <a:round/>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41" name="Line 61"/>
              <p:cNvSpPr>
                <a:spLocks noChangeShapeType="1"/>
              </p:cNvSpPr>
              <p:nvPr/>
            </p:nvSpPr>
            <p:spPr bwMode="auto">
              <a:xfrm>
                <a:off x="1330" y="4869"/>
                <a:ext cx="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842" name="Line 62"/>
              <p:cNvSpPr>
                <a:spLocks noChangeShapeType="1"/>
              </p:cNvSpPr>
              <p:nvPr/>
            </p:nvSpPr>
            <p:spPr bwMode="auto">
              <a:xfrm>
                <a:off x="1341" y="4872"/>
                <a:ext cx="12"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843" name="Line 63"/>
              <p:cNvSpPr>
                <a:spLocks noChangeShapeType="1"/>
              </p:cNvSpPr>
              <p:nvPr/>
            </p:nvSpPr>
            <p:spPr bwMode="auto">
              <a:xfrm flipV="1">
                <a:off x="1341" y="4681"/>
                <a:ext cx="12"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844" name="Line 64"/>
              <p:cNvSpPr>
                <a:spLocks noChangeShapeType="1"/>
              </p:cNvSpPr>
              <p:nvPr/>
            </p:nvSpPr>
            <p:spPr bwMode="auto">
              <a:xfrm flipV="1">
                <a:off x="1331" y="4681"/>
                <a:ext cx="4" cy="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845" name="Line 65"/>
              <p:cNvSpPr>
                <a:spLocks noChangeShapeType="1"/>
              </p:cNvSpPr>
              <p:nvPr/>
            </p:nvSpPr>
            <p:spPr bwMode="auto">
              <a:xfrm flipH="1" flipV="1">
                <a:off x="1188" y="4840"/>
                <a:ext cx="138" cy="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846" name="Line 66"/>
              <p:cNvSpPr>
                <a:spLocks noChangeShapeType="1"/>
              </p:cNvSpPr>
              <p:nvPr/>
            </p:nvSpPr>
            <p:spPr bwMode="auto">
              <a:xfrm flipH="1">
                <a:off x="1189" y="4693"/>
                <a:ext cx="138" cy="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847" name="Line 67"/>
              <p:cNvSpPr>
                <a:spLocks noChangeShapeType="1"/>
              </p:cNvSpPr>
              <p:nvPr/>
            </p:nvSpPr>
            <p:spPr bwMode="auto">
              <a:xfrm flipV="1">
                <a:off x="1189" y="4713"/>
                <a:ext cx="0" cy="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30828" name="Group 68"/>
            <p:cNvGrpSpPr>
              <a:grpSpLocks/>
            </p:cNvGrpSpPr>
            <p:nvPr/>
          </p:nvGrpSpPr>
          <p:grpSpPr bwMode="auto">
            <a:xfrm>
              <a:off x="2663" y="4573"/>
              <a:ext cx="54" cy="183"/>
              <a:chOff x="1447" y="4680"/>
              <a:chExt cx="54" cy="183"/>
            </a:xfrm>
          </p:grpSpPr>
          <p:sp>
            <p:nvSpPr>
              <p:cNvPr id="30829" name="Rectangle 69"/>
              <p:cNvSpPr>
                <a:spLocks noChangeArrowheads="1"/>
              </p:cNvSpPr>
              <p:nvPr/>
            </p:nvSpPr>
            <p:spPr bwMode="auto">
              <a:xfrm>
                <a:off x="1447" y="4680"/>
                <a:ext cx="54" cy="183"/>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30" name="Rectangle 70"/>
              <p:cNvSpPr>
                <a:spLocks noChangeArrowheads="1"/>
              </p:cNvSpPr>
              <p:nvPr/>
            </p:nvSpPr>
            <p:spPr bwMode="auto">
              <a:xfrm>
                <a:off x="1455" y="4844"/>
                <a:ext cx="3"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31" name="Rectangle 71"/>
              <p:cNvSpPr>
                <a:spLocks noChangeArrowheads="1"/>
              </p:cNvSpPr>
              <p:nvPr/>
            </p:nvSpPr>
            <p:spPr bwMode="auto">
              <a:xfrm>
                <a:off x="1470" y="4841"/>
                <a:ext cx="4"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32" name="Rectangle 72"/>
              <p:cNvSpPr>
                <a:spLocks noChangeArrowheads="1"/>
              </p:cNvSpPr>
              <p:nvPr/>
            </p:nvSpPr>
            <p:spPr bwMode="auto">
              <a:xfrm>
                <a:off x="1490" y="4710"/>
                <a:ext cx="5" cy="123"/>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33" name="Rectangle 73"/>
              <p:cNvSpPr>
                <a:spLocks noChangeArrowheads="1"/>
              </p:cNvSpPr>
              <p:nvPr/>
            </p:nvSpPr>
            <p:spPr bwMode="auto">
              <a:xfrm>
                <a:off x="1454" y="4812"/>
                <a:ext cx="3"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34" name="Rectangle 74"/>
              <p:cNvSpPr>
                <a:spLocks noChangeArrowheads="1"/>
              </p:cNvSpPr>
              <p:nvPr/>
            </p:nvSpPr>
            <p:spPr bwMode="auto">
              <a:xfrm>
                <a:off x="1473" y="4810"/>
                <a:ext cx="3"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35" name="Rectangle 75"/>
              <p:cNvSpPr>
                <a:spLocks noChangeArrowheads="1"/>
              </p:cNvSpPr>
              <p:nvPr/>
            </p:nvSpPr>
            <p:spPr bwMode="auto">
              <a:xfrm>
                <a:off x="1457" y="4780"/>
                <a:ext cx="3"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36" name="Rectangle 76"/>
              <p:cNvSpPr>
                <a:spLocks noChangeArrowheads="1"/>
              </p:cNvSpPr>
              <p:nvPr/>
            </p:nvSpPr>
            <p:spPr bwMode="auto">
              <a:xfrm>
                <a:off x="1474" y="4780"/>
                <a:ext cx="3"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37" name="Rectangle 77"/>
              <p:cNvSpPr>
                <a:spLocks noChangeArrowheads="1"/>
              </p:cNvSpPr>
              <p:nvPr/>
            </p:nvSpPr>
            <p:spPr bwMode="auto">
              <a:xfrm>
                <a:off x="1456" y="4750"/>
                <a:ext cx="3" cy="6"/>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38" name="Rectangle 78"/>
              <p:cNvSpPr>
                <a:spLocks noChangeArrowheads="1"/>
              </p:cNvSpPr>
              <p:nvPr/>
            </p:nvSpPr>
            <p:spPr bwMode="auto">
              <a:xfrm>
                <a:off x="1473" y="4748"/>
                <a:ext cx="3" cy="8"/>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39" name="Rectangle 79"/>
              <p:cNvSpPr>
                <a:spLocks noChangeArrowheads="1"/>
              </p:cNvSpPr>
              <p:nvPr/>
            </p:nvSpPr>
            <p:spPr bwMode="auto">
              <a:xfrm>
                <a:off x="1464" y="4718"/>
                <a:ext cx="4"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pSp>
      </p:grpSp>
      <p:grpSp>
        <p:nvGrpSpPr>
          <p:cNvPr id="30723" name="Group 80"/>
          <p:cNvGrpSpPr>
            <a:grpSpLocks/>
          </p:cNvGrpSpPr>
          <p:nvPr/>
        </p:nvGrpSpPr>
        <p:grpSpPr bwMode="auto">
          <a:xfrm>
            <a:off x="4962525" y="1617663"/>
            <a:ext cx="3241675" cy="4548187"/>
            <a:chOff x="3448" y="3269"/>
            <a:chExt cx="2042" cy="2307"/>
          </a:xfrm>
        </p:grpSpPr>
        <p:pic>
          <p:nvPicPr>
            <p:cNvPr id="30726" name="Picture 8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1" y="4074"/>
              <a:ext cx="35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27" name="Picture 82"/>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5" y="4389"/>
              <a:ext cx="35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28" name="Line 83"/>
            <p:cNvSpPr>
              <a:spLocks noChangeShapeType="1"/>
            </p:cNvSpPr>
            <p:nvPr/>
          </p:nvSpPr>
          <p:spPr bwMode="auto">
            <a:xfrm flipH="1" flipV="1">
              <a:off x="3986" y="5088"/>
              <a:ext cx="2" cy="3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729" name="Arc 84"/>
            <p:cNvSpPr>
              <a:spLocks/>
            </p:cNvSpPr>
            <p:nvPr/>
          </p:nvSpPr>
          <p:spPr bwMode="auto">
            <a:xfrm>
              <a:off x="3988" y="5086"/>
              <a:ext cx="419" cy="42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0730" name="Rectangle 85"/>
            <p:cNvSpPr>
              <a:spLocks noChangeArrowheads="1"/>
            </p:cNvSpPr>
            <p:nvPr/>
          </p:nvSpPr>
          <p:spPr bwMode="auto">
            <a:xfrm>
              <a:off x="3779" y="4949"/>
              <a:ext cx="259"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31" name="Line 86"/>
            <p:cNvSpPr>
              <a:spLocks noChangeShapeType="1"/>
            </p:cNvSpPr>
            <p:nvPr/>
          </p:nvSpPr>
          <p:spPr bwMode="auto">
            <a:xfrm>
              <a:off x="3977" y="3676"/>
              <a:ext cx="39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732" name="Rectangle 87"/>
            <p:cNvSpPr>
              <a:spLocks noChangeArrowheads="1"/>
            </p:cNvSpPr>
            <p:nvPr/>
          </p:nvSpPr>
          <p:spPr bwMode="auto">
            <a:xfrm rot="-1080000">
              <a:off x="4067" y="4068"/>
              <a:ext cx="391" cy="750"/>
            </a:xfrm>
            <a:prstGeom prst="rect">
              <a:avLst/>
            </a:prstGeom>
            <a:solidFill>
              <a:srgbClr val="DADADA"/>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33" name="Rectangle 88"/>
            <p:cNvSpPr>
              <a:spLocks noChangeArrowheads="1"/>
            </p:cNvSpPr>
            <p:nvPr/>
          </p:nvSpPr>
          <p:spPr bwMode="auto">
            <a:xfrm rot="-1080000">
              <a:off x="4009" y="4111"/>
              <a:ext cx="355" cy="188"/>
            </a:xfrm>
            <a:prstGeom prst="rect">
              <a:avLst/>
            </a:prstGeom>
            <a:solidFill>
              <a:srgbClr val="063DE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34" name="Rectangle 89"/>
            <p:cNvSpPr>
              <a:spLocks noChangeArrowheads="1"/>
            </p:cNvSpPr>
            <p:nvPr/>
          </p:nvSpPr>
          <p:spPr bwMode="auto">
            <a:xfrm>
              <a:off x="3613" y="4863"/>
              <a:ext cx="2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3025" tIns="36512" rIns="73025" bIns="36512">
              <a:spAutoFit/>
            </a:bodyPr>
            <a:lstStyle>
              <a:lvl1pPr defTabSz="585788"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defTabSz="585788"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defTabSz="585788"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defTabSz="585788"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defTabSz="585788"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spcBef>
                  <a:spcPct val="0"/>
                </a:spcBef>
                <a:buClrTx/>
                <a:buSzTx/>
                <a:buFontTx/>
                <a:buNone/>
              </a:pPr>
              <a:r>
                <a:rPr lang="de-DE" altLang="tr-TR" sz="1600"/>
                <a:t>1m</a:t>
              </a:r>
            </a:p>
          </p:txBody>
        </p:sp>
        <p:sp>
          <p:nvSpPr>
            <p:cNvPr id="30735" name="Rectangle 90"/>
            <p:cNvSpPr>
              <a:spLocks noChangeArrowheads="1"/>
            </p:cNvSpPr>
            <p:nvPr/>
          </p:nvSpPr>
          <p:spPr bwMode="auto">
            <a:xfrm>
              <a:off x="3525" y="3676"/>
              <a:ext cx="1963" cy="1821"/>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36" name="Rectangle 91"/>
            <p:cNvSpPr>
              <a:spLocks noChangeArrowheads="1"/>
            </p:cNvSpPr>
            <p:nvPr/>
          </p:nvSpPr>
          <p:spPr bwMode="auto">
            <a:xfrm>
              <a:off x="4002" y="5469"/>
              <a:ext cx="396" cy="10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37" name="Rectangle 92"/>
            <p:cNvSpPr>
              <a:spLocks noChangeArrowheads="1"/>
            </p:cNvSpPr>
            <p:nvPr/>
          </p:nvSpPr>
          <p:spPr bwMode="auto">
            <a:xfrm>
              <a:off x="3635" y="4949"/>
              <a:ext cx="257"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38" name="Rectangle 93"/>
            <p:cNvSpPr>
              <a:spLocks noChangeArrowheads="1"/>
            </p:cNvSpPr>
            <p:nvPr/>
          </p:nvSpPr>
          <p:spPr bwMode="auto">
            <a:xfrm>
              <a:off x="3513" y="5209"/>
              <a:ext cx="419" cy="27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39" name="Rectangle 94"/>
            <p:cNvSpPr>
              <a:spLocks noChangeArrowheads="1"/>
            </p:cNvSpPr>
            <p:nvPr/>
          </p:nvSpPr>
          <p:spPr bwMode="auto">
            <a:xfrm>
              <a:off x="5226" y="3825"/>
              <a:ext cx="264" cy="45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40" name="Rectangle 95"/>
            <p:cNvSpPr>
              <a:spLocks noChangeArrowheads="1"/>
            </p:cNvSpPr>
            <p:nvPr/>
          </p:nvSpPr>
          <p:spPr bwMode="auto">
            <a:xfrm>
              <a:off x="3534" y="3774"/>
              <a:ext cx="229" cy="35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41" name="Line 96"/>
            <p:cNvSpPr>
              <a:spLocks noChangeShapeType="1"/>
            </p:cNvSpPr>
            <p:nvPr/>
          </p:nvSpPr>
          <p:spPr bwMode="auto">
            <a:xfrm>
              <a:off x="4409" y="3676"/>
              <a:ext cx="3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grpSp>
          <p:nvGrpSpPr>
            <p:cNvPr id="30742" name="Group 97"/>
            <p:cNvGrpSpPr>
              <a:grpSpLocks/>
            </p:cNvGrpSpPr>
            <p:nvPr/>
          </p:nvGrpSpPr>
          <p:grpSpPr bwMode="auto">
            <a:xfrm>
              <a:off x="3594" y="5034"/>
              <a:ext cx="295" cy="30"/>
              <a:chOff x="2378" y="5141"/>
              <a:chExt cx="295" cy="30"/>
            </a:xfrm>
          </p:grpSpPr>
          <p:sp>
            <p:nvSpPr>
              <p:cNvPr id="30801" name="Rectangle 98"/>
              <p:cNvSpPr>
                <a:spLocks noChangeArrowheads="1"/>
              </p:cNvSpPr>
              <p:nvPr/>
            </p:nvSpPr>
            <p:spPr bwMode="auto">
              <a:xfrm>
                <a:off x="2378" y="5141"/>
                <a:ext cx="101" cy="30"/>
              </a:xfrm>
              <a:prstGeom prst="rect">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02" name="Rectangle 99"/>
              <p:cNvSpPr>
                <a:spLocks noChangeArrowheads="1"/>
              </p:cNvSpPr>
              <p:nvPr/>
            </p:nvSpPr>
            <p:spPr bwMode="auto">
              <a:xfrm>
                <a:off x="2591" y="5142"/>
                <a:ext cx="82" cy="29"/>
              </a:xfrm>
              <a:prstGeom prst="rect">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803" name="Rectangle 100"/>
              <p:cNvSpPr>
                <a:spLocks noChangeArrowheads="1"/>
              </p:cNvSpPr>
              <p:nvPr/>
            </p:nvSpPr>
            <p:spPr bwMode="auto">
              <a:xfrm>
                <a:off x="2491" y="5141"/>
                <a:ext cx="97" cy="30"/>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pSp>
        <p:sp>
          <p:nvSpPr>
            <p:cNvPr id="30743" name="Rectangle 101"/>
            <p:cNvSpPr>
              <a:spLocks noChangeArrowheads="1"/>
            </p:cNvSpPr>
            <p:nvPr/>
          </p:nvSpPr>
          <p:spPr bwMode="auto">
            <a:xfrm>
              <a:off x="4797" y="5171"/>
              <a:ext cx="659" cy="2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44" name="Rectangle 102"/>
            <p:cNvSpPr>
              <a:spLocks noChangeArrowheads="1"/>
            </p:cNvSpPr>
            <p:nvPr/>
          </p:nvSpPr>
          <p:spPr bwMode="auto">
            <a:xfrm>
              <a:off x="3631" y="4388"/>
              <a:ext cx="22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spcBef>
                  <a:spcPct val="0"/>
                </a:spcBef>
                <a:buClrTx/>
                <a:buSzTx/>
                <a:buFontTx/>
                <a:buNone/>
              </a:pPr>
              <a:r>
                <a:rPr lang="de-DE" altLang="tr-TR" sz="2000"/>
                <a:t>A</a:t>
              </a:r>
            </a:p>
          </p:txBody>
        </p:sp>
        <p:sp>
          <p:nvSpPr>
            <p:cNvPr id="30745" name="Rectangle 103"/>
            <p:cNvSpPr>
              <a:spLocks noChangeArrowheads="1"/>
            </p:cNvSpPr>
            <p:nvPr/>
          </p:nvSpPr>
          <p:spPr bwMode="auto">
            <a:xfrm>
              <a:off x="5184" y="4381"/>
              <a:ext cx="22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spcBef>
                  <a:spcPct val="0"/>
                </a:spcBef>
                <a:buClrTx/>
                <a:buSzTx/>
                <a:buFontTx/>
                <a:buNone/>
              </a:pPr>
              <a:r>
                <a:rPr lang="de-DE" altLang="tr-TR" sz="2000"/>
                <a:t>B</a:t>
              </a:r>
            </a:p>
          </p:txBody>
        </p:sp>
        <p:sp>
          <p:nvSpPr>
            <p:cNvPr id="30746" name="Rectangle 104"/>
            <p:cNvSpPr>
              <a:spLocks noChangeArrowheads="1"/>
            </p:cNvSpPr>
            <p:nvPr/>
          </p:nvSpPr>
          <p:spPr bwMode="auto">
            <a:xfrm>
              <a:off x="3448" y="3269"/>
              <a:ext cx="72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3025" tIns="36512" rIns="73025" bIns="36512">
              <a:spAutoFit/>
            </a:bodyPr>
            <a:lstStyle>
              <a:lvl1pPr defTabSz="585788"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defTabSz="585788"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defTabSz="585788"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defTabSz="585788"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defTabSz="585788"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defTabSz="585788"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spcBef>
                  <a:spcPct val="0"/>
                </a:spcBef>
                <a:buClrTx/>
                <a:buSzTx/>
                <a:buFontTx/>
                <a:buNone/>
              </a:pPr>
              <a:r>
                <a:rPr lang="de-DE" altLang="tr-TR" sz="1600" b="1">
                  <a:solidFill>
                    <a:srgbClr val="00FF00"/>
                  </a:solidFill>
                </a:rPr>
                <a:t>d)</a:t>
              </a:r>
              <a:r>
                <a:rPr lang="de-DE" altLang="tr-TR" sz="2000" b="1">
                  <a:solidFill>
                    <a:srgbClr val="00FF00"/>
                  </a:solidFill>
                </a:rPr>
                <a:t> </a:t>
              </a:r>
              <a:r>
                <a:rPr lang="tr-TR" altLang="tr-TR" sz="2000" b="1">
                  <a:solidFill>
                    <a:srgbClr val="00FF00"/>
                  </a:solidFill>
                </a:rPr>
                <a:t>Doğru</a:t>
              </a:r>
              <a:endParaRPr lang="de-DE" altLang="tr-TR" sz="2000" b="1">
                <a:solidFill>
                  <a:srgbClr val="00FF00"/>
                </a:solidFill>
              </a:endParaRPr>
            </a:p>
          </p:txBody>
        </p:sp>
        <p:grpSp>
          <p:nvGrpSpPr>
            <p:cNvPr id="30747" name="Group 105"/>
            <p:cNvGrpSpPr>
              <a:grpSpLocks/>
            </p:cNvGrpSpPr>
            <p:nvPr/>
          </p:nvGrpSpPr>
          <p:grpSpPr bwMode="auto">
            <a:xfrm>
              <a:off x="3593" y="3554"/>
              <a:ext cx="1852" cy="237"/>
              <a:chOff x="2377" y="3661"/>
              <a:chExt cx="1852" cy="237"/>
            </a:xfrm>
          </p:grpSpPr>
          <p:sp>
            <p:nvSpPr>
              <p:cNvPr id="30792" name="Rectangle 106"/>
              <p:cNvSpPr>
                <a:spLocks noChangeArrowheads="1"/>
              </p:cNvSpPr>
              <p:nvPr/>
            </p:nvSpPr>
            <p:spPr bwMode="auto">
              <a:xfrm>
                <a:off x="2377" y="3675"/>
                <a:ext cx="474" cy="208"/>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93" name="Rectangle 107"/>
              <p:cNvSpPr>
                <a:spLocks noChangeArrowheads="1"/>
              </p:cNvSpPr>
              <p:nvPr/>
            </p:nvSpPr>
            <p:spPr bwMode="auto">
              <a:xfrm>
                <a:off x="2982" y="3678"/>
                <a:ext cx="494" cy="211"/>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94" name="Line 108"/>
              <p:cNvSpPr>
                <a:spLocks noChangeShapeType="1"/>
              </p:cNvSpPr>
              <p:nvPr/>
            </p:nvSpPr>
            <p:spPr bwMode="auto">
              <a:xfrm>
                <a:off x="2381" y="3716"/>
                <a:ext cx="40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795" name="Line 109"/>
              <p:cNvSpPr>
                <a:spLocks noChangeShapeType="1"/>
              </p:cNvSpPr>
              <p:nvPr/>
            </p:nvSpPr>
            <p:spPr bwMode="auto">
              <a:xfrm flipH="1">
                <a:off x="2784" y="3727"/>
                <a:ext cx="4" cy="16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30796" name="Line 110"/>
              <p:cNvSpPr>
                <a:spLocks noChangeShapeType="1"/>
              </p:cNvSpPr>
              <p:nvPr/>
            </p:nvSpPr>
            <p:spPr bwMode="auto">
              <a:xfrm>
                <a:off x="3074" y="3720"/>
                <a:ext cx="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797" name="Line 111"/>
              <p:cNvSpPr>
                <a:spLocks noChangeShapeType="1"/>
              </p:cNvSpPr>
              <p:nvPr/>
            </p:nvSpPr>
            <p:spPr bwMode="auto">
              <a:xfrm flipH="1">
                <a:off x="3075" y="3726"/>
                <a:ext cx="2" cy="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30798" name="Rectangle 112"/>
              <p:cNvSpPr>
                <a:spLocks noChangeArrowheads="1"/>
              </p:cNvSpPr>
              <p:nvPr/>
            </p:nvSpPr>
            <p:spPr bwMode="auto">
              <a:xfrm>
                <a:off x="3734" y="3661"/>
                <a:ext cx="494" cy="211"/>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99" name="Line 113"/>
              <p:cNvSpPr>
                <a:spLocks noChangeShapeType="1"/>
              </p:cNvSpPr>
              <p:nvPr/>
            </p:nvSpPr>
            <p:spPr bwMode="auto">
              <a:xfrm>
                <a:off x="3829" y="3723"/>
                <a:ext cx="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800" name="Line 114"/>
              <p:cNvSpPr>
                <a:spLocks noChangeShapeType="1"/>
              </p:cNvSpPr>
              <p:nvPr/>
            </p:nvSpPr>
            <p:spPr bwMode="auto">
              <a:xfrm>
                <a:off x="3829" y="3721"/>
                <a:ext cx="0" cy="17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grpSp>
        <p:sp>
          <p:nvSpPr>
            <p:cNvPr id="30748" name="Rectangle 115"/>
            <p:cNvSpPr>
              <a:spLocks noChangeArrowheads="1"/>
            </p:cNvSpPr>
            <p:nvPr/>
          </p:nvSpPr>
          <p:spPr bwMode="auto">
            <a:xfrm rot="-1080000">
              <a:off x="4542" y="4148"/>
              <a:ext cx="391" cy="750"/>
            </a:xfrm>
            <a:prstGeom prst="rect">
              <a:avLst/>
            </a:prstGeom>
            <a:solidFill>
              <a:srgbClr val="DADADA"/>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49" name="Rectangle 116"/>
            <p:cNvSpPr>
              <a:spLocks noChangeArrowheads="1"/>
            </p:cNvSpPr>
            <p:nvPr/>
          </p:nvSpPr>
          <p:spPr bwMode="auto">
            <a:xfrm rot="-1080000">
              <a:off x="4633" y="4645"/>
              <a:ext cx="355" cy="188"/>
            </a:xfrm>
            <a:prstGeom prst="rect">
              <a:avLst/>
            </a:prstGeom>
            <a:solidFill>
              <a:srgbClr val="063DE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pSp>
          <p:nvGrpSpPr>
            <p:cNvPr id="30750" name="Group 117"/>
            <p:cNvGrpSpPr>
              <a:grpSpLocks/>
            </p:cNvGrpSpPr>
            <p:nvPr/>
          </p:nvGrpSpPr>
          <p:grpSpPr bwMode="auto">
            <a:xfrm>
              <a:off x="4310" y="4530"/>
              <a:ext cx="187" cy="192"/>
              <a:chOff x="3094" y="4637"/>
              <a:chExt cx="187" cy="192"/>
            </a:xfrm>
          </p:grpSpPr>
          <p:sp>
            <p:nvSpPr>
              <p:cNvPr id="30784" name="AutoShape 118"/>
              <p:cNvSpPr>
                <a:spLocks noChangeArrowheads="1"/>
              </p:cNvSpPr>
              <p:nvPr/>
            </p:nvSpPr>
            <p:spPr bwMode="auto">
              <a:xfrm>
                <a:off x="3094" y="4640"/>
                <a:ext cx="17" cy="187"/>
              </a:xfrm>
              <a:prstGeom prst="roundRect">
                <a:avLst>
                  <a:gd name="adj" fmla="val 12495"/>
                </a:avLst>
              </a:prstGeom>
              <a:solidFill>
                <a:schemeClr val="accent2"/>
              </a:solidFill>
              <a:ln w="12700">
                <a:solidFill>
                  <a:schemeClr val="tx1"/>
                </a:solidFill>
                <a:round/>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85" name="Line 119"/>
              <p:cNvSpPr>
                <a:spLocks noChangeShapeType="1"/>
              </p:cNvSpPr>
              <p:nvPr/>
            </p:nvSpPr>
            <p:spPr bwMode="auto">
              <a:xfrm flipH="1" flipV="1">
                <a:off x="3133" y="4637"/>
                <a:ext cx="11" cy="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786" name="Line 120"/>
              <p:cNvSpPr>
                <a:spLocks noChangeShapeType="1"/>
              </p:cNvSpPr>
              <p:nvPr/>
            </p:nvSpPr>
            <p:spPr bwMode="auto">
              <a:xfrm flipH="1" flipV="1">
                <a:off x="3113" y="4637"/>
                <a:ext cx="20"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787" name="Line 121"/>
              <p:cNvSpPr>
                <a:spLocks noChangeShapeType="1"/>
              </p:cNvSpPr>
              <p:nvPr/>
            </p:nvSpPr>
            <p:spPr bwMode="auto">
              <a:xfrm flipH="1">
                <a:off x="3113" y="4828"/>
                <a:ext cx="20"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788" name="Line 122"/>
              <p:cNvSpPr>
                <a:spLocks noChangeShapeType="1"/>
              </p:cNvSpPr>
              <p:nvPr/>
            </p:nvSpPr>
            <p:spPr bwMode="auto">
              <a:xfrm flipH="1">
                <a:off x="3131" y="4824"/>
                <a:ext cx="12"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789" name="Line 123"/>
              <p:cNvSpPr>
                <a:spLocks noChangeShapeType="1"/>
              </p:cNvSpPr>
              <p:nvPr/>
            </p:nvSpPr>
            <p:spPr bwMode="auto">
              <a:xfrm>
                <a:off x="3148" y="4649"/>
                <a:ext cx="130" cy="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790" name="Line 124"/>
              <p:cNvSpPr>
                <a:spLocks noChangeShapeType="1"/>
              </p:cNvSpPr>
              <p:nvPr/>
            </p:nvSpPr>
            <p:spPr bwMode="auto">
              <a:xfrm flipV="1">
                <a:off x="3147" y="4797"/>
                <a:ext cx="130" cy="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791" name="Line 125"/>
              <p:cNvSpPr>
                <a:spLocks noChangeShapeType="1"/>
              </p:cNvSpPr>
              <p:nvPr/>
            </p:nvSpPr>
            <p:spPr bwMode="auto">
              <a:xfrm>
                <a:off x="3281" y="4672"/>
                <a:ext cx="0"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30751" name="Group 126"/>
            <p:cNvGrpSpPr>
              <a:grpSpLocks/>
            </p:cNvGrpSpPr>
            <p:nvPr/>
          </p:nvGrpSpPr>
          <p:grpSpPr bwMode="auto">
            <a:xfrm>
              <a:off x="4181" y="4537"/>
              <a:ext cx="54" cy="183"/>
              <a:chOff x="2965" y="4644"/>
              <a:chExt cx="54" cy="183"/>
            </a:xfrm>
          </p:grpSpPr>
          <p:sp>
            <p:nvSpPr>
              <p:cNvPr id="30773" name="Rectangle 127"/>
              <p:cNvSpPr>
                <a:spLocks noChangeArrowheads="1"/>
              </p:cNvSpPr>
              <p:nvPr/>
            </p:nvSpPr>
            <p:spPr bwMode="auto">
              <a:xfrm>
                <a:off x="2965" y="4644"/>
                <a:ext cx="54" cy="183"/>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74" name="Rectangle 128"/>
              <p:cNvSpPr>
                <a:spLocks noChangeArrowheads="1"/>
              </p:cNvSpPr>
              <p:nvPr/>
            </p:nvSpPr>
            <p:spPr bwMode="auto">
              <a:xfrm>
                <a:off x="3008" y="4657"/>
                <a:ext cx="3"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75" name="Rectangle 129"/>
              <p:cNvSpPr>
                <a:spLocks noChangeArrowheads="1"/>
              </p:cNvSpPr>
              <p:nvPr/>
            </p:nvSpPr>
            <p:spPr bwMode="auto">
              <a:xfrm>
                <a:off x="2991" y="4659"/>
                <a:ext cx="4"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76" name="Rectangle 130"/>
              <p:cNvSpPr>
                <a:spLocks noChangeArrowheads="1"/>
              </p:cNvSpPr>
              <p:nvPr/>
            </p:nvSpPr>
            <p:spPr bwMode="auto">
              <a:xfrm>
                <a:off x="2971" y="4674"/>
                <a:ext cx="5" cy="123"/>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77" name="Rectangle 131"/>
              <p:cNvSpPr>
                <a:spLocks noChangeArrowheads="1"/>
              </p:cNvSpPr>
              <p:nvPr/>
            </p:nvSpPr>
            <p:spPr bwMode="auto">
              <a:xfrm>
                <a:off x="3008" y="4688"/>
                <a:ext cx="3"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78" name="Rectangle 132"/>
              <p:cNvSpPr>
                <a:spLocks noChangeArrowheads="1"/>
              </p:cNvSpPr>
              <p:nvPr/>
            </p:nvSpPr>
            <p:spPr bwMode="auto">
              <a:xfrm>
                <a:off x="2991" y="4690"/>
                <a:ext cx="3"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79" name="Rectangle 133"/>
              <p:cNvSpPr>
                <a:spLocks noChangeArrowheads="1"/>
              </p:cNvSpPr>
              <p:nvPr/>
            </p:nvSpPr>
            <p:spPr bwMode="auto">
              <a:xfrm>
                <a:off x="3007" y="4719"/>
                <a:ext cx="3"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80" name="Rectangle 134"/>
              <p:cNvSpPr>
                <a:spLocks noChangeArrowheads="1"/>
              </p:cNvSpPr>
              <p:nvPr/>
            </p:nvSpPr>
            <p:spPr bwMode="auto">
              <a:xfrm>
                <a:off x="2990" y="4720"/>
                <a:ext cx="3"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81" name="Rectangle 135"/>
              <p:cNvSpPr>
                <a:spLocks noChangeArrowheads="1"/>
              </p:cNvSpPr>
              <p:nvPr/>
            </p:nvSpPr>
            <p:spPr bwMode="auto">
              <a:xfrm>
                <a:off x="3007" y="4750"/>
                <a:ext cx="3" cy="6"/>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82" name="Rectangle 136"/>
              <p:cNvSpPr>
                <a:spLocks noChangeArrowheads="1"/>
              </p:cNvSpPr>
              <p:nvPr/>
            </p:nvSpPr>
            <p:spPr bwMode="auto">
              <a:xfrm>
                <a:off x="2990" y="4751"/>
                <a:ext cx="3" cy="8"/>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83" name="Rectangle 137"/>
              <p:cNvSpPr>
                <a:spLocks noChangeArrowheads="1"/>
              </p:cNvSpPr>
              <p:nvPr/>
            </p:nvSpPr>
            <p:spPr bwMode="auto">
              <a:xfrm>
                <a:off x="2998" y="4782"/>
                <a:ext cx="4"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pSp>
        <p:grpSp>
          <p:nvGrpSpPr>
            <p:cNvPr id="30752" name="Group 138"/>
            <p:cNvGrpSpPr>
              <a:grpSpLocks/>
            </p:cNvGrpSpPr>
            <p:nvPr/>
          </p:nvGrpSpPr>
          <p:grpSpPr bwMode="auto">
            <a:xfrm>
              <a:off x="4513" y="4225"/>
              <a:ext cx="188" cy="192"/>
              <a:chOff x="3297" y="4332"/>
              <a:chExt cx="188" cy="192"/>
            </a:xfrm>
          </p:grpSpPr>
          <p:sp>
            <p:nvSpPr>
              <p:cNvPr id="30765" name="AutoShape 139"/>
              <p:cNvSpPr>
                <a:spLocks noChangeArrowheads="1"/>
              </p:cNvSpPr>
              <p:nvPr/>
            </p:nvSpPr>
            <p:spPr bwMode="auto">
              <a:xfrm>
                <a:off x="3468" y="4334"/>
                <a:ext cx="17" cy="187"/>
              </a:xfrm>
              <a:prstGeom prst="roundRect">
                <a:avLst>
                  <a:gd name="adj" fmla="val 12495"/>
                </a:avLst>
              </a:prstGeom>
              <a:solidFill>
                <a:schemeClr val="accent2"/>
              </a:solidFill>
              <a:ln w="12700">
                <a:solidFill>
                  <a:schemeClr val="tx1"/>
                </a:solidFill>
                <a:round/>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66" name="Line 140"/>
              <p:cNvSpPr>
                <a:spLocks noChangeShapeType="1"/>
              </p:cNvSpPr>
              <p:nvPr/>
            </p:nvSpPr>
            <p:spPr bwMode="auto">
              <a:xfrm>
                <a:off x="3439" y="4520"/>
                <a:ext cx="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767" name="Line 141"/>
              <p:cNvSpPr>
                <a:spLocks noChangeShapeType="1"/>
              </p:cNvSpPr>
              <p:nvPr/>
            </p:nvSpPr>
            <p:spPr bwMode="auto">
              <a:xfrm>
                <a:off x="3450" y="4523"/>
                <a:ext cx="12"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768" name="Line 142"/>
              <p:cNvSpPr>
                <a:spLocks noChangeShapeType="1"/>
              </p:cNvSpPr>
              <p:nvPr/>
            </p:nvSpPr>
            <p:spPr bwMode="auto">
              <a:xfrm flipV="1">
                <a:off x="3450" y="4332"/>
                <a:ext cx="12"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769" name="Line 143"/>
              <p:cNvSpPr>
                <a:spLocks noChangeShapeType="1"/>
              </p:cNvSpPr>
              <p:nvPr/>
            </p:nvSpPr>
            <p:spPr bwMode="auto">
              <a:xfrm flipV="1">
                <a:off x="3440" y="4332"/>
                <a:ext cx="4" cy="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770" name="Line 144"/>
              <p:cNvSpPr>
                <a:spLocks noChangeShapeType="1"/>
              </p:cNvSpPr>
              <p:nvPr/>
            </p:nvSpPr>
            <p:spPr bwMode="auto">
              <a:xfrm flipH="1" flipV="1">
                <a:off x="3297" y="4491"/>
                <a:ext cx="138" cy="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771" name="Line 145"/>
              <p:cNvSpPr>
                <a:spLocks noChangeShapeType="1"/>
              </p:cNvSpPr>
              <p:nvPr/>
            </p:nvSpPr>
            <p:spPr bwMode="auto">
              <a:xfrm flipH="1">
                <a:off x="3298" y="4344"/>
                <a:ext cx="138" cy="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772" name="Line 146"/>
              <p:cNvSpPr>
                <a:spLocks noChangeShapeType="1"/>
              </p:cNvSpPr>
              <p:nvPr/>
            </p:nvSpPr>
            <p:spPr bwMode="auto">
              <a:xfrm flipV="1">
                <a:off x="3298" y="4364"/>
                <a:ext cx="0" cy="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30753" name="Group 147"/>
            <p:cNvGrpSpPr>
              <a:grpSpLocks/>
            </p:cNvGrpSpPr>
            <p:nvPr/>
          </p:nvGrpSpPr>
          <p:grpSpPr bwMode="auto">
            <a:xfrm>
              <a:off x="4772" y="4224"/>
              <a:ext cx="54" cy="183"/>
              <a:chOff x="3556" y="4331"/>
              <a:chExt cx="54" cy="183"/>
            </a:xfrm>
          </p:grpSpPr>
          <p:sp>
            <p:nvSpPr>
              <p:cNvPr id="30754" name="Rectangle 148"/>
              <p:cNvSpPr>
                <a:spLocks noChangeArrowheads="1"/>
              </p:cNvSpPr>
              <p:nvPr/>
            </p:nvSpPr>
            <p:spPr bwMode="auto">
              <a:xfrm>
                <a:off x="3556" y="4331"/>
                <a:ext cx="54" cy="183"/>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55" name="Rectangle 149"/>
              <p:cNvSpPr>
                <a:spLocks noChangeArrowheads="1"/>
              </p:cNvSpPr>
              <p:nvPr/>
            </p:nvSpPr>
            <p:spPr bwMode="auto">
              <a:xfrm>
                <a:off x="3564" y="4495"/>
                <a:ext cx="3"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56" name="Rectangle 150"/>
              <p:cNvSpPr>
                <a:spLocks noChangeArrowheads="1"/>
              </p:cNvSpPr>
              <p:nvPr/>
            </p:nvSpPr>
            <p:spPr bwMode="auto">
              <a:xfrm>
                <a:off x="3579" y="4492"/>
                <a:ext cx="4"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57" name="Rectangle 151"/>
              <p:cNvSpPr>
                <a:spLocks noChangeArrowheads="1"/>
              </p:cNvSpPr>
              <p:nvPr/>
            </p:nvSpPr>
            <p:spPr bwMode="auto">
              <a:xfrm>
                <a:off x="3599" y="4361"/>
                <a:ext cx="5" cy="123"/>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58" name="Rectangle 152"/>
              <p:cNvSpPr>
                <a:spLocks noChangeArrowheads="1"/>
              </p:cNvSpPr>
              <p:nvPr/>
            </p:nvSpPr>
            <p:spPr bwMode="auto">
              <a:xfrm>
                <a:off x="3563" y="4463"/>
                <a:ext cx="3"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59" name="Rectangle 153"/>
              <p:cNvSpPr>
                <a:spLocks noChangeArrowheads="1"/>
              </p:cNvSpPr>
              <p:nvPr/>
            </p:nvSpPr>
            <p:spPr bwMode="auto">
              <a:xfrm>
                <a:off x="3582" y="4461"/>
                <a:ext cx="3"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60" name="Rectangle 154"/>
              <p:cNvSpPr>
                <a:spLocks noChangeArrowheads="1"/>
              </p:cNvSpPr>
              <p:nvPr/>
            </p:nvSpPr>
            <p:spPr bwMode="auto">
              <a:xfrm>
                <a:off x="3566" y="4431"/>
                <a:ext cx="3"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61" name="Rectangle 155"/>
              <p:cNvSpPr>
                <a:spLocks noChangeArrowheads="1"/>
              </p:cNvSpPr>
              <p:nvPr/>
            </p:nvSpPr>
            <p:spPr bwMode="auto">
              <a:xfrm>
                <a:off x="3583" y="4431"/>
                <a:ext cx="3"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62" name="Rectangle 156"/>
              <p:cNvSpPr>
                <a:spLocks noChangeArrowheads="1"/>
              </p:cNvSpPr>
              <p:nvPr/>
            </p:nvSpPr>
            <p:spPr bwMode="auto">
              <a:xfrm>
                <a:off x="3565" y="4401"/>
                <a:ext cx="3" cy="6"/>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63" name="Rectangle 157"/>
              <p:cNvSpPr>
                <a:spLocks noChangeArrowheads="1"/>
              </p:cNvSpPr>
              <p:nvPr/>
            </p:nvSpPr>
            <p:spPr bwMode="auto">
              <a:xfrm>
                <a:off x="3582" y="4399"/>
                <a:ext cx="3" cy="8"/>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30764" name="Rectangle 158"/>
              <p:cNvSpPr>
                <a:spLocks noChangeArrowheads="1"/>
              </p:cNvSpPr>
              <p:nvPr/>
            </p:nvSpPr>
            <p:spPr bwMode="auto">
              <a:xfrm>
                <a:off x="3573" y="4369"/>
                <a:ext cx="4" cy="7"/>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pSp>
      </p:grpSp>
      <p:pic>
        <p:nvPicPr>
          <p:cNvPr id="30724" name="Picture 159"/>
          <p:cNvPicPr>
            <a:picLocks noGrp="1" noChangeAspect="1" noChangeArrowheads="1"/>
          </p:cNvPicPr>
          <p:nvPr>
            <p:ph/>
          </p:nvPr>
        </p:nvPicPr>
        <p:blipFill>
          <a:blip r:embed="rId6">
            <a:extLst>
              <a:ext uri="{28A0092B-C50C-407E-A947-70E740481C1C}">
                <a14:useLocalDpi xmlns:a14="http://schemas.microsoft.com/office/drawing/2010/main" val="0"/>
              </a:ext>
            </a:extLst>
          </a:blip>
          <a:srcRect/>
          <a:stretch>
            <a:fillRect/>
          </a:stretch>
        </p:blipFill>
        <p:spPr>
          <a:xfrm>
            <a:off x="7008813" y="525463"/>
            <a:ext cx="1489075" cy="1360487"/>
          </a:xfrm>
          <a:noFill/>
        </p:spPr>
      </p:pic>
      <p:sp>
        <p:nvSpPr>
          <p:cNvPr id="30725" name="Rectangle 160"/>
          <p:cNvSpPr>
            <a:spLocks noChangeArrowheads="1"/>
          </p:cNvSpPr>
          <p:nvPr/>
        </p:nvSpPr>
        <p:spPr bwMode="auto">
          <a:xfrm>
            <a:off x="395288" y="333375"/>
            <a:ext cx="83820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ctr" eaLnBrk="1" hangingPunct="1">
              <a:lnSpc>
                <a:spcPct val="80000"/>
              </a:lnSpc>
              <a:buFont typeface="Wingdings" pitchFamily="2" charset="2"/>
              <a:buNone/>
            </a:pPr>
            <a:r>
              <a:rPr lang="tr-TR" altLang="tr-TR" sz="3200" b="1">
                <a:solidFill>
                  <a:srgbClr val="FF0000"/>
                </a:solidFill>
              </a:rPr>
              <a:t>2 KİŞİLİK ODALAR</a:t>
            </a:r>
          </a:p>
        </p:txBody>
      </p:sp>
    </p:spTree>
    <p:extLst>
      <p:ext uri="{BB962C8B-B14F-4D97-AF65-F5344CB8AC3E}">
        <p14:creationId xmlns:p14="http://schemas.microsoft.com/office/powerpoint/2010/main" val="383738034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773113" y="1916113"/>
            <a:ext cx="4267200" cy="3810000"/>
            <a:chOff x="367" y="1302"/>
            <a:chExt cx="2688" cy="2400"/>
          </a:xfrm>
        </p:grpSpPr>
        <p:pic>
          <p:nvPicPr>
            <p:cNvPr id="32774" name="Picture 3" descr="Sitzen - Dynamik im Stuhl"/>
            <p:cNvPicPr>
              <a:picLocks noChangeAspect="1" noChangeArrowheads="1"/>
            </p:cNvPicPr>
            <p:nvPr/>
          </p:nvPicPr>
          <p:blipFill>
            <a:blip r:embed="rId2">
              <a:extLst>
                <a:ext uri="{28A0092B-C50C-407E-A947-70E740481C1C}">
                  <a14:useLocalDpi xmlns:a14="http://schemas.microsoft.com/office/drawing/2010/main" val="0"/>
                </a:ext>
              </a:extLst>
            </a:blip>
            <a:srcRect l="5858" r="5858"/>
            <a:stretch>
              <a:fillRect/>
            </a:stretch>
          </p:blipFill>
          <p:spPr bwMode="auto">
            <a:xfrm>
              <a:off x="559" y="1302"/>
              <a:ext cx="2002" cy="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Line 5"/>
            <p:cNvSpPr>
              <a:spLocks noChangeShapeType="1"/>
            </p:cNvSpPr>
            <p:nvPr/>
          </p:nvSpPr>
          <p:spPr bwMode="auto">
            <a:xfrm>
              <a:off x="415" y="1398"/>
              <a:ext cx="2640" cy="163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32777" name="Line 6"/>
            <p:cNvSpPr>
              <a:spLocks noChangeShapeType="1"/>
            </p:cNvSpPr>
            <p:nvPr/>
          </p:nvSpPr>
          <p:spPr bwMode="auto">
            <a:xfrm flipV="1">
              <a:off x="367" y="1350"/>
              <a:ext cx="2592" cy="163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32780" name="Oval 9"/>
            <p:cNvSpPr>
              <a:spLocks noChangeArrowheads="1"/>
            </p:cNvSpPr>
            <p:nvPr/>
          </p:nvSpPr>
          <p:spPr bwMode="auto">
            <a:xfrm>
              <a:off x="1087" y="3558"/>
              <a:ext cx="144" cy="1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pSp>
      <p:sp>
        <p:nvSpPr>
          <p:cNvPr id="32771" name="Rectangle 11"/>
          <p:cNvSpPr>
            <a:spLocks noChangeArrowheads="1"/>
          </p:cNvSpPr>
          <p:nvPr/>
        </p:nvSpPr>
        <p:spPr bwMode="auto">
          <a:xfrm>
            <a:off x="539750" y="404813"/>
            <a:ext cx="83820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ctr" eaLnBrk="1" hangingPunct="1">
              <a:lnSpc>
                <a:spcPct val="80000"/>
              </a:lnSpc>
              <a:buFont typeface="Wingdings" pitchFamily="2" charset="2"/>
              <a:buNone/>
            </a:pPr>
            <a:r>
              <a:rPr lang="tr-TR" altLang="tr-TR" sz="3200" b="1">
                <a:solidFill>
                  <a:srgbClr val="FF0000"/>
                </a:solidFill>
              </a:rPr>
              <a:t>DÖNEREK EĞİLMEKTEN SAKININIZ</a:t>
            </a:r>
          </a:p>
        </p:txBody>
      </p:sp>
      <p:sp>
        <p:nvSpPr>
          <p:cNvPr id="622604" name="Text Box 12"/>
          <p:cNvSpPr txBox="1">
            <a:spLocks noChangeArrowheads="1"/>
          </p:cNvSpPr>
          <p:nvPr/>
        </p:nvSpPr>
        <p:spPr bwMode="auto">
          <a:xfrm>
            <a:off x="5002212" y="2676525"/>
            <a:ext cx="425030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spcBef>
                <a:spcPct val="50000"/>
              </a:spcBef>
              <a:buClrTx/>
              <a:buSzTx/>
              <a:buFontTx/>
              <a:buNone/>
            </a:pPr>
            <a:r>
              <a:rPr lang="tr-TR" altLang="tr-TR" sz="3200" b="1" dirty="0">
                <a:solidFill>
                  <a:srgbClr val="002060"/>
                </a:solidFill>
                <a:latin typeface="+mn-lt"/>
              </a:rPr>
              <a:t>Koltuğunuzun </a:t>
            </a:r>
            <a:r>
              <a:rPr lang="tr-TR" altLang="tr-TR" sz="3200" b="1" dirty="0" smtClean="0">
                <a:solidFill>
                  <a:srgbClr val="002060"/>
                </a:solidFill>
                <a:latin typeface="+mn-lt"/>
              </a:rPr>
              <a:t>dönebilme özelliğini </a:t>
            </a:r>
            <a:r>
              <a:rPr lang="tr-TR" altLang="tr-TR" sz="3200" b="1" dirty="0">
                <a:solidFill>
                  <a:srgbClr val="002060"/>
                </a:solidFill>
                <a:latin typeface="+mn-lt"/>
              </a:rPr>
              <a:t>kullanıp, belinize ayrıca yük bindirmeyiniz</a:t>
            </a:r>
            <a:r>
              <a:rPr lang="tr-TR" altLang="tr-TR" sz="2800" b="1" dirty="0">
                <a:solidFill>
                  <a:srgbClr val="002060"/>
                </a:solidFill>
                <a:latin typeface="+mn-lt"/>
              </a:rPr>
              <a:t>. </a:t>
            </a:r>
            <a:endParaRPr lang="de-DE" altLang="tr-TR" sz="2800" b="1" dirty="0">
              <a:solidFill>
                <a:srgbClr val="002060"/>
              </a:solidFill>
              <a:latin typeface="+mn-lt"/>
            </a:endParaRPr>
          </a:p>
        </p:txBody>
      </p:sp>
      <p:pic>
        <p:nvPicPr>
          <p:cNvPr id="32773" name="Picture 1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651500" y="1052513"/>
            <a:ext cx="1603375" cy="1487487"/>
          </a:xfrm>
          <a:noFill/>
        </p:spPr>
      </p:pic>
    </p:spTree>
    <p:extLst>
      <p:ext uri="{BB962C8B-B14F-4D97-AF65-F5344CB8AC3E}">
        <p14:creationId xmlns:p14="http://schemas.microsoft.com/office/powerpoint/2010/main" val="2954610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2604"/>
                                        </p:tgtEl>
                                        <p:attrNameLst>
                                          <p:attrName>style.visibility</p:attrName>
                                        </p:attrNameLst>
                                      </p:cBhvr>
                                      <p:to>
                                        <p:strVal val="visible"/>
                                      </p:to>
                                    </p:set>
                                    <p:animEffect transition="in" filter="fade">
                                      <p:cBhvr>
                                        <p:cTn id="7" dur="500"/>
                                        <p:tgtEl>
                                          <p:spTgt spid="622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fade">
                                      <p:cBhvr>
                                        <p:cTn id="12"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60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428625" y="1752600"/>
            <a:ext cx="4575175" cy="4048125"/>
            <a:chOff x="270" y="1104"/>
            <a:chExt cx="2882" cy="2550"/>
          </a:xfrm>
        </p:grpSpPr>
        <p:grpSp>
          <p:nvGrpSpPr>
            <p:cNvPr id="33798" name="Group 3"/>
            <p:cNvGrpSpPr>
              <a:grpSpLocks/>
            </p:cNvGrpSpPr>
            <p:nvPr/>
          </p:nvGrpSpPr>
          <p:grpSpPr bwMode="auto">
            <a:xfrm>
              <a:off x="271" y="1344"/>
              <a:ext cx="1399" cy="2289"/>
              <a:chOff x="1445" y="870"/>
              <a:chExt cx="1821" cy="2980"/>
            </a:xfrm>
          </p:grpSpPr>
          <p:sp>
            <p:nvSpPr>
              <p:cNvPr id="34287" name="Freeform 4"/>
              <p:cNvSpPr>
                <a:spLocks/>
              </p:cNvSpPr>
              <p:nvPr/>
            </p:nvSpPr>
            <p:spPr bwMode="auto">
              <a:xfrm>
                <a:off x="2791" y="2584"/>
                <a:ext cx="159" cy="18"/>
              </a:xfrm>
              <a:custGeom>
                <a:avLst/>
                <a:gdLst>
                  <a:gd name="T0" fmla="*/ 493 w 109"/>
                  <a:gd name="T1" fmla="*/ 62 h 12"/>
                  <a:gd name="T2" fmla="*/ 493 w 109"/>
                  <a:gd name="T3" fmla="*/ 0 h 12"/>
                  <a:gd name="T4" fmla="*/ 0 w 109"/>
                  <a:gd name="T5" fmla="*/ 0 h 12"/>
                  <a:gd name="T6" fmla="*/ 0 w 109"/>
                  <a:gd name="T7" fmla="*/ 62 h 12"/>
                  <a:gd name="T8" fmla="*/ 493 w 109"/>
                  <a:gd name="T9" fmla="*/ 62 h 12"/>
                  <a:gd name="T10" fmla="*/ 493 w 109"/>
                  <a:gd name="T11" fmla="*/ 62 h 12"/>
                  <a:gd name="T12" fmla="*/ 0 60000 65536"/>
                  <a:gd name="T13" fmla="*/ 0 60000 65536"/>
                  <a:gd name="T14" fmla="*/ 0 60000 65536"/>
                  <a:gd name="T15" fmla="*/ 0 60000 65536"/>
                  <a:gd name="T16" fmla="*/ 0 60000 65536"/>
                  <a:gd name="T17" fmla="*/ 0 60000 65536"/>
                  <a:gd name="T18" fmla="*/ 0 w 109"/>
                  <a:gd name="T19" fmla="*/ 0 h 12"/>
                  <a:gd name="T20" fmla="*/ 109 w 10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09" h="12">
                    <a:moveTo>
                      <a:pt x="109" y="12"/>
                    </a:moveTo>
                    <a:lnTo>
                      <a:pt x="109" y="0"/>
                    </a:lnTo>
                    <a:lnTo>
                      <a:pt x="0" y="0"/>
                    </a:lnTo>
                    <a:lnTo>
                      <a:pt x="0" y="12"/>
                    </a:lnTo>
                    <a:lnTo>
                      <a:pt x="109"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88" name="Freeform 5"/>
              <p:cNvSpPr>
                <a:spLocks/>
              </p:cNvSpPr>
              <p:nvPr/>
            </p:nvSpPr>
            <p:spPr bwMode="auto">
              <a:xfrm>
                <a:off x="2950" y="2584"/>
                <a:ext cx="112" cy="109"/>
              </a:xfrm>
              <a:custGeom>
                <a:avLst/>
                <a:gdLst>
                  <a:gd name="T0" fmla="*/ 345 w 77"/>
                  <a:gd name="T1" fmla="*/ 334 h 75"/>
                  <a:gd name="T2" fmla="*/ 345 w 77"/>
                  <a:gd name="T3" fmla="*/ 334 h 75"/>
                  <a:gd name="T4" fmla="*/ 336 w 77"/>
                  <a:gd name="T5" fmla="*/ 266 h 75"/>
                  <a:gd name="T6" fmla="*/ 317 w 77"/>
                  <a:gd name="T7" fmla="*/ 205 h 75"/>
                  <a:gd name="T8" fmla="*/ 285 w 77"/>
                  <a:gd name="T9" fmla="*/ 148 h 75"/>
                  <a:gd name="T10" fmla="*/ 243 w 77"/>
                  <a:gd name="T11" fmla="*/ 94 h 75"/>
                  <a:gd name="T12" fmla="*/ 195 w 77"/>
                  <a:gd name="T13" fmla="*/ 52 h 75"/>
                  <a:gd name="T14" fmla="*/ 138 w 77"/>
                  <a:gd name="T15" fmla="*/ 28 h 75"/>
                  <a:gd name="T16" fmla="*/ 70 w 77"/>
                  <a:gd name="T17" fmla="*/ 0 h 75"/>
                  <a:gd name="T18" fmla="*/ 0 w 77"/>
                  <a:gd name="T19" fmla="*/ 0 h 75"/>
                  <a:gd name="T20" fmla="*/ 0 w 77"/>
                  <a:gd name="T21" fmla="*/ 52 h 75"/>
                  <a:gd name="T22" fmla="*/ 61 w 77"/>
                  <a:gd name="T23" fmla="*/ 52 h 75"/>
                  <a:gd name="T24" fmla="*/ 111 w 77"/>
                  <a:gd name="T25" fmla="*/ 68 h 75"/>
                  <a:gd name="T26" fmla="*/ 167 w 77"/>
                  <a:gd name="T27" fmla="*/ 94 h 75"/>
                  <a:gd name="T28" fmla="*/ 205 w 77"/>
                  <a:gd name="T29" fmla="*/ 137 h 75"/>
                  <a:gd name="T30" fmla="*/ 243 w 77"/>
                  <a:gd name="T31" fmla="*/ 177 h 75"/>
                  <a:gd name="T32" fmla="*/ 269 w 77"/>
                  <a:gd name="T33" fmla="*/ 224 h 75"/>
                  <a:gd name="T34" fmla="*/ 285 w 77"/>
                  <a:gd name="T35" fmla="*/ 283 h 75"/>
                  <a:gd name="T36" fmla="*/ 297 w 77"/>
                  <a:gd name="T37" fmla="*/ 334 h 75"/>
                  <a:gd name="T38" fmla="*/ 297 w 77"/>
                  <a:gd name="T39" fmla="*/ 334 h 75"/>
                  <a:gd name="T40" fmla="*/ 345 w 77"/>
                  <a:gd name="T41" fmla="*/ 334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75"/>
                  <a:gd name="T65" fmla="*/ 77 w 77"/>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75">
                    <a:moveTo>
                      <a:pt x="77" y="75"/>
                    </a:moveTo>
                    <a:lnTo>
                      <a:pt x="77" y="75"/>
                    </a:lnTo>
                    <a:lnTo>
                      <a:pt x="75" y="60"/>
                    </a:lnTo>
                    <a:lnTo>
                      <a:pt x="71" y="46"/>
                    </a:lnTo>
                    <a:lnTo>
                      <a:pt x="64" y="33"/>
                    </a:lnTo>
                    <a:lnTo>
                      <a:pt x="54" y="21"/>
                    </a:lnTo>
                    <a:lnTo>
                      <a:pt x="43" y="12"/>
                    </a:lnTo>
                    <a:lnTo>
                      <a:pt x="31" y="6"/>
                    </a:lnTo>
                    <a:lnTo>
                      <a:pt x="16" y="0"/>
                    </a:lnTo>
                    <a:lnTo>
                      <a:pt x="0" y="0"/>
                    </a:lnTo>
                    <a:lnTo>
                      <a:pt x="0" y="12"/>
                    </a:lnTo>
                    <a:lnTo>
                      <a:pt x="14" y="12"/>
                    </a:lnTo>
                    <a:lnTo>
                      <a:pt x="25" y="15"/>
                    </a:lnTo>
                    <a:lnTo>
                      <a:pt x="37" y="21"/>
                    </a:lnTo>
                    <a:lnTo>
                      <a:pt x="46" y="31"/>
                    </a:lnTo>
                    <a:lnTo>
                      <a:pt x="54" y="40"/>
                    </a:lnTo>
                    <a:lnTo>
                      <a:pt x="60" y="50"/>
                    </a:lnTo>
                    <a:lnTo>
                      <a:pt x="64" y="63"/>
                    </a:lnTo>
                    <a:lnTo>
                      <a:pt x="66" y="75"/>
                    </a:lnTo>
                    <a:lnTo>
                      <a:pt x="77" y="7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89" name="Freeform 6"/>
              <p:cNvSpPr>
                <a:spLocks/>
              </p:cNvSpPr>
              <p:nvPr/>
            </p:nvSpPr>
            <p:spPr bwMode="auto">
              <a:xfrm>
                <a:off x="3046" y="2693"/>
                <a:ext cx="16" cy="856"/>
              </a:xfrm>
              <a:custGeom>
                <a:avLst/>
                <a:gdLst>
                  <a:gd name="T0" fmla="*/ 0 w 11"/>
                  <a:gd name="T1" fmla="*/ 2654 h 587"/>
                  <a:gd name="T2" fmla="*/ 48 w 11"/>
                  <a:gd name="T3" fmla="*/ 2654 h 587"/>
                  <a:gd name="T4" fmla="*/ 48 w 11"/>
                  <a:gd name="T5" fmla="*/ 0 h 587"/>
                  <a:gd name="T6" fmla="*/ 0 w 11"/>
                  <a:gd name="T7" fmla="*/ 0 h 587"/>
                  <a:gd name="T8" fmla="*/ 0 w 11"/>
                  <a:gd name="T9" fmla="*/ 2654 h 587"/>
                  <a:gd name="T10" fmla="*/ 0 w 11"/>
                  <a:gd name="T11" fmla="*/ 2654 h 587"/>
                  <a:gd name="T12" fmla="*/ 0 60000 65536"/>
                  <a:gd name="T13" fmla="*/ 0 60000 65536"/>
                  <a:gd name="T14" fmla="*/ 0 60000 65536"/>
                  <a:gd name="T15" fmla="*/ 0 60000 65536"/>
                  <a:gd name="T16" fmla="*/ 0 60000 65536"/>
                  <a:gd name="T17" fmla="*/ 0 60000 65536"/>
                  <a:gd name="T18" fmla="*/ 0 w 11"/>
                  <a:gd name="T19" fmla="*/ 0 h 587"/>
                  <a:gd name="T20" fmla="*/ 11 w 11"/>
                  <a:gd name="T21" fmla="*/ 587 h 587"/>
                </a:gdLst>
                <a:ahLst/>
                <a:cxnLst>
                  <a:cxn ang="T12">
                    <a:pos x="T0" y="T1"/>
                  </a:cxn>
                  <a:cxn ang="T13">
                    <a:pos x="T2" y="T3"/>
                  </a:cxn>
                  <a:cxn ang="T14">
                    <a:pos x="T4" y="T5"/>
                  </a:cxn>
                  <a:cxn ang="T15">
                    <a:pos x="T6" y="T7"/>
                  </a:cxn>
                  <a:cxn ang="T16">
                    <a:pos x="T8" y="T9"/>
                  </a:cxn>
                  <a:cxn ang="T17">
                    <a:pos x="T10" y="T11"/>
                  </a:cxn>
                </a:cxnLst>
                <a:rect l="T18" t="T19" r="T20" b="T21"/>
                <a:pathLst>
                  <a:path w="11" h="587">
                    <a:moveTo>
                      <a:pt x="0" y="587"/>
                    </a:moveTo>
                    <a:lnTo>
                      <a:pt x="11" y="587"/>
                    </a:lnTo>
                    <a:lnTo>
                      <a:pt x="11" y="0"/>
                    </a:lnTo>
                    <a:lnTo>
                      <a:pt x="0" y="0"/>
                    </a:lnTo>
                    <a:lnTo>
                      <a:pt x="0" y="58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90" name="Freeform 7"/>
              <p:cNvSpPr>
                <a:spLocks/>
              </p:cNvSpPr>
              <p:nvPr/>
            </p:nvSpPr>
            <p:spPr bwMode="auto">
              <a:xfrm>
                <a:off x="2950" y="3549"/>
                <a:ext cx="112" cy="113"/>
              </a:xfrm>
              <a:custGeom>
                <a:avLst/>
                <a:gdLst>
                  <a:gd name="T0" fmla="*/ 0 w 77"/>
                  <a:gd name="T1" fmla="*/ 358 h 77"/>
                  <a:gd name="T2" fmla="*/ 0 w 77"/>
                  <a:gd name="T3" fmla="*/ 358 h 77"/>
                  <a:gd name="T4" fmla="*/ 70 w 77"/>
                  <a:gd name="T5" fmla="*/ 346 h 77"/>
                  <a:gd name="T6" fmla="*/ 138 w 77"/>
                  <a:gd name="T7" fmla="*/ 330 h 77"/>
                  <a:gd name="T8" fmla="*/ 195 w 77"/>
                  <a:gd name="T9" fmla="*/ 298 h 77"/>
                  <a:gd name="T10" fmla="*/ 243 w 77"/>
                  <a:gd name="T11" fmla="*/ 249 h 77"/>
                  <a:gd name="T12" fmla="*/ 285 w 77"/>
                  <a:gd name="T13" fmla="*/ 197 h 77"/>
                  <a:gd name="T14" fmla="*/ 317 w 77"/>
                  <a:gd name="T15" fmla="*/ 142 h 77"/>
                  <a:gd name="T16" fmla="*/ 336 w 77"/>
                  <a:gd name="T17" fmla="*/ 73 h 77"/>
                  <a:gd name="T18" fmla="*/ 345 w 77"/>
                  <a:gd name="T19" fmla="*/ 0 h 77"/>
                  <a:gd name="T20" fmla="*/ 297 w 77"/>
                  <a:gd name="T21" fmla="*/ 0 h 77"/>
                  <a:gd name="T22" fmla="*/ 285 w 77"/>
                  <a:gd name="T23" fmla="*/ 66 h 77"/>
                  <a:gd name="T24" fmla="*/ 269 w 77"/>
                  <a:gd name="T25" fmla="*/ 116 h 77"/>
                  <a:gd name="T26" fmla="*/ 243 w 77"/>
                  <a:gd name="T27" fmla="*/ 170 h 77"/>
                  <a:gd name="T28" fmla="*/ 205 w 77"/>
                  <a:gd name="T29" fmla="*/ 216 h 77"/>
                  <a:gd name="T30" fmla="*/ 167 w 77"/>
                  <a:gd name="T31" fmla="*/ 249 h 77"/>
                  <a:gd name="T32" fmla="*/ 111 w 77"/>
                  <a:gd name="T33" fmla="*/ 277 h 77"/>
                  <a:gd name="T34" fmla="*/ 61 w 77"/>
                  <a:gd name="T35" fmla="*/ 298 h 77"/>
                  <a:gd name="T36" fmla="*/ 0 w 77"/>
                  <a:gd name="T37" fmla="*/ 299 h 77"/>
                  <a:gd name="T38" fmla="*/ 0 w 77"/>
                  <a:gd name="T39" fmla="*/ 299 h 77"/>
                  <a:gd name="T40" fmla="*/ 0 w 77"/>
                  <a:gd name="T41" fmla="*/ 358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77"/>
                  <a:gd name="T65" fmla="*/ 77 w 77"/>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77">
                    <a:moveTo>
                      <a:pt x="0" y="77"/>
                    </a:moveTo>
                    <a:lnTo>
                      <a:pt x="0" y="77"/>
                    </a:lnTo>
                    <a:lnTo>
                      <a:pt x="16" y="75"/>
                    </a:lnTo>
                    <a:lnTo>
                      <a:pt x="31" y="71"/>
                    </a:lnTo>
                    <a:lnTo>
                      <a:pt x="43" y="64"/>
                    </a:lnTo>
                    <a:lnTo>
                      <a:pt x="54" y="54"/>
                    </a:lnTo>
                    <a:lnTo>
                      <a:pt x="64" y="42"/>
                    </a:lnTo>
                    <a:lnTo>
                      <a:pt x="71" y="31"/>
                    </a:lnTo>
                    <a:lnTo>
                      <a:pt x="75" y="16"/>
                    </a:lnTo>
                    <a:lnTo>
                      <a:pt x="77" y="0"/>
                    </a:lnTo>
                    <a:lnTo>
                      <a:pt x="66" y="0"/>
                    </a:lnTo>
                    <a:lnTo>
                      <a:pt x="64" y="14"/>
                    </a:lnTo>
                    <a:lnTo>
                      <a:pt x="60" y="25"/>
                    </a:lnTo>
                    <a:lnTo>
                      <a:pt x="54" y="37"/>
                    </a:lnTo>
                    <a:lnTo>
                      <a:pt x="46" y="46"/>
                    </a:lnTo>
                    <a:lnTo>
                      <a:pt x="37" y="54"/>
                    </a:lnTo>
                    <a:lnTo>
                      <a:pt x="25" y="60"/>
                    </a:lnTo>
                    <a:lnTo>
                      <a:pt x="14" y="64"/>
                    </a:lnTo>
                    <a:lnTo>
                      <a:pt x="0" y="65"/>
                    </a:lnTo>
                    <a:lnTo>
                      <a:pt x="0" y="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91" name="Freeform 8"/>
              <p:cNvSpPr>
                <a:spLocks/>
              </p:cNvSpPr>
              <p:nvPr/>
            </p:nvSpPr>
            <p:spPr bwMode="auto">
              <a:xfrm>
                <a:off x="2791" y="3644"/>
                <a:ext cx="159" cy="18"/>
              </a:xfrm>
              <a:custGeom>
                <a:avLst/>
                <a:gdLst>
                  <a:gd name="T0" fmla="*/ 0 w 109"/>
                  <a:gd name="T1" fmla="*/ 0 h 12"/>
                  <a:gd name="T2" fmla="*/ 0 w 109"/>
                  <a:gd name="T3" fmla="*/ 62 h 12"/>
                  <a:gd name="T4" fmla="*/ 493 w 109"/>
                  <a:gd name="T5" fmla="*/ 62 h 12"/>
                  <a:gd name="T6" fmla="*/ 493 w 109"/>
                  <a:gd name="T7" fmla="*/ 0 h 12"/>
                  <a:gd name="T8" fmla="*/ 0 w 109"/>
                  <a:gd name="T9" fmla="*/ 0 h 12"/>
                  <a:gd name="T10" fmla="*/ 0 w 109"/>
                  <a:gd name="T11" fmla="*/ 0 h 12"/>
                  <a:gd name="T12" fmla="*/ 0 60000 65536"/>
                  <a:gd name="T13" fmla="*/ 0 60000 65536"/>
                  <a:gd name="T14" fmla="*/ 0 60000 65536"/>
                  <a:gd name="T15" fmla="*/ 0 60000 65536"/>
                  <a:gd name="T16" fmla="*/ 0 60000 65536"/>
                  <a:gd name="T17" fmla="*/ 0 60000 65536"/>
                  <a:gd name="T18" fmla="*/ 0 w 109"/>
                  <a:gd name="T19" fmla="*/ 0 h 12"/>
                  <a:gd name="T20" fmla="*/ 109 w 10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09" h="12">
                    <a:moveTo>
                      <a:pt x="0" y="0"/>
                    </a:moveTo>
                    <a:lnTo>
                      <a:pt x="0" y="12"/>
                    </a:lnTo>
                    <a:lnTo>
                      <a:pt x="109" y="12"/>
                    </a:lnTo>
                    <a:lnTo>
                      <a:pt x="109"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92" name="Freeform 9"/>
              <p:cNvSpPr>
                <a:spLocks/>
              </p:cNvSpPr>
              <p:nvPr/>
            </p:nvSpPr>
            <p:spPr bwMode="auto">
              <a:xfrm>
                <a:off x="2682" y="3549"/>
                <a:ext cx="109" cy="113"/>
              </a:xfrm>
              <a:custGeom>
                <a:avLst/>
                <a:gdLst>
                  <a:gd name="T0" fmla="*/ 0 w 75"/>
                  <a:gd name="T1" fmla="*/ 0 h 77"/>
                  <a:gd name="T2" fmla="*/ 0 w 75"/>
                  <a:gd name="T3" fmla="*/ 0 h 77"/>
                  <a:gd name="T4" fmla="*/ 0 w 75"/>
                  <a:gd name="T5" fmla="*/ 73 h 77"/>
                  <a:gd name="T6" fmla="*/ 28 w 75"/>
                  <a:gd name="T7" fmla="*/ 142 h 77"/>
                  <a:gd name="T8" fmla="*/ 52 w 75"/>
                  <a:gd name="T9" fmla="*/ 197 h 77"/>
                  <a:gd name="T10" fmla="*/ 94 w 75"/>
                  <a:gd name="T11" fmla="*/ 249 h 77"/>
                  <a:gd name="T12" fmla="*/ 148 w 75"/>
                  <a:gd name="T13" fmla="*/ 298 h 77"/>
                  <a:gd name="T14" fmla="*/ 205 w 75"/>
                  <a:gd name="T15" fmla="*/ 330 h 77"/>
                  <a:gd name="T16" fmla="*/ 266 w 75"/>
                  <a:gd name="T17" fmla="*/ 346 h 77"/>
                  <a:gd name="T18" fmla="*/ 334 w 75"/>
                  <a:gd name="T19" fmla="*/ 358 h 77"/>
                  <a:gd name="T20" fmla="*/ 334 w 75"/>
                  <a:gd name="T21" fmla="*/ 299 h 77"/>
                  <a:gd name="T22" fmla="*/ 283 w 75"/>
                  <a:gd name="T23" fmla="*/ 298 h 77"/>
                  <a:gd name="T24" fmla="*/ 224 w 75"/>
                  <a:gd name="T25" fmla="*/ 277 h 77"/>
                  <a:gd name="T26" fmla="*/ 177 w 75"/>
                  <a:gd name="T27" fmla="*/ 249 h 77"/>
                  <a:gd name="T28" fmla="*/ 129 w 75"/>
                  <a:gd name="T29" fmla="*/ 216 h 77"/>
                  <a:gd name="T30" fmla="*/ 94 w 75"/>
                  <a:gd name="T31" fmla="*/ 170 h 77"/>
                  <a:gd name="T32" fmla="*/ 68 w 75"/>
                  <a:gd name="T33" fmla="*/ 116 h 77"/>
                  <a:gd name="T34" fmla="*/ 52 w 75"/>
                  <a:gd name="T35" fmla="*/ 66 h 77"/>
                  <a:gd name="T36" fmla="*/ 52 w 75"/>
                  <a:gd name="T37" fmla="*/ 0 h 77"/>
                  <a:gd name="T38" fmla="*/ 52 w 75"/>
                  <a:gd name="T39" fmla="*/ 0 h 77"/>
                  <a:gd name="T40" fmla="*/ 0 w 75"/>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77"/>
                  <a:gd name="T65" fmla="*/ 75 w 75"/>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77">
                    <a:moveTo>
                      <a:pt x="0" y="0"/>
                    </a:moveTo>
                    <a:lnTo>
                      <a:pt x="0" y="0"/>
                    </a:lnTo>
                    <a:lnTo>
                      <a:pt x="0" y="16"/>
                    </a:lnTo>
                    <a:lnTo>
                      <a:pt x="6" y="31"/>
                    </a:lnTo>
                    <a:lnTo>
                      <a:pt x="12" y="42"/>
                    </a:lnTo>
                    <a:lnTo>
                      <a:pt x="21" y="54"/>
                    </a:lnTo>
                    <a:lnTo>
                      <a:pt x="33" y="64"/>
                    </a:lnTo>
                    <a:lnTo>
                      <a:pt x="46" y="71"/>
                    </a:lnTo>
                    <a:lnTo>
                      <a:pt x="60" y="75"/>
                    </a:lnTo>
                    <a:lnTo>
                      <a:pt x="75" y="77"/>
                    </a:lnTo>
                    <a:lnTo>
                      <a:pt x="75" y="65"/>
                    </a:lnTo>
                    <a:lnTo>
                      <a:pt x="63" y="64"/>
                    </a:lnTo>
                    <a:lnTo>
                      <a:pt x="50" y="60"/>
                    </a:lnTo>
                    <a:lnTo>
                      <a:pt x="40" y="54"/>
                    </a:lnTo>
                    <a:lnTo>
                      <a:pt x="29" y="46"/>
                    </a:lnTo>
                    <a:lnTo>
                      <a:pt x="21" y="37"/>
                    </a:lnTo>
                    <a:lnTo>
                      <a:pt x="15" y="25"/>
                    </a:lnTo>
                    <a:lnTo>
                      <a:pt x="12" y="14"/>
                    </a:lnTo>
                    <a:lnTo>
                      <a:pt x="12"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93" name="Freeform 10"/>
              <p:cNvSpPr>
                <a:spLocks/>
              </p:cNvSpPr>
              <p:nvPr/>
            </p:nvSpPr>
            <p:spPr bwMode="auto">
              <a:xfrm>
                <a:off x="2682" y="2693"/>
                <a:ext cx="17" cy="856"/>
              </a:xfrm>
              <a:custGeom>
                <a:avLst/>
                <a:gdLst>
                  <a:gd name="T0" fmla="*/ 48 w 12"/>
                  <a:gd name="T1" fmla="*/ 0 h 587"/>
                  <a:gd name="T2" fmla="*/ 0 w 12"/>
                  <a:gd name="T3" fmla="*/ 0 h 587"/>
                  <a:gd name="T4" fmla="*/ 0 w 12"/>
                  <a:gd name="T5" fmla="*/ 2654 h 587"/>
                  <a:gd name="T6" fmla="*/ 48 w 12"/>
                  <a:gd name="T7" fmla="*/ 2654 h 587"/>
                  <a:gd name="T8" fmla="*/ 48 w 12"/>
                  <a:gd name="T9" fmla="*/ 0 h 587"/>
                  <a:gd name="T10" fmla="*/ 48 w 12"/>
                  <a:gd name="T11" fmla="*/ 0 h 587"/>
                  <a:gd name="T12" fmla="*/ 0 60000 65536"/>
                  <a:gd name="T13" fmla="*/ 0 60000 65536"/>
                  <a:gd name="T14" fmla="*/ 0 60000 65536"/>
                  <a:gd name="T15" fmla="*/ 0 60000 65536"/>
                  <a:gd name="T16" fmla="*/ 0 60000 65536"/>
                  <a:gd name="T17" fmla="*/ 0 60000 65536"/>
                  <a:gd name="T18" fmla="*/ 0 w 12"/>
                  <a:gd name="T19" fmla="*/ 0 h 587"/>
                  <a:gd name="T20" fmla="*/ 12 w 12"/>
                  <a:gd name="T21" fmla="*/ 587 h 587"/>
                </a:gdLst>
                <a:ahLst/>
                <a:cxnLst>
                  <a:cxn ang="T12">
                    <a:pos x="T0" y="T1"/>
                  </a:cxn>
                  <a:cxn ang="T13">
                    <a:pos x="T2" y="T3"/>
                  </a:cxn>
                  <a:cxn ang="T14">
                    <a:pos x="T4" y="T5"/>
                  </a:cxn>
                  <a:cxn ang="T15">
                    <a:pos x="T6" y="T7"/>
                  </a:cxn>
                  <a:cxn ang="T16">
                    <a:pos x="T8" y="T9"/>
                  </a:cxn>
                  <a:cxn ang="T17">
                    <a:pos x="T10" y="T11"/>
                  </a:cxn>
                </a:cxnLst>
                <a:rect l="T18" t="T19" r="T20" b="T21"/>
                <a:pathLst>
                  <a:path w="12" h="587">
                    <a:moveTo>
                      <a:pt x="12" y="0"/>
                    </a:moveTo>
                    <a:lnTo>
                      <a:pt x="0" y="0"/>
                    </a:lnTo>
                    <a:lnTo>
                      <a:pt x="0" y="587"/>
                    </a:lnTo>
                    <a:lnTo>
                      <a:pt x="12" y="587"/>
                    </a:ln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94" name="Freeform 11"/>
              <p:cNvSpPr>
                <a:spLocks/>
              </p:cNvSpPr>
              <p:nvPr/>
            </p:nvSpPr>
            <p:spPr bwMode="auto">
              <a:xfrm>
                <a:off x="2682" y="2584"/>
                <a:ext cx="109" cy="109"/>
              </a:xfrm>
              <a:custGeom>
                <a:avLst/>
                <a:gdLst>
                  <a:gd name="T0" fmla="*/ 334 w 75"/>
                  <a:gd name="T1" fmla="*/ 0 h 75"/>
                  <a:gd name="T2" fmla="*/ 334 w 75"/>
                  <a:gd name="T3" fmla="*/ 0 h 75"/>
                  <a:gd name="T4" fmla="*/ 266 w 75"/>
                  <a:gd name="T5" fmla="*/ 0 h 75"/>
                  <a:gd name="T6" fmla="*/ 205 w 75"/>
                  <a:gd name="T7" fmla="*/ 28 h 75"/>
                  <a:gd name="T8" fmla="*/ 148 w 75"/>
                  <a:gd name="T9" fmla="*/ 52 h 75"/>
                  <a:gd name="T10" fmla="*/ 94 w 75"/>
                  <a:gd name="T11" fmla="*/ 94 h 75"/>
                  <a:gd name="T12" fmla="*/ 52 w 75"/>
                  <a:gd name="T13" fmla="*/ 148 h 75"/>
                  <a:gd name="T14" fmla="*/ 28 w 75"/>
                  <a:gd name="T15" fmla="*/ 205 h 75"/>
                  <a:gd name="T16" fmla="*/ 0 w 75"/>
                  <a:gd name="T17" fmla="*/ 266 h 75"/>
                  <a:gd name="T18" fmla="*/ 0 w 75"/>
                  <a:gd name="T19" fmla="*/ 334 h 75"/>
                  <a:gd name="T20" fmla="*/ 52 w 75"/>
                  <a:gd name="T21" fmla="*/ 334 h 75"/>
                  <a:gd name="T22" fmla="*/ 52 w 75"/>
                  <a:gd name="T23" fmla="*/ 283 h 75"/>
                  <a:gd name="T24" fmla="*/ 68 w 75"/>
                  <a:gd name="T25" fmla="*/ 224 h 75"/>
                  <a:gd name="T26" fmla="*/ 94 w 75"/>
                  <a:gd name="T27" fmla="*/ 177 h 75"/>
                  <a:gd name="T28" fmla="*/ 129 w 75"/>
                  <a:gd name="T29" fmla="*/ 137 h 75"/>
                  <a:gd name="T30" fmla="*/ 176 w 75"/>
                  <a:gd name="T31" fmla="*/ 94 h 75"/>
                  <a:gd name="T32" fmla="*/ 224 w 75"/>
                  <a:gd name="T33" fmla="*/ 68 h 75"/>
                  <a:gd name="T34" fmla="*/ 283 w 75"/>
                  <a:gd name="T35" fmla="*/ 52 h 75"/>
                  <a:gd name="T36" fmla="*/ 334 w 75"/>
                  <a:gd name="T37" fmla="*/ 52 h 75"/>
                  <a:gd name="T38" fmla="*/ 334 w 75"/>
                  <a:gd name="T39" fmla="*/ 52 h 75"/>
                  <a:gd name="T40" fmla="*/ 334 w 75"/>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75"/>
                  <a:gd name="T65" fmla="*/ 75 w 75"/>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75">
                    <a:moveTo>
                      <a:pt x="75" y="0"/>
                    </a:moveTo>
                    <a:lnTo>
                      <a:pt x="75" y="0"/>
                    </a:lnTo>
                    <a:lnTo>
                      <a:pt x="60" y="0"/>
                    </a:lnTo>
                    <a:lnTo>
                      <a:pt x="46" y="6"/>
                    </a:lnTo>
                    <a:lnTo>
                      <a:pt x="33" y="12"/>
                    </a:lnTo>
                    <a:lnTo>
                      <a:pt x="21" y="21"/>
                    </a:lnTo>
                    <a:lnTo>
                      <a:pt x="12" y="33"/>
                    </a:lnTo>
                    <a:lnTo>
                      <a:pt x="6" y="46"/>
                    </a:lnTo>
                    <a:lnTo>
                      <a:pt x="0" y="60"/>
                    </a:lnTo>
                    <a:lnTo>
                      <a:pt x="0" y="75"/>
                    </a:lnTo>
                    <a:lnTo>
                      <a:pt x="12" y="75"/>
                    </a:lnTo>
                    <a:lnTo>
                      <a:pt x="12" y="63"/>
                    </a:lnTo>
                    <a:lnTo>
                      <a:pt x="15" y="50"/>
                    </a:lnTo>
                    <a:lnTo>
                      <a:pt x="21" y="40"/>
                    </a:lnTo>
                    <a:lnTo>
                      <a:pt x="29" y="31"/>
                    </a:lnTo>
                    <a:lnTo>
                      <a:pt x="39" y="21"/>
                    </a:lnTo>
                    <a:lnTo>
                      <a:pt x="50" y="15"/>
                    </a:lnTo>
                    <a:lnTo>
                      <a:pt x="63" y="12"/>
                    </a:lnTo>
                    <a:lnTo>
                      <a:pt x="75" y="12"/>
                    </a:lnTo>
                    <a:lnTo>
                      <a:pt x="7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95" name="Freeform 12"/>
              <p:cNvSpPr>
                <a:spLocks/>
              </p:cNvSpPr>
              <p:nvPr/>
            </p:nvSpPr>
            <p:spPr bwMode="auto">
              <a:xfrm>
                <a:off x="1842" y="2536"/>
                <a:ext cx="17" cy="160"/>
              </a:xfrm>
              <a:custGeom>
                <a:avLst/>
                <a:gdLst>
                  <a:gd name="T0" fmla="*/ 48 w 12"/>
                  <a:gd name="T1" fmla="*/ 0 h 110"/>
                  <a:gd name="T2" fmla="*/ 0 w 12"/>
                  <a:gd name="T3" fmla="*/ 0 h 110"/>
                  <a:gd name="T4" fmla="*/ 0 w 12"/>
                  <a:gd name="T5" fmla="*/ 493 h 110"/>
                  <a:gd name="T6" fmla="*/ 48 w 12"/>
                  <a:gd name="T7" fmla="*/ 493 h 110"/>
                  <a:gd name="T8" fmla="*/ 48 w 12"/>
                  <a:gd name="T9" fmla="*/ 0 h 110"/>
                  <a:gd name="T10" fmla="*/ 48 w 12"/>
                  <a:gd name="T11" fmla="*/ 0 h 110"/>
                  <a:gd name="T12" fmla="*/ 0 60000 65536"/>
                  <a:gd name="T13" fmla="*/ 0 60000 65536"/>
                  <a:gd name="T14" fmla="*/ 0 60000 65536"/>
                  <a:gd name="T15" fmla="*/ 0 60000 65536"/>
                  <a:gd name="T16" fmla="*/ 0 60000 65536"/>
                  <a:gd name="T17" fmla="*/ 0 60000 65536"/>
                  <a:gd name="T18" fmla="*/ 0 w 12"/>
                  <a:gd name="T19" fmla="*/ 0 h 110"/>
                  <a:gd name="T20" fmla="*/ 12 w 12"/>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2" h="110">
                    <a:moveTo>
                      <a:pt x="12" y="0"/>
                    </a:moveTo>
                    <a:lnTo>
                      <a:pt x="0" y="0"/>
                    </a:lnTo>
                    <a:lnTo>
                      <a:pt x="0" y="110"/>
                    </a:lnTo>
                    <a:lnTo>
                      <a:pt x="12" y="110"/>
                    </a:ln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96" name="Freeform 13"/>
              <p:cNvSpPr>
                <a:spLocks/>
              </p:cNvSpPr>
              <p:nvPr/>
            </p:nvSpPr>
            <p:spPr bwMode="auto">
              <a:xfrm>
                <a:off x="1842" y="2425"/>
                <a:ext cx="112" cy="111"/>
              </a:xfrm>
              <a:custGeom>
                <a:avLst/>
                <a:gdLst>
                  <a:gd name="T0" fmla="*/ 345 w 77"/>
                  <a:gd name="T1" fmla="*/ 0 h 76"/>
                  <a:gd name="T2" fmla="*/ 345 w 77"/>
                  <a:gd name="T3" fmla="*/ 0 h 76"/>
                  <a:gd name="T4" fmla="*/ 278 w 77"/>
                  <a:gd name="T5" fmla="*/ 9 h 76"/>
                  <a:gd name="T6" fmla="*/ 215 w 77"/>
                  <a:gd name="T7" fmla="*/ 22 h 76"/>
                  <a:gd name="T8" fmla="*/ 157 w 77"/>
                  <a:gd name="T9" fmla="*/ 60 h 76"/>
                  <a:gd name="T10" fmla="*/ 102 w 77"/>
                  <a:gd name="T11" fmla="*/ 107 h 76"/>
                  <a:gd name="T12" fmla="*/ 61 w 77"/>
                  <a:gd name="T13" fmla="*/ 156 h 76"/>
                  <a:gd name="T14" fmla="*/ 36 w 77"/>
                  <a:gd name="T15" fmla="*/ 209 h 76"/>
                  <a:gd name="T16" fmla="*/ 9 w 77"/>
                  <a:gd name="T17" fmla="*/ 278 h 76"/>
                  <a:gd name="T18" fmla="*/ 0 w 77"/>
                  <a:gd name="T19" fmla="*/ 346 h 76"/>
                  <a:gd name="T20" fmla="*/ 52 w 77"/>
                  <a:gd name="T21" fmla="*/ 346 h 76"/>
                  <a:gd name="T22" fmla="*/ 61 w 77"/>
                  <a:gd name="T23" fmla="*/ 286 h 76"/>
                  <a:gd name="T24" fmla="*/ 80 w 77"/>
                  <a:gd name="T25" fmla="*/ 231 h 76"/>
                  <a:gd name="T26" fmla="*/ 102 w 77"/>
                  <a:gd name="T27" fmla="*/ 181 h 76"/>
                  <a:gd name="T28" fmla="*/ 138 w 77"/>
                  <a:gd name="T29" fmla="*/ 136 h 76"/>
                  <a:gd name="T30" fmla="*/ 185 w 77"/>
                  <a:gd name="T31" fmla="*/ 107 h 76"/>
                  <a:gd name="T32" fmla="*/ 234 w 77"/>
                  <a:gd name="T33" fmla="*/ 79 h 76"/>
                  <a:gd name="T34" fmla="*/ 285 w 77"/>
                  <a:gd name="T35" fmla="*/ 60 h 76"/>
                  <a:gd name="T36" fmla="*/ 345 w 77"/>
                  <a:gd name="T37" fmla="*/ 50 h 76"/>
                  <a:gd name="T38" fmla="*/ 345 w 77"/>
                  <a:gd name="T39" fmla="*/ 50 h 76"/>
                  <a:gd name="T40" fmla="*/ 345 w 77"/>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76"/>
                  <a:gd name="T65" fmla="*/ 77 w 77"/>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76">
                    <a:moveTo>
                      <a:pt x="77" y="0"/>
                    </a:moveTo>
                    <a:lnTo>
                      <a:pt x="77" y="0"/>
                    </a:lnTo>
                    <a:lnTo>
                      <a:pt x="62" y="2"/>
                    </a:lnTo>
                    <a:lnTo>
                      <a:pt x="48" y="5"/>
                    </a:lnTo>
                    <a:lnTo>
                      <a:pt x="35" y="13"/>
                    </a:lnTo>
                    <a:lnTo>
                      <a:pt x="23" y="23"/>
                    </a:lnTo>
                    <a:lnTo>
                      <a:pt x="14" y="34"/>
                    </a:lnTo>
                    <a:lnTo>
                      <a:pt x="8" y="46"/>
                    </a:lnTo>
                    <a:lnTo>
                      <a:pt x="2" y="61"/>
                    </a:lnTo>
                    <a:lnTo>
                      <a:pt x="0" y="76"/>
                    </a:lnTo>
                    <a:lnTo>
                      <a:pt x="12" y="76"/>
                    </a:lnTo>
                    <a:lnTo>
                      <a:pt x="14" y="63"/>
                    </a:lnTo>
                    <a:lnTo>
                      <a:pt x="18" y="51"/>
                    </a:lnTo>
                    <a:lnTo>
                      <a:pt x="23" y="40"/>
                    </a:lnTo>
                    <a:lnTo>
                      <a:pt x="31" y="30"/>
                    </a:lnTo>
                    <a:lnTo>
                      <a:pt x="41" y="23"/>
                    </a:lnTo>
                    <a:lnTo>
                      <a:pt x="52" y="17"/>
                    </a:lnTo>
                    <a:lnTo>
                      <a:pt x="64" y="13"/>
                    </a:lnTo>
                    <a:lnTo>
                      <a:pt x="77" y="11"/>
                    </a:lnTo>
                    <a:lnTo>
                      <a:pt x="7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97" name="Freeform 14"/>
              <p:cNvSpPr>
                <a:spLocks/>
              </p:cNvSpPr>
              <p:nvPr/>
            </p:nvSpPr>
            <p:spPr bwMode="auto">
              <a:xfrm>
                <a:off x="1954" y="2425"/>
                <a:ext cx="996" cy="16"/>
              </a:xfrm>
              <a:custGeom>
                <a:avLst/>
                <a:gdLst>
                  <a:gd name="T0" fmla="*/ 3087 w 683"/>
                  <a:gd name="T1" fmla="*/ 48 h 11"/>
                  <a:gd name="T2" fmla="*/ 3087 w 683"/>
                  <a:gd name="T3" fmla="*/ 0 h 11"/>
                  <a:gd name="T4" fmla="*/ 0 w 683"/>
                  <a:gd name="T5" fmla="*/ 0 h 11"/>
                  <a:gd name="T6" fmla="*/ 0 w 683"/>
                  <a:gd name="T7" fmla="*/ 48 h 11"/>
                  <a:gd name="T8" fmla="*/ 3087 w 683"/>
                  <a:gd name="T9" fmla="*/ 48 h 11"/>
                  <a:gd name="T10" fmla="*/ 3087 w 683"/>
                  <a:gd name="T11" fmla="*/ 48 h 11"/>
                  <a:gd name="T12" fmla="*/ 0 60000 65536"/>
                  <a:gd name="T13" fmla="*/ 0 60000 65536"/>
                  <a:gd name="T14" fmla="*/ 0 60000 65536"/>
                  <a:gd name="T15" fmla="*/ 0 60000 65536"/>
                  <a:gd name="T16" fmla="*/ 0 60000 65536"/>
                  <a:gd name="T17" fmla="*/ 0 60000 65536"/>
                  <a:gd name="T18" fmla="*/ 0 w 683"/>
                  <a:gd name="T19" fmla="*/ 0 h 11"/>
                  <a:gd name="T20" fmla="*/ 683 w 68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83" h="11">
                    <a:moveTo>
                      <a:pt x="683" y="11"/>
                    </a:moveTo>
                    <a:lnTo>
                      <a:pt x="683" y="0"/>
                    </a:lnTo>
                    <a:lnTo>
                      <a:pt x="0" y="0"/>
                    </a:lnTo>
                    <a:lnTo>
                      <a:pt x="0" y="11"/>
                    </a:lnTo>
                    <a:lnTo>
                      <a:pt x="683"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98" name="Freeform 15"/>
              <p:cNvSpPr>
                <a:spLocks/>
              </p:cNvSpPr>
              <p:nvPr/>
            </p:nvSpPr>
            <p:spPr bwMode="auto">
              <a:xfrm>
                <a:off x="2950" y="2425"/>
                <a:ext cx="112" cy="111"/>
              </a:xfrm>
              <a:custGeom>
                <a:avLst/>
                <a:gdLst>
                  <a:gd name="T0" fmla="*/ 345 w 77"/>
                  <a:gd name="T1" fmla="*/ 346 h 76"/>
                  <a:gd name="T2" fmla="*/ 345 w 77"/>
                  <a:gd name="T3" fmla="*/ 346 h 76"/>
                  <a:gd name="T4" fmla="*/ 336 w 77"/>
                  <a:gd name="T5" fmla="*/ 278 h 76"/>
                  <a:gd name="T6" fmla="*/ 317 w 77"/>
                  <a:gd name="T7" fmla="*/ 209 h 76"/>
                  <a:gd name="T8" fmla="*/ 285 w 77"/>
                  <a:gd name="T9" fmla="*/ 156 h 76"/>
                  <a:gd name="T10" fmla="*/ 243 w 77"/>
                  <a:gd name="T11" fmla="*/ 107 h 76"/>
                  <a:gd name="T12" fmla="*/ 195 w 77"/>
                  <a:gd name="T13" fmla="*/ 60 h 76"/>
                  <a:gd name="T14" fmla="*/ 138 w 77"/>
                  <a:gd name="T15" fmla="*/ 22 h 76"/>
                  <a:gd name="T16" fmla="*/ 70 w 77"/>
                  <a:gd name="T17" fmla="*/ 9 h 76"/>
                  <a:gd name="T18" fmla="*/ 0 w 77"/>
                  <a:gd name="T19" fmla="*/ 0 h 76"/>
                  <a:gd name="T20" fmla="*/ 0 w 77"/>
                  <a:gd name="T21" fmla="*/ 50 h 76"/>
                  <a:gd name="T22" fmla="*/ 61 w 77"/>
                  <a:gd name="T23" fmla="*/ 60 h 76"/>
                  <a:gd name="T24" fmla="*/ 111 w 77"/>
                  <a:gd name="T25" fmla="*/ 79 h 76"/>
                  <a:gd name="T26" fmla="*/ 167 w 77"/>
                  <a:gd name="T27" fmla="*/ 107 h 76"/>
                  <a:gd name="T28" fmla="*/ 205 w 77"/>
                  <a:gd name="T29" fmla="*/ 136 h 76"/>
                  <a:gd name="T30" fmla="*/ 243 w 77"/>
                  <a:gd name="T31" fmla="*/ 181 h 76"/>
                  <a:gd name="T32" fmla="*/ 269 w 77"/>
                  <a:gd name="T33" fmla="*/ 231 h 76"/>
                  <a:gd name="T34" fmla="*/ 285 w 77"/>
                  <a:gd name="T35" fmla="*/ 286 h 76"/>
                  <a:gd name="T36" fmla="*/ 297 w 77"/>
                  <a:gd name="T37" fmla="*/ 346 h 76"/>
                  <a:gd name="T38" fmla="*/ 297 w 77"/>
                  <a:gd name="T39" fmla="*/ 346 h 76"/>
                  <a:gd name="T40" fmla="*/ 345 w 77"/>
                  <a:gd name="T41" fmla="*/ 346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76"/>
                  <a:gd name="T65" fmla="*/ 77 w 77"/>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76">
                    <a:moveTo>
                      <a:pt x="77" y="76"/>
                    </a:moveTo>
                    <a:lnTo>
                      <a:pt x="77" y="76"/>
                    </a:lnTo>
                    <a:lnTo>
                      <a:pt x="75" y="61"/>
                    </a:lnTo>
                    <a:lnTo>
                      <a:pt x="71" y="46"/>
                    </a:lnTo>
                    <a:lnTo>
                      <a:pt x="64" y="34"/>
                    </a:lnTo>
                    <a:lnTo>
                      <a:pt x="54" y="23"/>
                    </a:lnTo>
                    <a:lnTo>
                      <a:pt x="43" y="13"/>
                    </a:lnTo>
                    <a:lnTo>
                      <a:pt x="31" y="5"/>
                    </a:lnTo>
                    <a:lnTo>
                      <a:pt x="16" y="2"/>
                    </a:lnTo>
                    <a:lnTo>
                      <a:pt x="0" y="0"/>
                    </a:lnTo>
                    <a:lnTo>
                      <a:pt x="0" y="11"/>
                    </a:lnTo>
                    <a:lnTo>
                      <a:pt x="14" y="13"/>
                    </a:lnTo>
                    <a:lnTo>
                      <a:pt x="25" y="17"/>
                    </a:lnTo>
                    <a:lnTo>
                      <a:pt x="37" y="23"/>
                    </a:lnTo>
                    <a:lnTo>
                      <a:pt x="46" y="30"/>
                    </a:lnTo>
                    <a:lnTo>
                      <a:pt x="54" y="40"/>
                    </a:lnTo>
                    <a:lnTo>
                      <a:pt x="60" y="51"/>
                    </a:lnTo>
                    <a:lnTo>
                      <a:pt x="64" y="63"/>
                    </a:lnTo>
                    <a:lnTo>
                      <a:pt x="66" y="76"/>
                    </a:lnTo>
                    <a:lnTo>
                      <a:pt x="77" y="7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99" name="Freeform 16"/>
              <p:cNvSpPr>
                <a:spLocks/>
              </p:cNvSpPr>
              <p:nvPr/>
            </p:nvSpPr>
            <p:spPr bwMode="auto">
              <a:xfrm>
                <a:off x="3046" y="2536"/>
                <a:ext cx="16" cy="160"/>
              </a:xfrm>
              <a:custGeom>
                <a:avLst/>
                <a:gdLst>
                  <a:gd name="T0" fmla="*/ 0 w 11"/>
                  <a:gd name="T1" fmla="*/ 493 h 110"/>
                  <a:gd name="T2" fmla="*/ 48 w 11"/>
                  <a:gd name="T3" fmla="*/ 493 h 110"/>
                  <a:gd name="T4" fmla="*/ 48 w 11"/>
                  <a:gd name="T5" fmla="*/ 0 h 110"/>
                  <a:gd name="T6" fmla="*/ 0 w 11"/>
                  <a:gd name="T7" fmla="*/ 0 h 110"/>
                  <a:gd name="T8" fmla="*/ 0 w 11"/>
                  <a:gd name="T9" fmla="*/ 493 h 110"/>
                  <a:gd name="T10" fmla="*/ 0 w 11"/>
                  <a:gd name="T11" fmla="*/ 493 h 110"/>
                  <a:gd name="T12" fmla="*/ 0 60000 65536"/>
                  <a:gd name="T13" fmla="*/ 0 60000 65536"/>
                  <a:gd name="T14" fmla="*/ 0 60000 65536"/>
                  <a:gd name="T15" fmla="*/ 0 60000 65536"/>
                  <a:gd name="T16" fmla="*/ 0 60000 65536"/>
                  <a:gd name="T17" fmla="*/ 0 60000 65536"/>
                  <a:gd name="T18" fmla="*/ 0 w 11"/>
                  <a:gd name="T19" fmla="*/ 0 h 110"/>
                  <a:gd name="T20" fmla="*/ 11 w 11"/>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1" h="110">
                    <a:moveTo>
                      <a:pt x="0" y="110"/>
                    </a:moveTo>
                    <a:lnTo>
                      <a:pt x="11" y="110"/>
                    </a:lnTo>
                    <a:lnTo>
                      <a:pt x="11" y="0"/>
                    </a:lnTo>
                    <a:lnTo>
                      <a:pt x="0" y="0"/>
                    </a:lnTo>
                    <a:lnTo>
                      <a:pt x="0" y="1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00" name="Freeform 17"/>
              <p:cNvSpPr>
                <a:spLocks/>
              </p:cNvSpPr>
              <p:nvPr/>
            </p:nvSpPr>
            <p:spPr bwMode="auto">
              <a:xfrm>
                <a:off x="2950" y="2696"/>
                <a:ext cx="112" cy="113"/>
              </a:xfrm>
              <a:custGeom>
                <a:avLst/>
                <a:gdLst>
                  <a:gd name="T0" fmla="*/ 0 w 77"/>
                  <a:gd name="T1" fmla="*/ 358 h 77"/>
                  <a:gd name="T2" fmla="*/ 0 w 77"/>
                  <a:gd name="T3" fmla="*/ 358 h 77"/>
                  <a:gd name="T4" fmla="*/ 70 w 77"/>
                  <a:gd name="T5" fmla="*/ 346 h 77"/>
                  <a:gd name="T6" fmla="*/ 138 w 77"/>
                  <a:gd name="T7" fmla="*/ 318 h 77"/>
                  <a:gd name="T8" fmla="*/ 195 w 77"/>
                  <a:gd name="T9" fmla="*/ 291 h 77"/>
                  <a:gd name="T10" fmla="*/ 243 w 77"/>
                  <a:gd name="T11" fmla="*/ 249 h 77"/>
                  <a:gd name="T12" fmla="*/ 285 w 77"/>
                  <a:gd name="T13" fmla="*/ 197 h 77"/>
                  <a:gd name="T14" fmla="*/ 317 w 77"/>
                  <a:gd name="T15" fmla="*/ 135 h 77"/>
                  <a:gd name="T16" fmla="*/ 336 w 77"/>
                  <a:gd name="T17" fmla="*/ 69 h 77"/>
                  <a:gd name="T18" fmla="*/ 345 w 77"/>
                  <a:gd name="T19" fmla="*/ 0 h 77"/>
                  <a:gd name="T20" fmla="*/ 297 w 77"/>
                  <a:gd name="T21" fmla="*/ 0 h 77"/>
                  <a:gd name="T22" fmla="*/ 285 w 77"/>
                  <a:gd name="T23" fmla="*/ 60 h 77"/>
                  <a:gd name="T24" fmla="*/ 269 w 77"/>
                  <a:gd name="T25" fmla="*/ 116 h 77"/>
                  <a:gd name="T26" fmla="*/ 243 w 77"/>
                  <a:gd name="T27" fmla="*/ 167 h 77"/>
                  <a:gd name="T28" fmla="*/ 205 w 77"/>
                  <a:gd name="T29" fmla="*/ 216 h 77"/>
                  <a:gd name="T30" fmla="*/ 167 w 77"/>
                  <a:gd name="T31" fmla="*/ 249 h 77"/>
                  <a:gd name="T32" fmla="*/ 111 w 77"/>
                  <a:gd name="T33" fmla="*/ 276 h 77"/>
                  <a:gd name="T34" fmla="*/ 61 w 77"/>
                  <a:gd name="T35" fmla="*/ 291 h 77"/>
                  <a:gd name="T36" fmla="*/ 0 w 77"/>
                  <a:gd name="T37" fmla="*/ 299 h 77"/>
                  <a:gd name="T38" fmla="*/ 0 w 77"/>
                  <a:gd name="T39" fmla="*/ 299 h 77"/>
                  <a:gd name="T40" fmla="*/ 0 w 77"/>
                  <a:gd name="T41" fmla="*/ 358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77"/>
                  <a:gd name="T65" fmla="*/ 77 w 77"/>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77">
                    <a:moveTo>
                      <a:pt x="0" y="77"/>
                    </a:moveTo>
                    <a:lnTo>
                      <a:pt x="0" y="77"/>
                    </a:lnTo>
                    <a:lnTo>
                      <a:pt x="16" y="75"/>
                    </a:lnTo>
                    <a:lnTo>
                      <a:pt x="31" y="69"/>
                    </a:lnTo>
                    <a:lnTo>
                      <a:pt x="43" y="63"/>
                    </a:lnTo>
                    <a:lnTo>
                      <a:pt x="54" y="54"/>
                    </a:lnTo>
                    <a:lnTo>
                      <a:pt x="64" y="42"/>
                    </a:lnTo>
                    <a:lnTo>
                      <a:pt x="71" y="29"/>
                    </a:lnTo>
                    <a:lnTo>
                      <a:pt x="75" y="15"/>
                    </a:lnTo>
                    <a:lnTo>
                      <a:pt x="77" y="0"/>
                    </a:lnTo>
                    <a:lnTo>
                      <a:pt x="66" y="0"/>
                    </a:lnTo>
                    <a:lnTo>
                      <a:pt x="64" y="13"/>
                    </a:lnTo>
                    <a:lnTo>
                      <a:pt x="60" y="25"/>
                    </a:lnTo>
                    <a:lnTo>
                      <a:pt x="54" y="36"/>
                    </a:lnTo>
                    <a:lnTo>
                      <a:pt x="46" y="46"/>
                    </a:lnTo>
                    <a:lnTo>
                      <a:pt x="37" y="54"/>
                    </a:lnTo>
                    <a:lnTo>
                      <a:pt x="25" y="59"/>
                    </a:lnTo>
                    <a:lnTo>
                      <a:pt x="14" y="63"/>
                    </a:lnTo>
                    <a:lnTo>
                      <a:pt x="0" y="65"/>
                    </a:lnTo>
                    <a:lnTo>
                      <a:pt x="0" y="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01" name="Freeform 18"/>
              <p:cNvSpPr>
                <a:spLocks/>
              </p:cNvSpPr>
              <p:nvPr/>
            </p:nvSpPr>
            <p:spPr bwMode="auto">
              <a:xfrm>
                <a:off x="1954" y="2791"/>
                <a:ext cx="996" cy="18"/>
              </a:xfrm>
              <a:custGeom>
                <a:avLst/>
                <a:gdLst>
                  <a:gd name="T0" fmla="*/ 0 w 683"/>
                  <a:gd name="T1" fmla="*/ 0 h 12"/>
                  <a:gd name="T2" fmla="*/ 0 w 683"/>
                  <a:gd name="T3" fmla="*/ 62 h 12"/>
                  <a:gd name="T4" fmla="*/ 3087 w 683"/>
                  <a:gd name="T5" fmla="*/ 62 h 12"/>
                  <a:gd name="T6" fmla="*/ 3087 w 683"/>
                  <a:gd name="T7" fmla="*/ 0 h 12"/>
                  <a:gd name="T8" fmla="*/ 0 w 683"/>
                  <a:gd name="T9" fmla="*/ 0 h 12"/>
                  <a:gd name="T10" fmla="*/ 0 w 683"/>
                  <a:gd name="T11" fmla="*/ 0 h 12"/>
                  <a:gd name="T12" fmla="*/ 0 60000 65536"/>
                  <a:gd name="T13" fmla="*/ 0 60000 65536"/>
                  <a:gd name="T14" fmla="*/ 0 60000 65536"/>
                  <a:gd name="T15" fmla="*/ 0 60000 65536"/>
                  <a:gd name="T16" fmla="*/ 0 60000 65536"/>
                  <a:gd name="T17" fmla="*/ 0 60000 65536"/>
                  <a:gd name="T18" fmla="*/ 0 w 683"/>
                  <a:gd name="T19" fmla="*/ 0 h 12"/>
                  <a:gd name="T20" fmla="*/ 683 w 68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83" h="12">
                    <a:moveTo>
                      <a:pt x="0" y="0"/>
                    </a:moveTo>
                    <a:lnTo>
                      <a:pt x="0" y="12"/>
                    </a:lnTo>
                    <a:lnTo>
                      <a:pt x="683" y="12"/>
                    </a:lnTo>
                    <a:lnTo>
                      <a:pt x="683"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02" name="Freeform 19"/>
              <p:cNvSpPr>
                <a:spLocks/>
              </p:cNvSpPr>
              <p:nvPr/>
            </p:nvSpPr>
            <p:spPr bwMode="auto">
              <a:xfrm>
                <a:off x="1842" y="2696"/>
                <a:ext cx="112" cy="113"/>
              </a:xfrm>
              <a:custGeom>
                <a:avLst/>
                <a:gdLst>
                  <a:gd name="T0" fmla="*/ 0 w 77"/>
                  <a:gd name="T1" fmla="*/ 0 h 77"/>
                  <a:gd name="T2" fmla="*/ 0 w 77"/>
                  <a:gd name="T3" fmla="*/ 0 h 77"/>
                  <a:gd name="T4" fmla="*/ 9 w 77"/>
                  <a:gd name="T5" fmla="*/ 69 h 77"/>
                  <a:gd name="T6" fmla="*/ 36 w 77"/>
                  <a:gd name="T7" fmla="*/ 135 h 77"/>
                  <a:gd name="T8" fmla="*/ 61 w 77"/>
                  <a:gd name="T9" fmla="*/ 197 h 77"/>
                  <a:gd name="T10" fmla="*/ 102 w 77"/>
                  <a:gd name="T11" fmla="*/ 249 h 77"/>
                  <a:gd name="T12" fmla="*/ 157 w 77"/>
                  <a:gd name="T13" fmla="*/ 291 h 77"/>
                  <a:gd name="T14" fmla="*/ 215 w 77"/>
                  <a:gd name="T15" fmla="*/ 318 h 77"/>
                  <a:gd name="T16" fmla="*/ 278 w 77"/>
                  <a:gd name="T17" fmla="*/ 346 h 77"/>
                  <a:gd name="T18" fmla="*/ 345 w 77"/>
                  <a:gd name="T19" fmla="*/ 358 h 77"/>
                  <a:gd name="T20" fmla="*/ 345 w 77"/>
                  <a:gd name="T21" fmla="*/ 299 h 77"/>
                  <a:gd name="T22" fmla="*/ 285 w 77"/>
                  <a:gd name="T23" fmla="*/ 291 h 77"/>
                  <a:gd name="T24" fmla="*/ 234 w 77"/>
                  <a:gd name="T25" fmla="*/ 276 h 77"/>
                  <a:gd name="T26" fmla="*/ 185 w 77"/>
                  <a:gd name="T27" fmla="*/ 249 h 77"/>
                  <a:gd name="T28" fmla="*/ 138 w 77"/>
                  <a:gd name="T29" fmla="*/ 216 h 77"/>
                  <a:gd name="T30" fmla="*/ 102 w 77"/>
                  <a:gd name="T31" fmla="*/ 167 h 77"/>
                  <a:gd name="T32" fmla="*/ 80 w 77"/>
                  <a:gd name="T33" fmla="*/ 116 h 77"/>
                  <a:gd name="T34" fmla="*/ 61 w 77"/>
                  <a:gd name="T35" fmla="*/ 60 h 77"/>
                  <a:gd name="T36" fmla="*/ 52 w 77"/>
                  <a:gd name="T37" fmla="*/ 0 h 77"/>
                  <a:gd name="T38" fmla="*/ 52 w 77"/>
                  <a:gd name="T39" fmla="*/ 0 h 77"/>
                  <a:gd name="T40" fmla="*/ 0 w 77"/>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77"/>
                  <a:gd name="T65" fmla="*/ 77 w 77"/>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77">
                    <a:moveTo>
                      <a:pt x="0" y="0"/>
                    </a:moveTo>
                    <a:lnTo>
                      <a:pt x="0" y="0"/>
                    </a:lnTo>
                    <a:lnTo>
                      <a:pt x="2" y="15"/>
                    </a:lnTo>
                    <a:lnTo>
                      <a:pt x="8" y="29"/>
                    </a:lnTo>
                    <a:lnTo>
                      <a:pt x="14" y="42"/>
                    </a:lnTo>
                    <a:lnTo>
                      <a:pt x="23" y="54"/>
                    </a:lnTo>
                    <a:lnTo>
                      <a:pt x="35" y="63"/>
                    </a:lnTo>
                    <a:lnTo>
                      <a:pt x="48" y="69"/>
                    </a:lnTo>
                    <a:lnTo>
                      <a:pt x="62" y="75"/>
                    </a:lnTo>
                    <a:lnTo>
                      <a:pt x="77" y="77"/>
                    </a:lnTo>
                    <a:lnTo>
                      <a:pt x="77" y="65"/>
                    </a:lnTo>
                    <a:lnTo>
                      <a:pt x="64" y="63"/>
                    </a:lnTo>
                    <a:lnTo>
                      <a:pt x="52" y="59"/>
                    </a:lnTo>
                    <a:lnTo>
                      <a:pt x="41" y="54"/>
                    </a:lnTo>
                    <a:lnTo>
                      <a:pt x="31" y="46"/>
                    </a:lnTo>
                    <a:lnTo>
                      <a:pt x="23" y="36"/>
                    </a:lnTo>
                    <a:lnTo>
                      <a:pt x="18" y="25"/>
                    </a:lnTo>
                    <a:lnTo>
                      <a:pt x="14" y="13"/>
                    </a:lnTo>
                    <a:lnTo>
                      <a:pt x="12"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03" name="Freeform 20"/>
              <p:cNvSpPr>
                <a:spLocks/>
              </p:cNvSpPr>
              <p:nvPr/>
            </p:nvSpPr>
            <p:spPr bwMode="auto">
              <a:xfrm>
                <a:off x="2797" y="3644"/>
                <a:ext cx="179" cy="18"/>
              </a:xfrm>
              <a:custGeom>
                <a:avLst/>
                <a:gdLst>
                  <a:gd name="T0" fmla="*/ 550 w 123"/>
                  <a:gd name="T1" fmla="*/ 0 h 12"/>
                  <a:gd name="T2" fmla="*/ 543 w 123"/>
                  <a:gd name="T3" fmla="*/ 0 h 12"/>
                  <a:gd name="T4" fmla="*/ 0 w 123"/>
                  <a:gd name="T5" fmla="*/ 0 h 12"/>
                  <a:gd name="T6" fmla="*/ 0 w 123"/>
                  <a:gd name="T7" fmla="*/ 62 h 12"/>
                  <a:gd name="T8" fmla="*/ 543 w 123"/>
                  <a:gd name="T9" fmla="*/ 62 h 12"/>
                  <a:gd name="T10" fmla="*/ 550 w 123"/>
                  <a:gd name="T11" fmla="*/ 0 h 12"/>
                  <a:gd name="T12" fmla="*/ 0 60000 65536"/>
                  <a:gd name="T13" fmla="*/ 0 60000 65536"/>
                  <a:gd name="T14" fmla="*/ 0 60000 65536"/>
                  <a:gd name="T15" fmla="*/ 0 60000 65536"/>
                  <a:gd name="T16" fmla="*/ 0 60000 65536"/>
                  <a:gd name="T17" fmla="*/ 0 60000 65536"/>
                  <a:gd name="T18" fmla="*/ 0 w 123"/>
                  <a:gd name="T19" fmla="*/ 0 h 12"/>
                  <a:gd name="T20" fmla="*/ 123 w 12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3" h="12">
                    <a:moveTo>
                      <a:pt x="123" y="0"/>
                    </a:moveTo>
                    <a:lnTo>
                      <a:pt x="121" y="0"/>
                    </a:lnTo>
                    <a:lnTo>
                      <a:pt x="0" y="0"/>
                    </a:lnTo>
                    <a:lnTo>
                      <a:pt x="0" y="12"/>
                    </a:lnTo>
                    <a:lnTo>
                      <a:pt x="121" y="12"/>
                    </a:lnTo>
                    <a:lnTo>
                      <a:pt x="12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04" name="Freeform 21"/>
              <p:cNvSpPr>
                <a:spLocks/>
              </p:cNvSpPr>
              <p:nvPr/>
            </p:nvSpPr>
            <p:spPr bwMode="auto">
              <a:xfrm>
                <a:off x="2973" y="3644"/>
                <a:ext cx="229" cy="60"/>
              </a:xfrm>
              <a:custGeom>
                <a:avLst/>
                <a:gdLst>
                  <a:gd name="T0" fmla="*/ 702 w 157"/>
                  <a:gd name="T1" fmla="*/ 189 h 41"/>
                  <a:gd name="T2" fmla="*/ 710 w 157"/>
                  <a:gd name="T3" fmla="*/ 130 h 41"/>
                  <a:gd name="T4" fmla="*/ 9 w 157"/>
                  <a:gd name="T5" fmla="*/ 0 h 41"/>
                  <a:gd name="T6" fmla="*/ 0 w 157"/>
                  <a:gd name="T7" fmla="*/ 47 h 41"/>
                  <a:gd name="T8" fmla="*/ 702 w 157"/>
                  <a:gd name="T9" fmla="*/ 189 h 41"/>
                  <a:gd name="T10" fmla="*/ 702 w 157"/>
                  <a:gd name="T11" fmla="*/ 189 h 41"/>
                  <a:gd name="T12" fmla="*/ 0 60000 65536"/>
                  <a:gd name="T13" fmla="*/ 0 60000 65536"/>
                  <a:gd name="T14" fmla="*/ 0 60000 65536"/>
                  <a:gd name="T15" fmla="*/ 0 60000 65536"/>
                  <a:gd name="T16" fmla="*/ 0 60000 65536"/>
                  <a:gd name="T17" fmla="*/ 0 60000 65536"/>
                  <a:gd name="T18" fmla="*/ 0 w 157"/>
                  <a:gd name="T19" fmla="*/ 0 h 41"/>
                  <a:gd name="T20" fmla="*/ 157 w 15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57" h="41">
                    <a:moveTo>
                      <a:pt x="155" y="41"/>
                    </a:moveTo>
                    <a:lnTo>
                      <a:pt x="157" y="29"/>
                    </a:lnTo>
                    <a:lnTo>
                      <a:pt x="2" y="0"/>
                    </a:lnTo>
                    <a:lnTo>
                      <a:pt x="0" y="10"/>
                    </a:lnTo>
                    <a:lnTo>
                      <a:pt x="155" y="4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05" name="Freeform 22"/>
              <p:cNvSpPr>
                <a:spLocks/>
              </p:cNvSpPr>
              <p:nvPr/>
            </p:nvSpPr>
            <p:spPr bwMode="auto">
              <a:xfrm>
                <a:off x="3199" y="3686"/>
                <a:ext cx="67" cy="64"/>
              </a:xfrm>
              <a:custGeom>
                <a:avLst/>
                <a:gdLst>
                  <a:gd name="T0" fmla="*/ 208 w 46"/>
                  <a:gd name="T1" fmla="*/ 196 h 44"/>
                  <a:gd name="T2" fmla="*/ 208 w 46"/>
                  <a:gd name="T3" fmla="*/ 196 h 44"/>
                  <a:gd name="T4" fmla="*/ 197 w 46"/>
                  <a:gd name="T5" fmla="*/ 167 h 44"/>
                  <a:gd name="T6" fmla="*/ 189 w 46"/>
                  <a:gd name="T7" fmla="*/ 121 h 44"/>
                  <a:gd name="T8" fmla="*/ 176 w 46"/>
                  <a:gd name="T9" fmla="*/ 95 h 44"/>
                  <a:gd name="T10" fmla="*/ 149 w 46"/>
                  <a:gd name="T11" fmla="*/ 61 h 44"/>
                  <a:gd name="T12" fmla="*/ 111 w 46"/>
                  <a:gd name="T13" fmla="*/ 47 h 44"/>
                  <a:gd name="T14" fmla="*/ 76 w 46"/>
                  <a:gd name="T15" fmla="*/ 19 h 44"/>
                  <a:gd name="T16" fmla="*/ 47 w 46"/>
                  <a:gd name="T17" fmla="*/ 9 h 44"/>
                  <a:gd name="T18" fmla="*/ 9 w 46"/>
                  <a:gd name="T19" fmla="*/ 0 h 44"/>
                  <a:gd name="T20" fmla="*/ 0 w 46"/>
                  <a:gd name="T21" fmla="*/ 52 h 44"/>
                  <a:gd name="T22" fmla="*/ 36 w 46"/>
                  <a:gd name="T23" fmla="*/ 52 h 44"/>
                  <a:gd name="T24" fmla="*/ 61 w 46"/>
                  <a:gd name="T25" fmla="*/ 70 h 44"/>
                  <a:gd name="T26" fmla="*/ 87 w 46"/>
                  <a:gd name="T27" fmla="*/ 87 h 44"/>
                  <a:gd name="T28" fmla="*/ 111 w 46"/>
                  <a:gd name="T29" fmla="*/ 102 h 44"/>
                  <a:gd name="T30" fmla="*/ 130 w 46"/>
                  <a:gd name="T31" fmla="*/ 121 h 44"/>
                  <a:gd name="T32" fmla="*/ 149 w 46"/>
                  <a:gd name="T33" fmla="*/ 148 h 44"/>
                  <a:gd name="T34" fmla="*/ 157 w 46"/>
                  <a:gd name="T35" fmla="*/ 176 h 44"/>
                  <a:gd name="T36" fmla="*/ 157 w 46"/>
                  <a:gd name="T37" fmla="*/ 196 h 44"/>
                  <a:gd name="T38" fmla="*/ 157 w 46"/>
                  <a:gd name="T39" fmla="*/ 196 h 44"/>
                  <a:gd name="T40" fmla="*/ 208 w 46"/>
                  <a:gd name="T41" fmla="*/ 196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4"/>
                  <a:gd name="T65" fmla="*/ 46 w 46"/>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4">
                    <a:moveTo>
                      <a:pt x="46" y="44"/>
                    </a:moveTo>
                    <a:lnTo>
                      <a:pt x="46" y="44"/>
                    </a:lnTo>
                    <a:lnTo>
                      <a:pt x="44" y="37"/>
                    </a:lnTo>
                    <a:lnTo>
                      <a:pt x="42" y="27"/>
                    </a:lnTo>
                    <a:lnTo>
                      <a:pt x="39" y="21"/>
                    </a:lnTo>
                    <a:lnTo>
                      <a:pt x="33" y="14"/>
                    </a:lnTo>
                    <a:lnTo>
                      <a:pt x="25" y="10"/>
                    </a:lnTo>
                    <a:lnTo>
                      <a:pt x="17" y="4"/>
                    </a:lnTo>
                    <a:lnTo>
                      <a:pt x="10" y="2"/>
                    </a:lnTo>
                    <a:lnTo>
                      <a:pt x="2" y="0"/>
                    </a:lnTo>
                    <a:lnTo>
                      <a:pt x="0" y="12"/>
                    </a:lnTo>
                    <a:lnTo>
                      <a:pt x="8" y="12"/>
                    </a:lnTo>
                    <a:lnTo>
                      <a:pt x="14" y="16"/>
                    </a:lnTo>
                    <a:lnTo>
                      <a:pt x="19" y="19"/>
                    </a:lnTo>
                    <a:lnTo>
                      <a:pt x="25" y="23"/>
                    </a:lnTo>
                    <a:lnTo>
                      <a:pt x="29" y="27"/>
                    </a:lnTo>
                    <a:lnTo>
                      <a:pt x="33" y="33"/>
                    </a:lnTo>
                    <a:lnTo>
                      <a:pt x="35" y="39"/>
                    </a:lnTo>
                    <a:lnTo>
                      <a:pt x="35" y="44"/>
                    </a:lnTo>
                    <a:lnTo>
                      <a:pt x="46" y="4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06" name="Freeform 23"/>
              <p:cNvSpPr>
                <a:spLocks/>
              </p:cNvSpPr>
              <p:nvPr/>
            </p:nvSpPr>
            <p:spPr bwMode="auto">
              <a:xfrm>
                <a:off x="3250" y="3750"/>
                <a:ext cx="16" cy="27"/>
              </a:xfrm>
              <a:custGeom>
                <a:avLst/>
                <a:gdLst>
                  <a:gd name="T0" fmla="*/ 0 w 11"/>
                  <a:gd name="T1" fmla="*/ 90 h 18"/>
                  <a:gd name="T2" fmla="*/ 48 w 11"/>
                  <a:gd name="T3" fmla="*/ 90 h 18"/>
                  <a:gd name="T4" fmla="*/ 48 w 11"/>
                  <a:gd name="T5" fmla="*/ 0 h 18"/>
                  <a:gd name="T6" fmla="*/ 0 w 11"/>
                  <a:gd name="T7" fmla="*/ 0 h 18"/>
                  <a:gd name="T8" fmla="*/ 0 w 11"/>
                  <a:gd name="T9" fmla="*/ 90 h 18"/>
                  <a:gd name="T10" fmla="*/ 0 w 11"/>
                  <a:gd name="T11" fmla="*/ 90 h 18"/>
                  <a:gd name="T12" fmla="*/ 0 60000 65536"/>
                  <a:gd name="T13" fmla="*/ 0 60000 65536"/>
                  <a:gd name="T14" fmla="*/ 0 60000 65536"/>
                  <a:gd name="T15" fmla="*/ 0 60000 65536"/>
                  <a:gd name="T16" fmla="*/ 0 60000 65536"/>
                  <a:gd name="T17" fmla="*/ 0 60000 65536"/>
                  <a:gd name="T18" fmla="*/ 0 w 11"/>
                  <a:gd name="T19" fmla="*/ 0 h 18"/>
                  <a:gd name="T20" fmla="*/ 11 w 11"/>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1" h="18">
                    <a:moveTo>
                      <a:pt x="0" y="18"/>
                    </a:moveTo>
                    <a:lnTo>
                      <a:pt x="11" y="18"/>
                    </a:lnTo>
                    <a:lnTo>
                      <a:pt x="11" y="0"/>
                    </a:lnTo>
                    <a:lnTo>
                      <a:pt x="0" y="0"/>
                    </a:lnTo>
                    <a:lnTo>
                      <a:pt x="0" y="1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07" name="Freeform 24"/>
              <p:cNvSpPr>
                <a:spLocks/>
              </p:cNvSpPr>
              <p:nvPr/>
            </p:nvSpPr>
            <p:spPr bwMode="auto">
              <a:xfrm>
                <a:off x="3199" y="3777"/>
                <a:ext cx="67" cy="64"/>
              </a:xfrm>
              <a:custGeom>
                <a:avLst/>
                <a:gdLst>
                  <a:gd name="T0" fmla="*/ 0 w 46"/>
                  <a:gd name="T1" fmla="*/ 196 h 44"/>
                  <a:gd name="T2" fmla="*/ 0 w 46"/>
                  <a:gd name="T3" fmla="*/ 196 h 44"/>
                  <a:gd name="T4" fmla="*/ 47 w 46"/>
                  <a:gd name="T5" fmla="*/ 196 h 44"/>
                  <a:gd name="T6" fmla="*/ 76 w 46"/>
                  <a:gd name="T7" fmla="*/ 177 h 44"/>
                  <a:gd name="T8" fmla="*/ 111 w 46"/>
                  <a:gd name="T9" fmla="*/ 161 h 44"/>
                  <a:gd name="T10" fmla="*/ 149 w 46"/>
                  <a:gd name="T11" fmla="*/ 135 h 44"/>
                  <a:gd name="T12" fmla="*/ 176 w 46"/>
                  <a:gd name="T13" fmla="*/ 111 h 44"/>
                  <a:gd name="T14" fmla="*/ 189 w 46"/>
                  <a:gd name="T15" fmla="*/ 76 h 44"/>
                  <a:gd name="T16" fmla="*/ 197 w 46"/>
                  <a:gd name="T17" fmla="*/ 32 h 44"/>
                  <a:gd name="T18" fmla="*/ 208 w 46"/>
                  <a:gd name="T19" fmla="*/ 0 h 44"/>
                  <a:gd name="T20" fmla="*/ 157 w 46"/>
                  <a:gd name="T21" fmla="*/ 0 h 44"/>
                  <a:gd name="T22" fmla="*/ 157 w 46"/>
                  <a:gd name="T23" fmla="*/ 22 h 44"/>
                  <a:gd name="T24" fmla="*/ 149 w 46"/>
                  <a:gd name="T25" fmla="*/ 60 h 44"/>
                  <a:gd name="T26" fmla="*/ 130 w 46"/>
                  <a:gd name="T27" fmla="*/ 87 h 44"/>
                  <a:gd name="T28" fmla="*/ 111 w 46"/>
                  <a:gd name="T29" fmla="*/ 102 h 44"/>
                  <a:gd name="T30" fmla="*/ 87 w 46"/>
                  <a:gd name="T31" fmla="*/ 121 h 44"/>
                  <a:gd name="T32" fmla="*/ 61 w 46"/>
                  <a:gd name="T33" fmla="*/ 135 h 44"/>
                  <a:gd name="T34" fmla="*/ 36 w 46"/>
                  <a:gd name="T35" fmla="*/ 144 h 44"/>
                  <a:gd name="T36" fmla="*/ 0 w 46"/>
                  <a:gd name="T37" fmla="*/ 144 h 44"/>
                  <a:gd name="T38" fmla="*/ 0 w 46"/>
                  <a:gd name="T39" fmla="*/ 144 h 44"/>
                  <a:gd name="T40" fmla="*/ 0 w 46"/>
                  <a:gd name="T41" fmla="*/ 196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4"/>
                  <a:gd name="T65" fmla="*/ 46 w 46"/>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4">
                    <a:moveTo>
                      <a:pt x="0" y="44"/>
                    </a:moveTo>
                    <a:lnTo>
                      <a:pt x="0" y="44"/>
                    </a:lnTo>
                    <a:lnTo>
                      <a:pt x="10" y="44"/>
                    </a:lnTo>
                    <a:lnTo>
                      <a:pt x="17" y="40"/>
                    </a:lnTo>
                    <a:lnTo>
                      <a:pt x="25" y="36"/>
                    </a:lnTo>
                    <a:lnTo>
                      <a:pt x="33" y="30"/>
                    </a:lnTo>
                    <a:lnTo>
                      <a:pt x="39" y="25"/>
                    </a:lnTo>
                    <a:lnTo>
                      <a:pt x="42" y="17"/>
                    </a:lnTo>
                    <a:lnTo>
                      <a:pt x="44" y="7"/>
                    </a:lnTo>
                    <a:lnTo>
                      <a:pt x="46" y="0"/>
                    </a:lnTo>
                    <a:lnTo>
                      <a:pt x="35" y="0"/>
                    </a:lnTo>
                    <a:lnTo>
                      <a:pt x="35" y="5"/>
                    </a:lnTo>
                    <a:lnTo>
                      <a:pt x="33" y="13"/>
                    </a:lnTo>
                    <a:lnTo>
                      <a:pt x="29" y="19"/>
                    </a:lnTo>
                    <a:lnTo>
                      <a:pt x="25" y="23"/>
                    </a:lnTo>
                    <a:lnTo>
                      <a:pt x="19" y="27"/>
                    </a:lnTo>
                    <a:lnTo>
                      <a:pt x="14" y="30"/>
                    </a:lnTo>
                    <a:lnTo>
                      <a:pt x="8" y="32"/>
                    </a:lnTo>
                    <a:lnTo>
                      <a:pt x="0" y="32"/>
                    </a:lnTo>
                    <a:lnTo>
                      <a:pt x="0" y="4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08" name="Freeform 25"/>
              <p:cNvSpPr>
                <a:spLocks/>
              </p:cNvSpPr>
              <p:nvPr/>
            </p:nvSpPr>
            <p:spPr bwMode="auto">
              <a:xfrm>
                <a:off x="2797" y="3823"/>
                <a:ext cx="402" cy="18"/>
              </a:xfrm>
              <a:custGeom>
                <a:avLst/>
                <a:gdLst>
                  <a:gd name="T0" fmla="*/ 0 w 276"/>
                  <a:gd name="T1" fmla="*/ 0 h 12"/>
                  <a:gd name="T2" fmla="*/ 0 w 276"/>
                  <a:gd name="T3" fmla="*/ 62 h 12"/>
                  <a:gd name="T4" fmla="*/ 1244 w 276"/>
                  <a:gd name="T5" fmla="*/ 62 h 12"/>
                  <a:gd name="T6" fmla="*/ 1244 w 276"/>
                  <a:gd name="T7" fmla="*/ 0 h 12"/>
                  <a:gd name="T8" fmla="*/ 0 w 276"/>
                  <a:gd name="T9" fmla="*/ 0 h 12"/>
                  <a:gd name="T10" fmla="*/ 0 w 276"/>
                  <a:gd name="T11" fmla="*/ 0 h 12"/>
                  <a:gd name="T12" fmla="*/ 0 60000 65536"/>
                  <a:gd name="T13" fmla="*/ 0 60000 65536"/>
                  <a:gd name="T14" fmla="*/ 0 60000 65536"/>
                  <a:gd name="T15" fmla="*/ 0 60000 65536"/>
                  <a:gd name="T16" fmla="*/ 0 60000 65536"/>
                  <a:gd name="T17" fmla="*/ 0 60000 65536"/>
                  <a:gd name="T18" fmla="*/ 0 w 276"/>
                  <a:gd name="T19" fmla="*/ 0 h 12"/>
                  <a:gd name="T20" fmla="*/ 276 w 27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76" h="12">
                    <a:moveTo>
                      <a:pt x="0" y="0"/>
                    </a:moveTo>
                    <a:lnTo>
                      <a:pt x="0" y="12"/>
                    </a:lnTo>
                    <a:lnTo>
                      <a:pt x="276" y="12"/>
                    </a:lnTo>
                    <a:lnTo>
                      <a:pt x="276"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09" name="Freeform 26"/>
              <p:cNvSpPr>
                <a:spLocks/>
              </p:cNvSpPr>
              <p:nvPr/>
            </p:nvSpPr>
            <p:spPr bwMode="auto">
              <a:xfrm>
                <a:off x="2733" y="3777"/>
                <a:ext cx="64" cy="64"/>
              </a:xfrm>
              <a:custGeom>
                <a:avLst/>
                <a:gdLst>
                  <a:gd name="T0" fmla="*/ 0 w 44"/>
                  <a:gd name="T1" fmla="*/ 0 h 44"/>
                  <a:gd name="T2" fmla="*/ 0 w 44"/>
                  <a:gd name="T3" fmla="*/ 0 h 44"/>
                  <a:gd name="T4" fmla="*/ 0 w 44"/>
                  <a:gd name="T5" fmla="*/ 32 h 44"/>
                  <a:gd name="T6" fmla="*/ 19 w 44"/>
                  <a:gd name="T7" fmla="*/ 76 h 44"/>
                  <a:gd name="T8" fmla="*/ 32 w 44"/>
                  <a:gd name="T9" fmla="*/ 111 h 44"/>
                  <a:gd name="T10" fmla="*/ 60 w 44"/>
                  <a:gd name="T11" fmla="*/ 135 h 44"/>
                  <a:gd name="T12" fmla="*/ 87 w 44"/>
                  <a:gd name="T13" fmla="*/ 161 h 44"/>
                  <a:gd name="T14" fmla="*/ 121 w 44"/>
                  <a:gd name="T15" fmla="*/ 177 h 44"/>
                  <a:gd name="T16" fmla="*/ 161 w 44"/>
                  <a:gd name="T17" fmla="*/ 196 h 44"/>
                  <a:gd name="T18" fmla="*/ 196 w 44"/>
                  <a:gd name="T19" fmla="*/ 196 h 44"/>
                  <a:gd name="T20" fmla="*/ 196 w 44"/>
                  <a:gd name="T21" fmla="*/ 144 h 44"/>
                  <a:gd name="T22" fmla="*/ 169 w 44"/>
                  <a:gd name="T23" fmla="*/ 144 h 44"/>
                  <a:gd name="T24" fmla="*/ 144 w 44"/>
                  <a:gd name="T25" fmla="*/ 135 h 44"/>
                  <a:gd name="T26" fmla="*/ 121 w 44"/>
                  <a:gd name="T27" fmla="*/ 121 h 44"/>
                  <a:gd name="T28" fmla="*/ 95 w 44"/>
                  <a:gd name="T29" fmla="*/ 102 h 44"/>
                  <a:gd name="T30" fmla="*/ 76 w 44"/>
                  <a:gd name="T31" fmla="*/ 87 h 44"/>
                  <a:gd name="T32" fmla="*/ 60 w 44"/>
                  <a:gd name="T33" fmla="*/ 60 h 44"/>
                  <a:gd name="T34" fmla="*/ 48 w 44"/>
                  <a:gd name="T35" fmla="*/ 22 h 44"/>
                  <a:gd name="T36" fmla="*/ 48 w 44"/>
                  <a:gd name="T37" fmla="*/ 0 h 44"/>
                  <a:gd name="T38" fmla="*/ 48 w 44"/>
                  <a:gd name="T39" fmla="*/ 0 h 44"/>
                  <a:gd name="T40" fmla="*/ 0 w 44"/>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4"/>
                  <a:gd name="T65" fmla="*/ 44 w 44"/>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4">
                    <a:moveTo>
                      <a:pt x="0" y="0"/>
                    </a:moveTo>
                    <a:lnTo>
                      <a:pt x="0" y="0"/>
                    </a:lnTo>
                    <a:lnTo>
                      <a:pt x="0" y="7"/>
                    </a:lnTo>
                    <a:lnTo>
                      <a:pt x="4" y="17"/>
                    </a:lnTo>
                    <a:lnTo>
                      <a:pt x="7" y="25"/>
                    </a:lnTo>
                    <a:lnTo>
                      <a:pt x="13" y="30"/>
                    </a:lnTo>
                    <a:lnTo>
                      <a:pt x="19" y="36"/>
                    </a:lnTo>
                    <a:lnTo>
                      <a:pt x="27" y="40"/>
                    </a:lnTo>
                    <a:lnTo>
                      <a:pt x="36" y="44"/>
                    </a:lnTo>
                    <a:lnTo>
                      <a:pt x="44" y="44"/>
                    </a:lnTo>
                    <a:lnTo>
                      <a:pt x="44" y="32"/>
                    </a:lnTo>
                    <a:lnTo>
                      <a:pt x="38" y="32"/>
                    </a:lnTo>
                    <a:lnTo>
                      <a:pt x="32" y="30"/>
                    </a:lnTo>
                    <a:lnTo>
                      <a:pt x="27" y="27"/>
                    </a:lnTo>
                    <a:lnTo>
                      <a:pt x="21" y="23"/>
                    </a:lnTo>
                    <a:lnTo>
                      <a:pt x="17" y="19"/>
                    </a:lnTo>
                    <a:lnTo>
                      <a:pt x="13" y="13"/>
                    </a:lnTo>
                    <a:lnTo>
                      <a:pt x="11" y="5"/>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10" name="Freeform 27"/>
              <p:cNvSpPr>
                <a:spLocks/>
              </p:cNvSpPr>
              <p:nvPr/>
            </p:nvSpPr>
            <p:spPr bwMode="auto">
              <a:xfrm>
                <a:off x="2733" y="3713"/>
                <a:ext cx="16" cy="64"/>
              </a:xfrm>
              <a:custGeom>
                <a:avLst/>
                <a:gdLst>
                  <a:gd name="T0" fmla="*/ 48 w 11"/>
                  <a:gd name="T1" fmla="*/ 0 h 44"/>
                  <a:gd name="T2" fmla="*/ 0 w 11"/>
                  <a:gd name="T3" fmla="*/ 0 h 44"/>
                  <a:gd name="T4" fmla="*/ 0 w 11"/>
                  <a:gd name="T5" fmla="*/ 196 h 44"/>
                  <a:gd name="T6" fmla="*/ 48 w 11"/>
                  <a:gd name="T7" fmla="*/ 196 h 44"/>
                  <a:gd name="T8" fmla="*/ 48 w 11"/>
                  <a:gd name="T9" fmla="*/ 0 h 44"/>
                  <a:gd name="T10" fmla="*/ 48 w 11"/>
                  <a:gd name="T11" fmla="*/ 0 h 44"/>
                  <a:gd name="T12" fmla="*/ 0 60000 65536"/>
                  <a:gd name="T13" fmla="*/ 0 60000 65536"/>
                  <a:gd name="T14" fmla="*/ 0 60000 65536"/>
                  <a:gd name="T15" fmla="*/ 0 60000 65536"/>
                  <a:gd name="T16" fmla="*/ 0 60000 65536"/>
                  <a:gd name="T17" fmla="*/ 0 60000 65536"/>
                  <a:gd name="T18" fmla="*/ 0 w 11"/>
                  <a:gd name="T19" fmla="*/ 0 h 44"/>
                  <a:gd name="T20" fmla="*/ 11 w 1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1" h="44">
                    <a:moveTo>
                      <a:pt x="11" y="0"/>
                    </a:moveTo>
                    <a:lnTo>
                      <a:pt x="0" y="0"/>
                    </a:lnTo>
                    <a:lnTo>
                      <a:pt x="0" y="44"/>
                    </a:lnTo>
                    <a:lnTo>
                      <a:pt x="11" y="44"/>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11" name="Freeform 28"/>
              <p:cNvSpPr>
                <a:spLocks/>
              </p:cNvSpPr>
              <p:nvPr/>
            </p:nvSpPr>
            <p:spPr bwMode="auto">
              <a:xfrm>
                <a:off x="2733" y="3644"/>
                <a:ext cx="64" cy="69"/>
              </a:xfrm>
              <a:custGeom>
                <a:avLst/>
                <a:gdLst>
                  <a:gd name="T0" fmla="*/ 196 w 44"/>
                  <a:gd name="T1" fmla="*/ 0 h 47"/>
                  <a:gd name="T2" fmla="*/ 196 w 44"/>
                  <a:gd name="T3" fmla="*/ 0 h 47"/>
                  <a:gd name="T4" fmla="*/ 161 w 44"/>
                  <a:gd name="T5" fmla="*/ 0 h 47"/>
                  <a:gd name="T6" fmla="*/ 121 w 44"/>
                  <a:gd name="T7" fmla="*/ 19 h 47"/>
                  <a:gd name="T8" fmla="*/ 87 w 44"/>
                  <a:gd name="T9" fmla="*/ 38 h 47"/>
                  <a:gd name="T10" fmla="*/ 60 w 44"/>
                  <a:gd name="T11" fmla="*/ 68 h 47"/>
                  <a:gd name="T12" fmla="*/ 32 w 44"/>
                  <a:gd name="T13" fmla="*/ 92 h 47"/>
                  <a:gd name="T14" fmla="*/ 19 w 44"/>
                  <a:gd name="T15" fmla="*/ 128 h 47"/>
                  <a:gd name="T16" fmla="*/ 0 w 44"/>
                  <a:gd name="T17" fmla="*/ 170 h 47"/>
                  <a:gd name="T18" fmla="*/ 0 w 44"/>
                  <a:gd name="T19" fmla="*/ 217 h 47"/>
                  <a:gd name="T20" fmla="*/ 48 w 44"/>
                  <a:gd name="T21" fmla="*/ 217 h 47"/>
                  <a:gd name="T22" fmla="*/ 48 w 44"/>
                  <a:gd name="T23" fmla="*/ 181 h 47"/>
                  <a:gd name="T24" fmla="*/ 60 w 44"/>
                  <a:gd name="T25" fmla="*/ 151 h 47"/>
                  <a:gd name="T26" fmla="*/ 76 w 44"/>
                  <a:gd name="T27" fmla="*/ 128 h 47"/>
                  <a:gd name="T28" fmla="*/ 95 w 44"/>
                  <a:gd name="T29" fmla="*/ 101 h 47"/>
                  <a:gd name="T30" fmla="*/ 121 w 44"/>
                  <a:gd name="T31" fmla="*/ 82 h 47"/>
                  <a:gd name="T32" fmla="*/ 144 w 44"/>
                  <a:gd name="T33" fmla="*/ 68 h 47"/>
                  <a:gd name="T34" fmla="*/ 169 w 44"/>
                  <a:gd name="T35" fmla="*/ 56 h 47"/>
                  <a:gd name="T36" fmla="*/ 196 w 44"/>
                  <a:gd name="T37" fmla="*/ 56 h 47"/>
                  <a:gd name="T38" fmla="*/ 196 w 44"/>
                  <a:gd name="T39" fmla="*/ 56 h 47"/>
                  <a:gd name="T40" fmla="*/ 196 w 44"/>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7"/>
                  <a:gd name="T65" fmla="*/ 44 w 44"/>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7">
                    <a:moveTo>
                      <a:pt x="44" y="0"/>
                    </a:moveTo>
                    <a:lnTo>
                      <a:pt x="44" y="0"/>
                    </a:lnTo>
                    <a:lnTo>
                      <a:pt x="36" y="0"/>
                    </a:lnTo>
                    <a:lnTo>
                      <a:pt x="27" y="4"/>
                    </a:lnTo>
                    <a:lnTo>
                      <a:pt x="19" y="8"/>
                    </a:lnTo>
                    <a:lnTo>
                      <a:pt x="13" y="14"/>
                    </a:lnTo>
                    <a:lnTo>
                      <a:pt x="7" y="20"/>
                    </a:lnTo>
                    <a:lnTo>
                      <a:pt x="4" y="27"/>
                    </a:lnTo>
                    <a:lnTo>
                      <a:pt x="0" y="37"/>
                    </a:lnTo>
                    <a:lnTo>
                      <a:pt x="0" y="47"/>
                    </a:lnTo>
                    <a:lnTo>
                      <a:pt x="11" y="47"/>
                    </a:lnTo>
                    <a:lnTo>
                      <a:pt x="11" y="39"/>
                    </a:lnTo>
                    <a:lnTo>
                      <a:pt x="13" y="33"/>
                    </a:lnTo>
                    <a:lnTo>
                      <a:pt x="17" y="27"/>
                    </a:lnTo>
                    <a:lnTo>
                      <a:pt x="21" y="22"/>
                    </a:lnTo>
                    <a:lnTo>
                      <a:pt x="27" y="18"/>
                    </a:lnTo>
                    <a:lnTo>
                      <a:pt x="32" y="14"/>
                    </a:lnTo>
                    <a:lnTo>
                      <a:pt x="38" y="12"/>
                    </a:lnTo>
                    <a:lnTo>
                      <a:pt x="44" y="12"/>
                    </a:lnTo>
                    <a:lnTo>
                      <a:pt x="4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12" name="Freeform 29"/>
              <p:cNvSpPr>
                <a:spLocks/>
              </p:cNvSpPr>
              <p:nvPr/>
            </p:nvSpPr>
            <p:spPr bwMode="auto">
              <a:xfrm>
                <a:off x="1923" y="1376"/>
                <a:ext cx="263" cy="16"/>
              </a:xfrm>
              <a:custGeom>
                <a:avLst/>
                <a:gdLst>
                  <a:gd name="T0" fmla="*/ 820 w 180"/>
                  <a:gd name="T1" fmla="*/ 48 h 11"/>
                  <a:gd name="T2" fmla="*/ 820 w 180"/>
                  <a:gd name="T3" fmla="*/ 0 h 11"/>
                  <a:gd name="T4" fmla="*/ 0 w 180"/>
                  <a:gd name="T5" fmla="*/ 0 h 11"/>
                  <a:gd name="T6" fmla="*/ 0 w 180"/>
                  <a:gd name="T7" fmla="*/ 48 h 11"/>
                  <a:gd name="T8" fmla="*/ 820 w 180"/>
                  <a:gd name="T9" fmla="*/ 48 h 11"/>
                  <a:gd name="T10" fmla="*/ 820 w 180"/>
                  <a:gd name="T11" fmla="*/ 48 h 11"/>
                  <a:gd name="T12" fmla="*/ 0 60000 65536"/>
                  <a:gd name="T13" fmla="*/ 0 60000 65536"/>
                  <a:gd name="T14" fmla="*/ 0 60000 65536"/>
                  <a:gd name="T15" fmla="*/ 0 60000 65536"/>
                  <a:gd name="T16" fmla="*/ 0 60000 65536"/>
                  <a:gd name="T17" fmla="*/ 0 60000 65536"/>
                  <a:gd name="T18" fmla="*/ 0 w 180"/>
                  <a:gd name="T19" fmla="*/ 0 h 11"/>
                  <a:gd name="T20" fmla="*/ 180 w 18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0" h="11">
                    <a:moveTo>
                      <a:pt x="180" y="11"/>
                    </a:moveTo>
                    <a:lnTo>
                      <a:pt x="180" y="0"/>
                    </a:lnTo>
                    <a:lnTo>
                      <a:pt x="0" y="0"/>
                    </a:lnTo>
                    <a:lnTo>
                      <a:pt x="0" y="11"/>
                    </a:lnTo>
                    <a:lnTo>
                      <a:pt x="180"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13" name="Freeform 30"/>
              <p:cNvSpPr>
                <a:spLocks/>
              </p:cNvSpPr>
              <p:nvPr/>
            </p:nvSpPr>
            <p:spPr bwMode="auto">
              <a:xfrm>
                <a:off x="2186" y="1376"/>
                <a:ext cx="137" cy="140"/>
              </a:xfrm>
              <a:custGeom>
                <a:avLst/>
                <a:gdLst>
                  <a:gd name="T0" fmla="*/ 424 w 94"/>
                  <a:gd name="T1" fmla="*/ 435 h 96"/>
                  <a:gd name="T2" fmla="*/ 424 w 94"/>
                  <a:gd name="T3" fmla="*/ 435 h 96"/>
                  <a:gd name="T4" fmla="*/ 421 w 94"/>
                  <a:gd name="T5" fmla="*/ 347 h 96"/>
                  <a:gd name="T6" fmla="*/ 394 w 94"/>
                  <a:gd name="T7" fmla="*/ 265 h 96"/>
                  <a:gd name="T8" fmla="*/ 347 w 94"/>
                  <a:gd name="T9" fmla="*/ 190 h 96"/>
                  <a:gd name="T10" fmla="*/ 297 w 94"/>
                  <a:gd name="T11" fmla="*/ 130 h 96"/>
                  <a:gd name="T12" fmla="*/ 236 w 94"/>
                  <a:gd name="T13" fmla="*/ 77 h 96"/>
                  <a:gd name="T14" fmla="*/ 168 w 94"/>
                  <a:gd name="T15" fmla="*/ 38 h 96"/>
                  <a:gd name="T16" fmla="*/ 89 w 94"/>
                  <a:gd name="T17" fmla="*/ 9 h 96"/>
                  <a:gd name="T18" fmla="*/ 0 w 94"/>
                  <a:gd name="T19" fmla="*/ 0 h 96"/>
                  <a:gd name="T20" fmla="*/ 0 w 94"/>
                  <a:gd name="T21" fmla="*/ 50 h 96"/>
                  <a:gd name="T22" fmla="*/ 73 w 94"/>
                  <a:gd name="T23" fmla="*/ 60 h 96"/>
                  <a:gd name="T24" fmla="*/ 140 w 94"/>
                  <a:gd name="T25" fmla="*/ 77 h 96"/>
                  <a:gd name="T26" fmla="*/ 208 w 94"/>
                  <a:gd name="T27" fmla="*/ 112 h 96"/>
                  <a:gd name="T28" fmla="*/ 264 w 94"/>
                  <a:gd name="T29" fmla="*/ 163 h 96"/>
                  <a:gd name="T30" fmla="*/ 306 w 94"/>
                  <a:gd name="T31" fmla="*/ 217 h 96"/>
                  <a:gd name="T32" fmla="*/ 338 w 94"/>
                  <a:gd name="T33" fmla="*/ 284 h 96"/>
                  <a:gd name="T34" fmla="*/ 366 w 94"/>
                  <a:gd name="T35" fmla="*/ 357 h 96"/>
                  <a:gd name="T36" fmla="*/ 375 w 94"/>
                  <a:gd name="T37" fmla="*/ 435 h 96"/>
                  <a:gd name="T38" fmla="*/ 375 w 94"/>
                  <a:gd name="T39" fmla="*/ 435 h 96"/>
                  <a:gd name="T40" fmla="*/ 424 w 94"/>
                  <a:gd name="T41" fmla="*/ 435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96"/>
                  <a:gd name="T65" fmla="*/ 94 w 94"/>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96">
                    <a:moveTo>
                      <a:pt x="94" y="96"/>
                    </a:moveTo>
                    <a:lnTo>
                      <a:pt x="94" y="96"/>
                    </a:lnTo>
                    <a:lnTo>
                      <a:pt x="93" y="77"/>
                    </a:lnTo>
                    <a:lnTo>
                      <a:pt x="87" y="59"/>
                    </a:lnTo>
                    <a:lnTo>
                      <a:pt x="77" y="42"/>
                    </a:lnTo>
                    <a:lnTo>
                      <a:pt x="66" y="29"/>
                    </a:lnTo>
                    <a:lnTo>
                      <a:pt x="52" y="17"/>
                    </a:lnTo>
                    <a:lnTo>
                      <a:pt x="37" y="8"/>
                    </a:lnTo>
                    <a:lnTo>
                      <a:pt x="20" y="2"/>
                    </a:lnTo>
                    <a:lnTo>
                      <a:pt x="0" y="0"/>
                    </a:lnTo>
                    <a:lnTo>
                      <a:pt x="0" y="11"/>
                    </a:lnTo>
                    <a:lnTo>
                      <a:pt x="16" y="13"/>
                    </a:lnTo>
                    <a:lnTo>
                      <a:pt x="31" y="17"/>
                    </a:lnTo>
                    <a:lnTo>
                      <a:pt x="46" y="25"/>
                    </a:lnTo>
                    <a:lnTo>
                      <a:pt x="58" y="36"/>
                    </a:lnTo>
                    <a:lnTo>
                      <a:pt x="68" y="48"/>
                    </a:lnTo>
                    <a:lnTo>
                      <a:pt x="75" y="63"/>
                    </a:lnTo>
                    <a:lnTo>
                      <a:pt x="81" y="79"/>
                    </a:lnTo>
                    <a:lnTo>
                      <a:pt x="83" y="96"/>
                    </a:lnTo>
                    <a:lnTo>
                      <a:pt x="94" y="9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14" name="Freeform 31"/>
              <p:cNvSpPr>
                <a:spLocks/>
              </p:cNvSpPr>
              <p:nvPr/>
            </p:nvSpPr>
            <p:spPr bwMode="auto">
              <a:xfrm>
                <a:off x="2307" y="1516"/>
                <a:ext cx="16" cy="839"/>
              </a:xfrm>
              <a:custGeom>
                <a:avLst/>
                <a:gdLst>
                  <a:gd name="T0" fmla="*/ 0 w 11"/>
                  <a:gd name="T1" fmla="*/ 2593 h 576"/>
                  <a:gd name="T2" fmla="*/ 48 w 11"/>
                  <a:gd name="T3" fmla="*/ 2593 h 576"/>
                  <a:gd name="T4" fmla="*/ 48 w 11"/>
                  <a:gd name="T5" fmla="*/ 0 h 576"/>
                  <a:gd name="T6" fmla="*/ 0 w 11"/>
                  <a:gd name="T7" fmla="*/ 0 h 576"/>
                  <a:gd name="T8" fmla="*/ 0 w 11"/>
                  <a:gd name="T9" fmla="*/ 2593 h 576"/>
                  <a:gd name="T10" fmla="*/ 0 w 11"/>
                  <a:gd name="T11" fmla="*/ 2593 h 576"/>
                  <a:gd name="T12" fmla="*/ 0 60000 65536"/>
                  <a:gd name="T13" fmla="*/ 0 60000 65536"/>
                  <a:gd name="T14" fmla="*/ 0 60000 65536"/>
                  <a:gd name="T15" fmla="*/ 0 60000 65536"/>
                  <a:gd name="T16" fmla="*/ 0 60000 65536"/>
                  <a:gd name="T17" fmla="*/ 0 60000 65536"/>
                  <a:gd name="T18" fmla="*/ 0 w 11"/>
                  <a:gd name="T19" fmla="*/ 0 h 576"/>
                  <a:gd name="T20" fmla="*/ 11 w 11"/>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1" h="576">
                    <a:moveTo>
                      <a:pt x="0" y="576"/>
                    </a:moveTo>
                    <a:lnTo>
                      <a:pt x="11" y="576"/>
                    </a:lnTo>
                    <a:lnTo>
                      <a:pt x="11" y="0"/>
                    </a:lnTo>
                    <a:lnTo>
                      <a:pt x="0" y="0"/>
                    </a:lnTo>
                    <a:lnTo>
                      <a:pt x="0" y="57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15" name="Freeform 32"/>
              <p:cNvSpPr>
                <a:spLocks/>
              </p:cNvSpPr>
              <p:nvPr/>
            </p:nvSpPr>
            <p:spPr bwMode="auto">
              <a:xfrm>
                <a:off x="2186" y="2355"/>
                <a:ext cx="137" cy="140"/>
              </a:xfrm>
              <a:custGeom>
                <a:avLst/>
                <a:gdLst>
                  <a:gd name="T0" fmla="*/ 0 w 94"/>
                  <a:gd name="T1" fmla="*/ 435 h 96"/>
                  <a:gd name="T2" fmla="*/ 0 w 94"/>
                  <a:gd name="T3" fmla="*/ 435 h 96"/>
                  <a:gd name="T4" fmla="*/ 89 w 94"/>
                  <a:gd name="T5" fmla="*/ 426 h 96"/>
                  <a:gd name="T6" fmla="*/ 168 w 94"/>
                  <a:gd name="T7" fmla="*/ 398 h 96"/>
                  <a:gd name="T8" fmla="*/ 236 w 94"/>
                  <a:gd name="T9" fmla="*/ 363 h 96"/>
                  <a:gd name="T10" fmla="*/ 297 w 94"/>
                  <a:gd name="T11" fmla="*/ 305 h 96"/>
                  <a:gd name="T12" fmla="*/ 347 w 94"/>
                  <a:gd name="T13" fmla="*/ 238 h 96"/>
                  <a:gd name="T14" fmla="*/ 394 w 94"/>
                  <a:gd name="T15" fmla="*/ 171 h 96"/>
                  <a:gd name="T16" fmla="*/ 421 w 94"/>
                  <a:gd name="T17" fmla="*/ 88 h 96"/>
                  <a:gd name="T18" fmla="*/ 424 w 94"/>
                  <a:gd name="T19" fmla="*/ 0 h 96"/>
                  <a:gd name="T20" fmla="*/ 375 w 94"/>
                  <a:gd name="T21" fmla="*/ 0 h 96"/>
                  <a:gd name="T22" fmla="*/ 366 w 94"/>
                  <a:gd name="T23" fmla="*/ 77 h 96"/>
                  <a:gd name="T24" fmla="*/ 338 w 94"/>
                  <a:gd name="T25" fmla="*/ 147 h 96"/>
                  <a:gd name="T26" fmla="*/ 306 w 94"/>
                  <a:gd name="T27" fmla="*/ 217 h 96"/>
                  <a:gd name="T28" fmla="*/ 264 w 94"/>
                  <a:gd name="T29" fmla="*/ 265 h 96"/>
                  <a:gd name="T30" fmla="*/ 208 w 94"/>
                  <a:gd name="T31" fmla="*/ 324 h 96"/>
                  <a:gd name="T32" fmla="*/ 140 w 94"/>
                  <a:gd name="T33" fmla="*/ 353 h 96"/>
                  <a:gd name="T34" fmla="*/ 73 w 94"/>
                  <a:gd name="T35" fmla="*/ 372 h 96"/>
                  <a:gd name="T36" fmla="*/ 0 w 94"/>
                  <a:gd name="T37" fmla="*/ 381 h 96"/>
                  <a:gd name="T38" fmla="*/ 0 w 94"/>
                  <a:gd name="T39" fmla="*/ 381 h 96"/>
                  <a:gd name="T40" fmla="*/ 0 w 94"/>
                  <a:gd name="T41" fmla="*/ 435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96"/>
                  <a:gd name="T65" fmla="*/ 94 w 94"/>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96">
                    <a:moveTo>
                      <a:pt x="0" y="96"/>
                    </a:moveTo>
                    <a:lnTo>
                      <a:pt x="0" y="96"/>
                    </a:lnTo>
                    <a:lnTo>
                      <a:pt x="20" y="94"/>
                    </a:lnTo>
                    <a:lnTo>
                      <a:pt x="37" y="88"/>
                    </a:lnTo>
                    <a:lnTo>
                      <a:pt x="52" y="80"/>
                    </a:lnTo>
                    <a:lnTo>
                      <a:pt x="66" y="67"/>
                    </a:lnTo>
                    <a:lnTo>
                      <a:pt x="77" y="53"/>
                    </a:lnTo>
                    <a:lnTo>
                      <a:pt x="87" y="38"/>
                    </a:lnTo>
                    <a:lnTo>
                      <a:pt x="93" y="19"/>
                    </a:lnTo>
                    <a:lnTo>
                      <a:pt x="94" y="0"/>
                    </a:lnTo>
                    <a:lnTo>
                      <a:pt x="83" y="0"/>
                    </a:lnTo>
                    <a:lnTo>
                      <a:pt x="81" y="17"/>
                    </a:lnTo>
                    <a:lnTo>
                      <a:pt x="75" y="32"/>
                    </a:lnTo>
                    <a:lnTo>
                      <a:pt x="68" y="48"/>
                    </a:lnTo>
                    <a:lnTo>
                      <a:pt x="58" y="59"/>
                    </a:lnTo>
                    <a:lnTo>
                      <a:pt x="46" y="71"/>
                    </a:lnTo>
                    <a:lnTo>
                      <a:pt x="31" y="78"/>
                    </a:lnTo>
                    <a:lnTo>
                      <a:pt x="16" y="82"/>
                    </a:lnTo>
                    <a:lnTo>
                      <a:pt x="0" y="84"/>
                    </a:lnTo>
                    <a:lnTo>
                      <a:pt x="0" y="9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16" name="Freeform 33"/>
              <p:cNvSpPr>
                <a:spLocks/>
              </p:cNvSpPr>
              <p:nvPr/>
            </p:nvSpPr>
            <p:spPr bwMode="auto">
              <a:xfrm>
                <a:off x="1923" y="2478"/>
                <a:ext cx="263" cy="17"/>
              </a:xfrm>
              <a:custGeom>
                <a:avLst/>
                <a:gdLst>
                  <a:gd name="T0" fmla="*/ 0 w 180"/>
                  <a:gd name="T1" fmla="*/ 0 h 12"/>
                  <a:gd name="T2" fmla="*/ 0 w 180"/>
                  <a:gd name="T3" fmla="*/ 48 h 12"/>
                  <a:gd name="T4" fmla="*/ 820 w 180"/>
                  <a:gd name="T5" fmla="*/ 48 h 12"/>
                  <a:gd name="T6" fmla="*/ 820 w 180"/>
                  <a:gd name="T7" fmla="*/ 0 h 12"/>
                  <a:gd name="T8" fmla="*/ 0 w 180"/>
                  <a:gd name="T9" fmla="*/ 0 h 12"/>
                  <a:gd name="T10" fmla="*/ 0 w 180"/>
                  <a:gd name="T11" fmla="*/ 0 h 12"/>
                  <a:gd name="T12" fmla="*/ 0 60000 65536"/>
                  <a:gd name="T13" fmla="*/ 0 60000 65536"/>
                  <a:gd name="T14" fmla="*/ 0 60000 65536"/>
                  <a:gd name="T15" fmla="*/ 0 60000 65536"/>
                  <a:gd name="T16" fmla="*/ 0 60000 65536"/>
                  <a:gd name="T17" fmla="*/ 0 60000 65536"/>
                  <a:gd name="T18" fmla="*/ 0 w 180"/>
                  <a:gd name="T19" fmla="*/ 0 h 12"/>
                  <a:gd name="T20" fmla="*/ 180 w 18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0" h="12">
                    <a:moveTo>
                      <a:pt x="0" y="0"/>
                    </a:moveTo>
                    <a:lnTo>
                      <a:pt x="0" y="12"/>
                    </a:lnTo>
                    <a:lnTo>
                      <a:pt x="180" y="12"/>
                    </a:lnTo>
                    <a:lnTo>
                      <a:pt x="180"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17" name="Freeform 34"/>
              <p:cNvSpPr>
                <a:spLocks/>
              </p:cNvSpPr>
              <p:nvPr/>
            </p:nvSpPr>
            <p:spPr bwMode="auto">
              <a:xfrm>
                <a:off x="1786" y="2355"/>
                <a:ext cx="137" cy="140"/>
              </a:xfrm>
              <a:custGeom>
                <a:avLst/>
                <a:gdLst>
                  <a:gd name="T0" fmla="*/ 0 w 94"/>
                  <a:gd name="T1" fmla="*/ 0 h 96"/>
                  <a:gd name="T2" fmla="*/ 0 w 94"/>
                  <a:gd name="T3" fmla="*/ 0 h 96"/>
                  <a:gd name="T4" fmla="*/ 9 w 94"/>
                  <a:gd name="T5" fmla="*/ 88 h 96"/>
                  <a:gd name="T6" fmla="*/ 36 w 94"/>
                  <a:gd name="T7" fmla="*/ 171 h 96"/>
                  <a:gd name="T8" fmla="*/ 76 w 94"/>
                  <a:gd name="T9" fmla="*/ 238 h 96"/>
                  <a:gd name="T10" fmla="*/ 130 w 94"/>
                  <a:gd name="T11" fmla="*/ 305 h 96"/>
                  <a:gd name="T12" fmla="*/ 189 w 94"/>
                  <a:gd name="T13" fmla="*/ 363 h 96"/>
                  <a:gd name="T14" fmla="*/ 264 w 94"/>
                  <a:gd name="T15" fmla="*/ 398 h 96"/>
                  <a:gd name="T16" fmla="*/ 338 w 94"/>
                  <a:gd name="T17" fmla="*/ 426 h 96"/>
                  <a:gd name="T18" fmla="*/ 424 w 94"/>
                  <a:gd name="T19" fmla="*/ 435 h 96"/>
                  <a:gd name="T20" fmla="*/ 424 w 94"/>
                  <a:gd name="T21" fmla="*/ 381 h 96"/>
                  <a:gd name="T22" fmla="*/ 347 w 94"/>
                  <a:gd name="T23" fmla="*/ 372 h 96"/>
                  <a:gd name="T24" fmla="*/ 275 w 94"/>
                  <a:gd name="T25" fmla="*/ 353 h 96"/>
                  <a:gd name="T26" fmla="*/ 217 w 94"/>
                  <a:gd name="T27" fmla="*/ 324 h 96"/>
                  <a:gd name="T28" fmla="*/ 162 w 94"/>
                  <a:gd name="T29" fmla="*/ 265 h 96"/>
                  <a:gd name="T30" fmla="*/ 121 w 94"/>
                  <a:gd name="T31" fmla="*/ 217 h 96"/>
                  <a:gd name="T32" fmla="*/ 87 w 94"/>
                  <a:gd name="T33" fmla="*/ 147 h 96"/>
                  <a:gd name="T34" fmla="*/ 60 w 94"/>
                  <a:gd name="T35" fmla="*/ 77 h 96"/>
                  <a:gd name="T36" fmla="*/ 50 w 94"/>
                  <a:gd name="T37" fmla="*/ 0 h 96"/>
                  <a:gd name="T38" fmla="*/ 50 w 94"/>
                  <a:gd name="T39" fmla="*/ 0 h 96"/>
                  <a:gd name="T40" fmla="*/ 0 w 94"/>
                  <a:gd name="T41" fmla="*/ 0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96"/>
                  <a:gd name="T65" fmla="*/ 94 w 94"/>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96">
                    <a:moveTo>
                      <a:pt x="0" y="0"/>
                    </a:moveTo>
                    <a:lnTo>
                      <a:pt x="0" y="0"/>
                    </a:lnTo>
                    <a:lnTo>
                      <a:pt x="2" y="19"/>
                    </a:lnTo>
                    <a:lnTo>
                      <a:pt x="8" y="38"/>
                    </a:lnTo>
                    <a:lnTo>
                      <a:pt x="17" y="53"/>
                    </a:lnTo>
                    <a:lnTo>
                      <a:pt x="29" y="67"/>
                    </a:lnTo>
                    <a:lnTo>
                      <a:pt x="42" y="80"/>
                    </a:lnTo>
                    <a:lnTo>
                      <a:pt x="58" y="88"/>
                    </a:lnTo>
                    <a:lnTo>
                      <a:pt x="75" y="94"/>
                    </a:lnTo>
                    <a:lnTo>
                      <a:pt x="94" y="96"/>
                    </a:lnTo>
                    <a:lnTo>
                      <a:pt x="94" y="84"/>
                    </a:lnTo>
                    <a:lnTo>
                      <a:pt x="77" y="82"/>
                    </a:lnTo>
                    <a:lnTo>
                      <a:pt x="61" y="78"/>
                    </a:lnTo>
                    <a:lnTo>
                      <a:pt x="48" y="71"/>
                    </a:lnTo>
                    <a:lnTo>
                      <a:pt x="36" y="59"/>
                    </a:lnTo>
                    <a:lnTo>
                      <a:pt x="27" y="48"/>
                    </a:lnTo>
                    <a:lnTo>
                      <a:pt x="19" y="32"/>
                    </a:lnTo>
                    <a:lnTo>
                      <a:pt x="13" y="17"/>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18" name="Freeform 35"/>
              <p:cNvSpPr>
                <a:spLocks/>
              </p:cNvSpPr>
              <p:nvPr/>
            </p:nvSpPr>
            <p:spPr bwMode="auto">
              <a:xfrm>
                <a:off x="1786" y="1516"/>
                <a:ext cx="16" cy="839"/>
              </a:xfrm>
              <a:custGeom>
                <a:avLst/>
                <a:gdLst>
                  <a:gd name="T0" fmla="*/ 48 w 11"/>
                  <a:gd name="T1" fmla="*/ 0 h 576"/>
                  <a:gd name="T2" fmla="*/ 0 w 11"/>
                  <a:gd name="T3" fmla="*/ 0 h 576"/>
                  <a:gd name="T4" fmla="*/ 0 w 11"/>
                  <a:gd name="T5" fmla="*/ 2593 h 576"/>
                  <a:gd name="T6" fmla="*/ 48 w 11"/>
                  <a:gd name="T7" fmla="*/ 2593 h 576"/>
                  <a:gd name="T8" fmla="*/ 48 w 11"/>
                  <a:gd name="T9" fmla="*/ 0 h 576"/>
                  <a:gd name="T10" fmla="*/ 48 w 11"/>
                  <a:gd name="T11" fmla="*/ 0 h 576"/>
                  <a:gd name="T12" fmla="*/ 0 60000 65536"/>
                  <a:gd name="T13" fmla="*/ 0 60000 65536"/>
                  <a:gd name="T14" fmla="*/ 0 60000 65536"/>
                  <a:gd name="T15" fmla="*/ 0 60000 65536"/>
                  <a:gd name="T16" fmla="*/ 0 60000 65536"/>
                  <a:gd name="T17" fmla="*/ 0 60000 65536"/>
                  <a:gd name="T18" fmla="*/ 0 w 11"/>
                  <a:gd name="T19" fmla="*/ 0 h 576"/>
                  <a:gd name="T20" fmla="*/ 11 w 11"/>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1" h="576">
                    <a:moveTo>
                      <a:pt x="11" y="0"/>
                    </a:moveTo>
                    <a:lnTo>
                      <a:pt x="0" y="0"/>
                    </a:lnTo>
                    <a:lnTo>
                      <a:pt x="0" y="576"/>
                    </a:lnTo>
                    <a:lnTo>
                      <a:pt x="11" y="576"/>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19" name="Freeform 36"/>
              <p:cNvSpPr>
                <a:spLocks/>
              </p:cNvSpPr>
              <p:nvPr/>
            </p:nvSpPr>
            <p:spPr bwMode="auto">
              <a:xfrm>
                <a:off x="1786" y="1376"/>
                <a:ext cx="137" cy="140"/>
              </a:xfrm>
              <a:custGeom>
                <a:avLst/>
                <a:gdLst>
                  <a:gd name="T0" fmla="*/ 424 w 94"/>
                  <a:gd name="T1" fmla="*/ 0 h 96"/>
                  <a:gd name="T2" fmla="*/ 424 w 94"/>
                  <a:gd name="T3" fmla="*/ 0 h 96"/>
                  <a:gd name="T4" fmla="*/ 338 w 94"/>
                  <a:gd name="T5" fmla="*/ 9 h 96"/>
                  <a:gd name="T6" fmla="*/ 264 w 94"/>
                  <a:gd name="T7" fmla="*/ 38 h 96"/>
                  <a:gd name="T8" fmla="*/ 189 w 94"/>
                  <a:gd name="T9" fmla="*/ 77 h 96"/>
                  <a:gd name="T10" fmla="*/ 130 w 94"/>
                  <a:gd name="T11" fmla="*/ 130 h 96"/>
                  <a:gd name="T12" fmla="*/ 76 w 94"/>
                  <a:gd name="T13" fmla="*/ 190 h 96"/>
                  <a:gd name="T14" fmla="*/ 36 w 94"/>
                  <a:gd name="T15" fmla="*/ 265 h 96"/>
                  <a:gd name="T16" fmla="*/ 9 w 94"/>
                  <a:gd name="T17" fmla="*/ 347 h 96"/>
                  <a:gd name="T18" fmla="*/ 0 w 94"/>
                  <a:gd name="T19" fmla="*/ 435 h 96"/>
                  <a:gd name="T20" fmla="*/ 50 w 94"/>
                  <a:gd name="T21" fmla="*/ 435 h 96"/>
                  <a:gd name="T22" fmla="*/ 60 w 94"/>
                  <a:gd name="T23" fmla="*/ 357 h 96"/>
                  <a:gd name="T24" fmla="*/ 87 w 94"/>
                  <a:gd name="T25" fmla="*/ 284 h 96"/>
                  <a:gd name="T26" fmla="*/ 121 w 94"/>
                  <a:gd name="T27" fmla="*/ 217 h 96"/>
                  <a:gd name="T28" fmla="*/ 162 w 94"/>
                  <a:gd name="T29" fmla="*/ 163 h 96"/>
                  <a:gd name="T30" fmla="*/ 217 w 94"/>
                  <a:gd name="T31" fmla="*/ 112 h 96"/>
                  <a:gd name="T32" fmla="*/ 275 w 94"/>
                  <a:gd name="T33" fmla="*/ 77 h 96"/>
                  <a:gd name="T34" fmla="*/ 347 w 94"/>
                  <a:gd name="T35" fmla="*/ 60 h 96"/>
                  <a:gd name="T36" fmla="*/ 424 w 94"/>
                  <a:gd name="T37" fmla="*/ 50 h 96"/>
                  <a:gd name="T38" fmla="*/ 424 w 94"/>
                  <a:gd name="T39" fmla="*/ 50 h 96"/>
                  <a:gd name="T40" fmla="*/ 424 w 94"/>
                  <a:gd name="T41" fmla="*/ 0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96"/>
                  <a:gd name="T65" fmla="*/ 94 w 94"/>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96">
                    <a:moveTo>
                      <a:pt x="94" y="0"/>
                    </a:moveTo>
                    <a:lnTo>
                      <a:pt x="94" y="0"/>
                    </a:lnTo>
                    <a:lnTo>
                      <a:pt x="75" y="2"/>
                    </a:lnTo>
                    <a:lnTo>
                      <a:pt x="58" y="8"/>
                    </a:lnTo>
                    <a:lnTo>
                      <a:pt x="42" y="17"/>
                    </a:lnTo>
                    <a:lnTo>
                      <a:pt x="29" y="29"/>
                    </a:lnTo>
                    <a:lnTo>
                      <a:pt x="17" y="42"/>
                    </a:lnTo>
                    <a:lnTo>
                      <a:pt x="8" y="59"/>
                    </a:lnTo>
                    <a:lnTo>
                      <a:pt x="2" y="77"/>
                    </a:lnTo>
                    <a:lnTo>
                      <a:pt x="0" y="96"/>
                    </a:lnTo>
                    <a:lnTo>
                      <a:pt x="11" y="96"/>
                    </a:lnTo>
                    <a:lnTo>
                      <a:pt x="13" y="79"/>
                    </a:lnTo>
                    <a:lnTo>
                      <a:pt x="19" y="63"/>
                    </a:lnTo>
                    <a:lnTo>
                      <a:pt x="27" y="48"/>
                    </a:lnTo>
                    <a:lnTo>
                      <a:pt x="36" y="36"/>
                    </a:lnTo>
                    <a:lnTo>
                      <a:pt x="48" y="25"/>
                    </a:lnTo>
                    <a:lnTo>
                      <a:pt x="61" y="17"/>
                    </a:lnTo>
                    <a:lnTo>
                      <a:pt x="77" y="13"/>
                    </a:lnTo>
                    <a:lnTo>
                      <a:pt x="94" y="11"/>
                    </a:lnTo>
                    <a:lnTo>
                      <a:pt x="9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20" name="Freeform 37"/>
              <p:cNvSpPr>
                <a:spLocks/>
              </p:cNvSpPr>
              <p:nvPr/>
            </p:nvSpPr>
            <p:spPr bwMode="auto">
              <a:xfrm>
                <a:off x="2113" y="870"/>
                <a:ext cx="255" cy="253"/>
              </a:xfrm>
              <a:custGeom>
                <a:avLst/>
                <a:gdLst>
                  <a:gd name="T0" fmla="*/ 790 w 175"/>
                  <a:gd name="T1" fmla="*/ 778 h 174"/>
                  <a:gd name="T2" fmla="*/ 790 w 175"/>
                  <a:gd name="T3" fmla="*/ 778 h 174"/>
                  <a:gd name="T4" fmla="*/ 790 w 175"/>
                  <a:gd name="T5" fmla="*/ 702 h 174"/>
                  <a:gd name="T6" fmla="*/ 771 w 175"/>
                  <a:gd name="T7" fmla="*/ 628 h 174"/>
                  <a:gd name="T8" fmla="*/ 752 w 175"/>
                  <a:gd name="T9" fmla="*/ 544 h 174"/>
                  <a:gd name="T10" fmla="*/ 730 w 175"/>
                  <a:gd name="T11" fmla="*/ 480 h 174"/>
                  <a:gd name="T12" fmla="*/ 692 w 175"/>
                  <a:gd name="T13" fmla="*/ 413 h 174"/>
                  <a:gd name="T14" fmla="*/ 659 w 175"/>
                  <a:gd name="T15" fmla="*/ 340 h 174"/>
                  <a:gd name="T16" fmla="*/ 609 w 175"/>
                  <a:gd name="T17" fmla="*/ 284 h 174"/>
                  <a:gd name="T18" fmla="*/ 562 w 175"/>
                  <a:gd name="T19" fmla="*/ 228 h 174"/>
                  <a:gd name="T20" fmla="*/ 506 w 175"/>
                  <a:gd name="T21" fmla="*/ 177 h 174"/>
                  <a:gd name="T22" fmla="*/ 442 w 175"/>
                  <a:gd name="T23" fmla="*/ 135 h 174"/>
                  <a:gd name="T24" fmla="*/ 385 w 175"/>
                  <a:gd name="T25" fmla="*/ 95 h 174"/>
                  <a:gd name="T26" fmla="*/ 316 w 175"/>
                  <a:gd name="T27" fmla="*/ 60 h 174"/>
                  <a:gd name="T28" fmla="*/ 236 w 175"/>
                  <a:gd name="T29" fmla="*/ 32 h 174"/>
                  <a:gd name="T30" fmla="*/ 168 w 175"/>
                  <a:gd name="T31" fmla="*/ 13 h 174"/>
                  <a:gd name="T32" fmla="*/ 89 w 175"/>
                  <a:gd name="T33" fmla="*/ 1 h 174"/>
                  <a:gd name="T34" fmla="*/ 0 w 175"/>
                  <a:gd name="T35" fmla="*/ 0 h 174"/>
                  <a:gd name="T36" fmla="*/ 0 w 175"/>
                  <a:gd name="T37" fmla="*/ 48 h 174"/>
                  <a:gd name="T38" fmla="*/ 80 w 175"/>
                  <a:gd name="T39" fmla="*/ 48 h 174"/>
                  <a:gd name="T40" fmla="*/ 157 w 175"/>
                  <a:gd name="T41" fmla="*/ 68 h 174"/>
                  <a:gd name="T42" fmla="*/ 224 w 175"/>
                  <a:gd name="T43" fmla="*/ 87 h 174"/>
                  <a:gd name="T44" fmla="*/ 289 w 175"/>
                  <a:gd name="T45" fmla="*/ 108 h 174"/>
                  <a:gd name="T46" fmla="*/ 357 w 175"/>
                  <a:gd name="T47" fmla="*/ 135 h 174"/>
                  <a:gd name="T48" fmla="*/ 421 w 175"/>
                  <a:gd name="T49" fmla="*/ 177 h 174"/>
                  <a:gd name="T50" fmla="*/ 469 w 175"/>
                  <a:gd name="T51" fmla="*/ 215 h 174"/>
                  <a:gd name="T52" fmla="*/ 522 w 175"/>
                  <a:gd name="T53" fmla="*/ 265 h 174"/>
                  <a:gd name="T54" fmla="*/ 573 w 175"/>
                  <a:gd name="T55" fmla="*/ 317 h 174"/>
                  <a:gd name="T56" fmla="*/ 618 w 175"/>
                  <a:gd name="T57" fmla="*/ 374 h 174"/>
                  <a:gd name="T58" fmla="*/ 650 w 175"/>
                  <a:gd name="T59" fmla="*/ 425 h 174"/>
                  <a:gd name="T60" fmla="*/ 683 w 175"/>
                  <a:gd name="T61" fmla="*/ 494 h 174"/>
                  <a:gd name="T62" fmla="*/ 702 w 175"/>
                  <a:gd name="T63" fmla="*/ 563 h 174"/>
                  <a:gd name="T64" fmla="*/ 730 w 175"/>
                  <a:gd name="T65" fmla="*/ 634 h 174"/>
                  <a:gd name="T66" fmla="*/ 739 w 175"/>
                  <a:gd name="T67" fmla="*/ 702 h 174"/>
                  <a:gd name="T68" fmla="*/ 739 w 175"/>
                  <a:gd name="T69" fmla="*/ 778 h 174"/>
                  <a:gd name="T70" fmla="*/ 739 w 175"/>
                  <a:gd name="T71" fmla="*/ 778 h 174"/>
                  <a:gd name="T72" fmla="*/ 790 w 175"/>
                  <a:gd name="T73" fmla="*/ 778 h 1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174"/>
                  <a:gd name="T113" fmla="*/ 175 w 175"/>
                  <a:gd name="T114" fmla="*/ 174 h 1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174">
                    <a:moveTo>
                      <a:pt x="175" y="174"/>
                    </a:moveTo>
                    <a:lnTo>
                      <a:pt x="175" y="174"/>
                    </a:lnTo>
                    <a:lnTo>
                      <a:pt x="175" y="157"/>
                    </a:lnTo>
                    <a:lnTo>
                      <a:pt x="171" y="140"/>
                    </a:lnTo>
                    <a:lnTo>
                      <a:pt x="167" y="122"/>
                    </a:lnTo>
                    <a:lnTo>
                      <a:pt x="162" y="107"/>
                    </a:lnTo>
                    <a:lnTo>
                      <a:pt x="154" y="92"/>
                    </a:lnTo>
                    <a:lnTo>
                      <a:pt x="146" y="76"/>
                    </a:lnTo>
                    <a:lnTo>
                      <a:pt x="135" y="63"/>
                    </a:lnTo>
                    <a:lnTo>
                      <a:pt x="125" y="51"/>
                    </a:lnTo>
                    <a:lnTo>
                      <a:pt x="112" y="40"/>
                    </a:lnTo>
                    <a:lnTo>
                      <a:pt x="98" y="30"/>
                    </a:lnTo>
                    <a:lnTo>
                      <a:pt x="85" y="21"/>
                    </a:lnTo>
                    <a:lnTo>
                      <a:pt x="70" y="13"/>
                    </a:lnTo>
                    <a:lnTo>
                      <a:pt x="52" y="7"/>
                    </a:lnTo>
                    <a:lnTo>
                      <a:pt x="37" y="3"/>
                    </a:lnTo>
                    <a:lnTo>
                      <a:pt x="20" y="1"/>
                    </a:lnTo>
                    <a:lnTo>
                      <a:pt x="0" y="0"/>
                    </a:lnTo>
                    <a:lnTo>
                      <a:pt x="0" y="11"/>
                    </a:lnTo>
                    <a:lnTo>
                      <a:pt x="18" y="11"/>
                    </a:lnTo>
                    <a:lnTo>
                      <a:pt x="35" y="15"/>
                    </a:lnTo>
                    <a:lnTo>
                      <a:pt x="50" y="19"/>
                    </a:lnTo>
                    <a:lnTo>
                      <a:pt x="64" y="24"/>
                    </a:lnTo>
                    <a:lnTo>
                      <a:pt x="79" y="30"/>
                    </a:lnTo>
                    <a:lnTo>
                      <a:pt x="93" y="40"/>
                    </a:lnTo>
                    <a:lnTo>
                      <a:pt x="104" y="48"/>
                    </a:lnTo>
                    <a:lnTo>
                      <a:pt x="116" y="59"/>
                    </a:lnTo>
                    <a:lnTo>
                      <a:pt x="127" y="71"/>
                    </a:lnTo>
                    <a:lnTo>
                      <a:pt x="137" y="84"/>
                    </a:lnTo>
                    <a:lnTo>
                      <a:pt x="144" y="95"/>
                    </a:lnTo>
                    <a:lnTo>
                      <a:pt x="152" y="111"/>
                    </a:lnTo>
                    <a:lnTo>
                      <a:pt x="156" y="126"/>
                    </a:lnTo>
                    <a:lnTo>
                      <a:pt x="162" y="142"/>
                    </a:lnTo>
                    <a:lnTo>
                      <a:pt x="164" y="157"/>
                    </a:lnTo>
                    <a:lnTo>
                      <a:pt x="164" y="174"/>
                    </a:lnTo>
                    <a:lnTo>
                      <a:pt x="175" y="17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21" name="Freeform 38"/>
              <p:cNvSpPr>
                <a:spLocks/>
              </p:cNvSpPr>
              <p:nvPr/>
            </p:nvSpPr>
            <p:spPr bwMode="auto">
              <a:xfrm>
                <a:off x="2113" y="1123"/>
                <a:ext cx="255" cy="255"/>
              </a:xfrm>
              <a:custGeom>
                <a:avLst/>
                <a:gdLst>
                  <a:gd name="T0" fmla="*/ 0 w 175"/>
                  <a:gd name="T1" fmla="*/ 790 h 175"/>
                  <a:gd name="T2" fmla="*/ 0 w 175"/>
                  <a:gd name="T3" fmla="*/ 790 h 175"/>
                  <a:gd name="T4" fmla="*/ 89 w 175"/>
                  <a:gd name="T5" fmla="*/ 780 h 175"/>
                  <a:gd name="T6" fmla="*/ 168 w 175"/>
                  <a:gd name="T7" fmla="*/ 771 h 175"/>
                  <a:gd name="T8" fmla="*/ 236 w 175"/>
                  <a:gd name="T9" fmla="*/ 743 h 175"/>
                  <a:gd name="T10" fmla="*/ 316 w 175"/>
                  <a:gd name="T11" fmla="*/ 718 h 175"/>
                  <a:gd name="T12" fmla="*/ 385 w 175"/>
                  <a:gd name="T13" fmla="*/ 692 h 175"/>
                  <a:gd name="T14" fmla="*/ 442 w 175"/>
                  <a:gd name="T15" fmla="*/ 650 h 175"/>
                  <a:gd name="T16" fmla="*/ 506 w 175"/>
                  <a:gd name="T17" fmla="*/ 609 h 175"/>
                  <a:gd name="T18" fmla="*/ 562 w 175"/>
                  <a:gd name="T19" fmla="*/ 554 h 175"/>
                  <a:gd name="T20" fmla="*/ 609 w 175"/>
                  <a:gd name="T21" fmla="*/ 495 h 175"/>
                  <a:gd name="T22" fmla="*/ 659 w 175"/>
                  <a:gd name="T23" fmla="*/ 442 h 175"/>
                  <a:gd name="T24" fmla="*/ 692 w 175"/>
                  <a:gd name="T25" fmla="*/ 373 h 175"/>
                  <a:gd name="T26" fmla="*/ 730 w 175"/>
                  <a:gd name="T27" fmla="*/ 303 h 175"/>
                  <a:gd name="T28" fmla="*/ 752 w 175"/>
                  <a:gd name="T29" fmla="*/ 236 h 175"/>
                  <a:gd name="T30" fmla="*/ 771 w 175"/>
                  <a:gd name="T31" fmla="*/ 157 h 175"/>
                  <a:gd name="T32" fmla="*/ 790 w 175"/>
                  <a:gd name="T33" fmla="*/ 76 h 175"/>
                  <a:gd name="T34" fmla="*/ 790 w 175"/>
                  <a:gd name="T35" fmla="*/ 0 h 175"/>
                  <a:gd name="T36" fmla="*/ 739 w 175"/>
                  <a:gd name="T37" fmla="*/ 0 h 175"/>
                  <a:gd name="T38" fmla="*/ 739 w 175"/>
                  <a:gd name="T39" fmla="*/ 76 h 175"/>
                  <a:gd name="T40" fmla="*/ 730 w 175"/>
                  <a:gd name="T41" fmla="*/ 149 h 175"/>
                  <a:gd name="T42" fmla="*/ 702 w 175"/>
                  <a:gd name="T43" fmla="*/ 217 h 175"/>
                  <a:gd name="T44" fmla="*/ 683 w 175"/>
                  <a:gd name="T45" fmla="*/ 289 h 175"/>
                  <a:gd name="T46" fmla="*/ 650 w 175"/>
                  <a:gd name="T47" fmla="*/ 347 h 175"/>
                  <a:gd name="T48" fmla="*/ 618 w 175"/>
                  <a:gd name="T49" fmla="*/ 405 h 175"/>
                  <a:gd name="T50" fmla="*/ 573 w 175"/>
                  <a:gd name="T51" fmla="*/ 469 h 175"/>
                  <a:gd name="T52" fmla="*/ 522 w 175"/>
                  <a:gd name="T53" fmla="*/ 520 h 175"/>
                  <a:gd name="T54" fmla="*/ 469 w 175"/>
                  <a:gd name="T55" fmla="*/ 562 h 175"/>
                  <a:gd name="T56" fmla="*/ 421 w 175"/>
                  <a:gd name="T57" fmla="*/ 609 h 175"/>
                  <a:gd name="T58" fmla="*/ 357 w 175"/>
                  <a:gd name="T59" fmla="*/ 641 h 175"/>
                  <a:gd name="T60" fmla="*/ 289 w 175"/>
                  <a:gd name="T61" fmla="*/ 678 h 175"/>
                  <a:gd name="T62" fmla="*/ 224 w 175"/>
                  <a:gd name="T63" fmla="*/ 702 h 175"/>
                  <a:gd name="T64" fmla="*/ 157 w 175"/>
                  <a:gd name="T65" fmla="*/ 718 h 175"/>
                  <a:gd name="T66" fmla="*/ 80 w 175"/>
                  <a:gd name="T67" fmla="*/ 726 h 175"/>
                  <a:gd name="T68" fmla="*/ 0 w 175"/>
                  <a:gd name="T69" fmla="*/ 737 h 175"/>
                  <a:gd name="T70" fmla="*/ 0 w 175"/>
                  <a:gd name="T71" fmla="*/ 737 h 175"/>
                  <a:gd name="T72" fmla="*/ 0 w 175"/>
                  <a:gd name="T73" fmla="*/ 790 h 1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175"/>
                  <a:gd name="T113" fmla="*/ 175 w 175"/>
                  <a:gd name="T114" fmla="*/ 175 h 1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175">
                    <a:moveTo>
                      <a:pt x="0" y="175"/>
                    </a:moveTo>
                    <a:lnTo>
                      <a:pt x="0" y="175"/>
                    </a:lnTo>
                    <a:lnTo>
                      <a:pt x="20" y="173"/>
                    </a:lnTo>
                    <a:lnTo>
                      <a:pt x="37" y="171"/>
                    </a:lnTo>
                    <a:lnTo>
                      <a:pt x="52" y="165"/>
                    </a:lnTo>
                    <a:lnTo>
                      <a:pt x="70" y="159"/>
                    </a:lnTo>
                    <a:lnTo>
                      <a:pt x="85" y="154"/>
                    </a:lnTo>
                    <a:lnTo>
                      <a:pt x="98" y="144"/>
                    </a:lnTo>
                    <a:lnTo>
                      <a:pt x="112" y="135"/>
                    </a:lnTo>
                    <a:lnTo>
                      <a:pt x="125" y="123"/>
                    </a:lnTo>
                    <a:lnTo>
                      <a:pt x="135" y="110"/>
                    </a:lnTo>
                    <a:lnTo>
                      <a:pt x="146" y="98"/>
                    </a:lnTo>
                    <a:lnTo>
                      <a:pt x="154" y="83"/>
                    </a:lnTo>
                    <a:lnTo>
                      <a:pt x="162" y="67"/>
                    </a:lnTo>
                    <a:lnTo>
                      <a:pt x="167" y="52"/>
                    </a:lnTo>
                    <a:lnTo>
                      <a:pt x="171" y="35"/>
                    </a:lnTo>
                    <a:lnTo>
                      <a:pt x="175" y="17"/>
                    </a:lnTo>
                    <a:lnTo>
                      <a:pt x="175" y="0"/>
                    </a:lnTo>
                    <a:lnTo>
                      <a:pt x="164" y="0"/>
                    </a:lnTo>
                    <a:lnTo>
                      <a:pt x="164" y="17"/>
                    </a:lnTo>
                    <a:lnTo>
                      <a:pt x="162" y="33"/>
                    </a:lnTo>
                    <a:lnTo>
                      <a:pt x="156" y="48"/>
                    </a:lnTo>
                    <a:lnTo>
                      <a:pt x="152" y="64"/>
                    </a:lnTo>
                    <a:lnTo>
                      <a:pt x="144" y="77"/>
                    </a:lnTo>
                    <a:lnTo>
                      <a:pt x="137" y="90"/>
                    </a:lnTo>
                    <a:lnTo>
                      <a:pt x="127" y="104"/>
                    </a:lnTo>
                    <a:lnTo>
                      <a:pt x="116" y="115"/>
                    </a:lnTo>
                    <a:lnTo>
                      <a:pt x="104" y="125"/>
                    </a:lnTo>
                    <a:lnTo>
                      <a:pt x="93" y="135"/>
                    </a:lnTo>
                    <a:lnTo>
                      <a:pt x="79" y="142"/>
                    </a:lnTo>
                    <a:lnTo>
                      <a:pt x="64" y="150"/>
                    </a:lnTo>
                    <a:lnTo>
                      <a:pt x="50" y="156"/>
                    </a:lnTo>
                    <a:lnTo>
                      <a:pt x="35" y="159"/>
                    </a:lnTo>
                    <a:lnTo>
                      <a:pt x="18" y="161"/>
                    </a:lnTo>
                    <a:lnTo>
                      <a:pt x="0" y="163"/>
                    </a:lnTo>
                    <a:lnTo>
                      <a:pt x="0" y="17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22" name="Freeform 39"/>
              <p:cNvSpPr>
                <a:spLocks/>
              </p:cNvSpPr>
              <p:nvPr/>
            </p:nvSpPr>
            <p:spPr bwMode="auto">
              <a:xfrm>
                <a:off x="1862" y="1123"/>
                <a:ext cx="251" cy="255"/>
              </a:xfrm>
              <a:custGeom>
                <a:avLst/>
                <a:gdLst>
                  <a:gd name="T0" fmla="*/ 0 w 172"/>
                  <a:gd name="T1" fmla="*/ 0 h 175"/>
                  <a:gd name="T2" fmla="*/ 0 w 172"/>
                  <a:gd name="T3" fmla="*/ 0 h 175"/>
                  <a:gd name="T4" fmla="*/ 0 w 172"/>
                  <a:gd name="T5" fmla="*/ 76 h 175"/>
                  <a:gd name="T6" fmla="*/ 19 w 172"/>
                  <a:gd name="T7" fmla="*/ 157 h 175"/>
                  <a:gd name="T8" fmla="*/ 32 w 172"/>
                  <a:gd name="T9" fmla="*/ 236 h 175"/>
                  <a:gd name="T10" fmla="*/ 60 w 172"/>
                  <a:gd name="T11" fmla="*/ 303 h 175"/>
                  <a:gd name="T12" fmla="*/ 96 w 172"/>
                  <a:gd name="T13" fmla="*/ 373 h 175"/>
                  <a:gd name="T14" fmla="*/ 130 w 172"/>
                  <a:gd name="T15" fmla="*/ 442 h 175"/>
                  <a:gd name="T16" fmla="*/ 181 w 172"/>
                  <a:gd name="T17" fmla="*/ 495 h 175"/>
                  <a:gd name="T18" fmla="*/ 228 w 172"/>
                  <a:gd name="T19" fmla="*/ 554 h 175"/>
                  <a:gd name="T20" fmla="*/ 286 w 172"/>
                  <a:gd name="T21" fmla="*/ 609 h 175"/>
                  <a:gd name="T22" fmla="*/ 347 w 172"/>
                  <a:gd name="T23" fmla="*/ 650 h 175"/>
                  <a:gd name="T24" fmla="*/ 407 w 172"/>
                  <a:gd name="T25" fmla="*/ 692 h 175"/>
                  <a:gd name="T26" fmla="*/ 474 w 172"/>
                  <a:gd name="T27" fmla="*/ 718 h 175"/>
                  <a:gd name="T28" fmla="*/ 556 w 172"/>
                  <a:gd name="T29" fmla="*/ 743 h 175"/>
                  <a:gd name="T30" fmla="*/ 625 w 172"/>
                  <a:gd name="T31" fmla="*/ 771 h 175"/>
                  <a:gd name="T32" fmla="*/ 703 w 172"/>
                  <a:gd name="T33" fmla="*/ 780 h 175"/>
                  <a:gd name="T34" fmla="*/ 779 w 172"/>
                  <a:gd name="T35" fmla="*/ 790 h 175"/>
                  <a:gd name="T36" fmla="*/ 779 w 172"/>
                  <a:gd name="T37" fmla="*/ 737 h 175"/>
                  <a:gd name="T38" fmla="*/ 711 w 172"/>
                  <a:gd name="T39" fmla="*/ 726 h 175"/>
                  <a:gd name="T40" fmla="*/ 635 w 172"/>
                  <a:gd name="T41" fmla="*/ 718 h 175"/>
                  <a:gd name="T42" fmla="*/ 566 w 172"/>
                  <a:gd name="T43" fmla="*/ 702 h 175"/>
                  <a:gd name="T44" fmla="*/ 502 w 172"/>
                  <a:gd name="T45" fmla="*/ 678 h 175"/>
                  <a:gd name="T46" fmla="*/ 435 w 172"/>
                  <a:gd name="T47" fmla="*/ 641 h 175"/>
                  <a:gd name="T48" fmla="*/ 372 w 172"/>
                  <a:gd name="T49" fmla="*/ 609 h 175"/>
                  <a:gd name="T50" fmla="*/ 324 w 172"/>
                  <a:gd name="T51" fmla="*/ 562 h 175"/>
                  <a:gd name="T52" fmla="*/ 269 w 172"/>
                  <a:gd name="T53" fmla="*/ 520 h 175"/>
                  <a:gd name="T54" fmla="*/ 217 w 172"/>
                  <a:gd name="T55" fmla="*/ 469 h 175"/>
                  <a:gd name="T56" fmla="*/ 171 w 172"/>
                  <a:gd name="T57" fmla="*/ 405 h 175"/>
                  <a:gd name="T58" fmla="*/ 136 w 172"/>
                  <a:gd name="T59" fmla="*/ 347 h 175"/>
                  <a:gd name="T60" fmla="*/ 107 w 172"/>
                  <a:gd name="T61" fmla="*/ 289 h 175"/>
                  <a:gd name="T62" fmla="*/ 88 w 172"/>
                  <a:gd name="T63" fmla="*/ 217 h 175"/>
                  <a:gd name="T64" fmla="*/ 60 w 172"/>
                  <a:gd name="T65" fmla="*/ 149 h 175"/>
                  <a:gd name="T66" fmla="*/ 50 w 172"/>
                  <a:gd name="T67" fmla="*/ 76 h 175"/>
                  <a:gd name="T68" fmla="*/ 50 w 172"/>
                  <a:gd name="T69" fmla="*/ 0 h 175"/>
                  <a:gd name="T70" fmla="*/ 50 w 172"/>
                  <a:gd name="T71" fmla="*/ 0 h 175"/>
                  <a:gd name="T72" fmla="*/ 0 w 172"/>
                  <a:gd name="T73" fmla="*/ 0 h 1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2"/>
                  <a:gd name="T112" fmla="*/ 0 h 175"/>
                  <a:gd name="T113" fmla="*/ 172 w 172"/>
                  <a:gd name="T114" fmla="*/ 175 h 1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2" h="175">
                    <a:moveTo>
                      <a:pt x="0" y="0"/>
                    </a:moveTo>
                    <a:lnTo>
                      <a:pt x="0" y="0"/>
                    </a:lnTo>
                    <a:lnTo>
                      <a:pt x="0" y="17"/>
                    </a:lnTo>
                    <a:lnTo>
                      <a:pt x="4" y="35"/>
                    </a:lnTo>
                    <a:lnTo>
                      <a:pt x="7" y="52"/>
                    </a:lnTo>
                    <a:lnTo>
                      <a:pt x="13" y="67"/>
                    </a:lnTo>
                    <a:lnTo>
                      <a:pt x="21" y="83"/>
                    </a:lnTo>
                    <a:lnTo>
                      <a:pt x="29" y="98"/>
                    </a:lnTo>
                    <a:lnTo>
                      <a:pt x="40" y="110"/>
                    </a:lnTo>
                    <a:lnTo>
                      <a:pt x="50" y="123"/>
                    </a:lnTo>
                    <a:lnTo>
                      <a:pt x="63" y="135"/>
                    </a:lnTo>
                    <a:lnTo>
                      <a:pt x="77" y="144"/>
                    </a:lnTo>
                    <a:lnTo>
                      <a:pt x="90" y="154"/>
                    </a:lnTo>
                    <a:lnTo>
                      <a:pt x="105" y="159"/>
                    </a:lnTo>
                    <a:lnTo>
                      <a:pt x="123" y="165"/>
                    </a:lnTo>
                    <a:lnTo>
                      <a:pt x="138" y="171"/>
                    </a:lnTo>
                    <a:lnTo>
                      <a:pt x="155" y="173"/>
                    </a:lnTo>
                    <a:lnTo>
                      <a:pt x="172" y="175"/>
                    </a:lnTo>
                    <a:lnTo>
                      <a:pt x="172" y="163"/>
                    </a:lnTo>
                    <a:lnTo>
                      <a:pt x="157" y="161"/>
                    </a:lnTo>
                    <a:lnTo>
                      <a:pt x="140" y="159"/>
                    </a:lnTo>
                    <a:lnTo>
                      <a:pt x="125" y="156"/>
                    </a:lnTo>
                    <a:lnTo>
                      <a:pt x="111" y="150"/>
                    </a:lnTo>
                    <a:lnTo>
                      <a:pt x="96" y="142"/>
                    </a:lnTo>
                    <a:lnTo>
                      <a:pt x="82" y="135"/>
                    </a:lnTo>
                    <a:lnTo>
                      <a:pt x="71" y="125"/>
                    </a:lnTo>
                    <a:lnTo>
                      <a:pt x="59" y="115"/>
                    </a:lnTo>
                    <a:lnTo>
                      <a:pt x="48" y="104"/>
                    </a:lnTo>
                    <a:lnTo>
                      <a:pt x="38" y="90"/>
                    </a:lnTo>
                    <a:lnTo>
                      <a:pt x="30" y="77"/>
                    </a:lnTo>
                    <a:lnTo>
                      <a:pt x="23" y="64"/>
                    </a:lnTo>
                    <a:lnTo>
                      <a:pt x="19" y="48"/>
                    </a:lnTo>
                    <a:lnTo>
                      <a:pt x="13" y="33"/>
                    </a:lnTo>
                    <a:lnTo>
                      <a:pt x="11" y="17"/>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23" name="Freeform 40"/>
              <p:cNvSpPr>
                <a:spLocks/>
              </p:cNvSpPr>
              <p:nvPr/>
            </p:nvSpPr>
            <p:spPr bwMode="auto">
              <a:xfrm>
                <a:off x="1862" y="870"/>
                <a:ext cx="251" cy="253"/>
              </a:xfrm>
              <a:custGeom>
                <a:avLst/>
                <a:gdLst>
                  <a:gd name="T0" fmla="*/ 779 w 172"/>
                  <a:gd name="T1" fmla="*/ 0 h 174"/>
                  <a:gd name="T2" fmla="*/ 779 w 172"/>
                  <a:gd name="T3" fmla="*/ 0 h 174"/>
                  <a:gd name="T4" fmla="*/ 703 w 172"/>
                  <a:gd name="T5" fmla="*/ 1 h 174"/>
                  <a:gd name="T6" fmla="*/ 625 w 172"/>
                  <a:gd name="T7" fmla="*/ 13 h 174"/>
                  <a:gd name="T8" fmla="*/ 556 w 172"/>
                  <a:gd name="T9" fmla="*/ 32 h 174"/>
                  <a:gd name="T10" fmla="*/ 474 w 172"/>
                  <a:gd name="T11" fmla="*/ 60 h 174"/>
                  <a:gd name="T12" fmla="*/ 407 w 172"/>
                  <a:gd name="T13" fmla="*/ 95 h 174"/>
                  <a:gd name="T14" fmla="*/ 347 w 172"/>
                  <a:gd name="T15" fmla="*/ 135 h 174"/>
                  <a:gd name="T16" fmla="*/ 286 w 172"/>
                  <a:gd name="T17" fmla="*/ 177 h 174"/>
                  <a:gd name="T18" fmla="*/ 228 w 172"/>
                  <a:gd name="T19" fmla="*/ 228 h 174"/>
                  <a:gd name="T20" fmla="*/ 181 w 172"/>
                  <a:gd name="T21" fmla="*/ 284 h 174"/>
                  <a:gd name="T22" fmla="*/ 130 w 172"/>
                  <a:gd name="T23" fmla="*/ 340 h 174"/>
                  <a:gd name="T24" fmla="*/ 96 w 172"/>
                  <a:gd name="T25" fmla="*/ 413 h 174"/>
                  <a:gd name="T26" fmla="*/ 60 w 172"/>
                  <a:gd name="T27" fmla="*/ 480 h 174"/>
                  <a:gd name="T28" fmla="*/ 32 w 172"/>
                  <a:gd name="T29" fmla="*/ 544 h 174"/>
                  <a:gd name="T30" fmla="*/ 19 w 172"/>
                  <a:gd name="T31" fmla="*/ 628 h 174"/>
                  <a:gd name="T32" fmla="*/ 0 w 172"/>
                  <a:gd name="T33" fmla="*/ 702 h 174"/>
                  <a:gd name="T34" fmla="*/ 0 w 172"/>
                  <a:gd name="T35" fmla="*/ 778 h 174"/>
                  <a:gd name="T36" fmla="*/ 50 w 172"/>
                  <a:gd name="T37" fmla="*/ 778 h 174"/>
                  <a:gd name="T38" fmla="*/ 50 w 172"/>
                  <a:gd name="T39" fmla="*/ 702 h 174"/>
                  <a:gd name="T40" fmla="*/ 60 w 172"/>
                  <a:gd name="T41" fmla="*/ 634 h 174"/>
                  <a:gd name="T42" fmla="*/ 88 w 172"/>
                  <a:gd name="T43" fmla="*/ 563 h 174"/>
                  <a:gd name="T44" fmla="*/ 107 w 172"/>
                  <a:gd name="T45" fmla="*/ 494 h 174"/>
                  <a:gd name="T46" fmla="*/ 136 w 172"/>
                  <a:gd name="T47" fmla="*/ 425 h 174"/>
                  <a:gd name="T48" fmla="*/ 171 w 172"/>
                  <a:gd name="T49" fmla="*/ 374 h 174"/>
                  <a:gd name="T50" fmla="*/ 217 w 172"/>
                  <a:gd name="T51" fmla="*/ 317 h 174"/>
                  <a:gd name="T52" fmla="*/ 269 w 172"/>
                  <a:gd name="T53" fmla="*/ 265 h 174"/>
                  <a:gd name="T54" fmla="*/ 324 w 172"/>
                  <a:gd name="T55" fmla="*/ 215 h 174"/>
                  <a:gd name="T56" fmla="*/ 372 w 172"/>
                  <a:gd name="T57" fmla="*/ 177 h 174"/>
                  <a:gd name="T58" fmla="*/ 435 w 172"/>
                  <a:gd name="T59" fmla="*/ 135 h 174"/>
                  <a:gd name="T60" fmla="*/ 502 w 172"/>
                  <a:gd name="T61" fmla="*/ 108 h 174"/>
                  <a:gd name="T62" fmla="*/ 566 w 172"/>
                  <a:gd name="T63" fmla="*/ 87 h 174"/>
                  <a:gd name="T64" fmla="*/ 635 w 172"/>
                  <a:gd name="T65" fmla="*/ 68 h 174"/>
                  <a:gd name="T66" fmla="*/ 711 w 172"/>
                  <a:gd name="T67" fmla="*/ 48 h 174"/>
                  <a:gd name="T68" fmla="*/ 779 w 172"/>
                  <a:gd name="T69" fmla="*/ 48 h 174"/>
                  <a:gd name="T70" fmla="*/ 779 w 172"/>
                  <a:gd name="T71" fmla="*/ 48 h 174"/>
                  <a:gd name="T72" fmla="*/ 779 w 172"/>
                  <a:gd name="T73" fmla="*/ 0 h 1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2"/>
                  <a:gd name="T112" fmla="*/ 0 h 174"/>
                  <a:gd name="T113" fmla="*/ 172 w 172"/>
                  <a:gd name="T114" fmla="*/ 174 h 1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2" h="174">
                    <a:moveTo>
                      <a:pt x="172" y="0"/>
                    </a:moveTo>
                    <a:lnTo>
                      <a:pt x="172" y="0"/>
                    </a:lnTo>
                    <a:lnTo>
                      <a:pt x="155" y="1"/>
                    </a:lnTo>
                    <a:lnTo>
                      <a:pt x="138" y="3"/>
                    </a:lnTo>
                    <a:lnTo>
                      <a:pt x="123" y="7"/>
                    </a:lnTo>
                    <a:lnTo>
                      <a:pt x="105" y="13"/>
                    </a:lnTo>
                    <a:lnTo>
                      <a:pt x="90" y="21"/>
                    </a:lnTo>
                    <a:lnTo>
                      <a:pt x="77" y="30"/>
                    </a:lnTo>
                    <a:lnTo>
                      <a:pt x="63" y="40"/>
                    </a:lnTo>
                    <a:lnTo>
                      <a:pt x="50" y="51"/>
                    </a:lnTo>
                    <a:lnTo>
                      <a:pt x="40" y="63"/>
                    </a:lnTo>
                    <a:lnTo>
                      <a:pt x="29" y="76"/>
                    </a:lnTo>
                    <a:lnTo>
                      <a:pt x="21" y="92"/>
                    </a:lnTo>
                    <a:lnTo>
                      <a:pt x="13" y="107"/>
                    </a:lnTo>
                    <a:lnTo>
                      <a:pt x="7" y="122"/>
                    </a:lnTo>
                    <a:lnTo>
                      <a:pt x="4" y="140"/>
                    </a:lnTo>
                    <a:lnTo>
                      <a:pt x="0" y="157"/>
                    </a:lnTo>
                    <a:lnTo>
                      <a:pt x="0" y="174"/>
                    </a:lnTo>
                    <a:lnTo>
                      <a:pt x="11" y="174"/>
                    </a:lnTo>
                    <a:lnTo>
                      <a:pt x="11" y="157"/>
                    </a:lnTo>
                    <a:lnTo>
                      <a:pt x="13" y="142"/>
                    </a:lnTo>
                    <a:lnTo>
                      <a:pt x="19" y="126"/>
                    </a:lnTo>
                    <a:lnTo>
                      <a:pt x="23" y="111"/>
                    </a:lnTo>
                    <a:lnTo>
                      <a:pt x="30" y="95"/>
                    </a:lnTo>
                    <a:lnTo>
                      <a:pt x="38" y="84"/>
                    </a:lnTo>
                    <a:lnTo>
                      <a:pt x="48" y="71"/>
                    </a:lnTo>
                    <a:lnTo>
                      <a:pt x="59" y="59"/>
                    </a:lnTo>
                    <a:lnTo>
                      <a:pt x="71" y="48"/>
                    </a:lnTo>
                    <a:lnTo>
                      <a:pt x="82" y="40"/>
                    </a:lnTo>
                    <a:lnTo>
                      <a:pt x="96" y="30"/>
                    </a:lnTo>
                    <a:lnTo>
                      <a:pt x="111" y="24"/>
                    </a:lnTo>
                    <a:lnTo>
                      <a:pt x="125" y="19"/>
                    </a:lnTo>
                    <a:lnTo>
                      <a:pt x="140" y="15"/>
                    </a:lnTo>
                    <a:lnTo>
                      <a:pt x="157" y="11"/>
                    </a:lnTo>
                    <a:lnTo>
                      <a:pt x="172" y="11"/>
                    </a:lnTo>
                    <a:lnTo>
                      <a:pt x="17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24" name="Freeform 41"/>
              <p:cNvSpPr>
                <a:spLocks/>
              </p:cNvSpPr>
              <p:nvPr/>
            </p:nvSpPr>
            <p:spPr bwMode="auto">
              <a:xfrm>
                <a:off x="2910" y="1969"/>
                <a:ext cx="32" cy="53"/>
              </a:xfrm>
              <a:custGeom>
                <a:avLst/>
                <a:gdLst>
                  <a:gd name="T0" fmla="*/ 52 w 22"/>
                  <a:gd name="T1" fmla="*/ 0 h 36"/>
                  <a:gd name="T2" fmla="*/ 0 w 22"/>
                  <a:gd name="T3" fmla="*/ 19 h 36"/>
                  <a:gd name="T4" fmla="*/ 52 w 22"/>
                  <a:gd name="T5" fmla="*/ 169 h 36"/>
                  <a:gd name="T6" fmla="*/ 99 w 22"/>
                  <a:gd name="T7" fmla="*/ 150 h 36"/>
                  <a:gd name="T8" fmla="*/ 52 w 22"/>
                  <a:gd name="T9" fmla="*/ 0 h 36"/>
                  <a:gd name="T10" fmla="*/ 52 w 22"/>
                  <a:gd name="T11" fmla="*/ 0 h 36"/>
                  <a:gd name="T12" fmla="*/ 0 60000 65536"/>
                  <a:gd name="T13" fmla="*/ 0 60000 65536"/>
                  <a:gd name="T14" fmla="*/ 0 60000 65536"/>
                  <a:gd name="T15" fmla="*/ 0 60000 65536"/>
                  <a:gd name="T16" fmla="*/ 0 60000 65536"/>
                  <a:gd name="T17" fmla="*/ 0 60000 65536"/>
                  <a:gd name="T18" fmla="*/ 0 w 22"/>
                  <a:gd name="T19" fmla="*/ 0 h 36"/>
                  <a:gd name="T20" fmla="*/ 22 w 2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2" h="36">
                    <a:moveTo>
                      <a:pt x="12" y="0"/>
                    </a:moveTo>
                    <a:lnTo>
                      <a:pt x="0" y="4"/>
                    </a:lnTo>
                    <a:lnTo>
                      <a:pt x="12" y="36"/>
                    </a:lnTo>
                    <a:lnTo>
                      <a:pt x="22" y="32"/>
                    </a:ln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25" name="Freeform 42"/>
              <p:cNvSpPr>
                <a:spLocks/>
              </p:cNvSpPr>
              <p:nvPr/>
            </p:nvSpPr>
            <p:spPr bwMode="auto">
              <a:xfrm>
                <a:off x="2910" y="1927"/>
                <a:ext cx="37" cy="48"/>
              </a:xfrm>
              <a:custGeom>
                <a:avLst/>
                <a:gdLst>
                  <a:gd name="T0" fmla="*/ 96 w 25"/>
                  <a:gd name="T1" fmla="*/ 0 h 33"/>
                  <a:gd name="T2" fmla="*/ 96 w 25"/>
                  <a:gd name="T3" fmla="*/ 0 h 33"/>
                  <a:gd name="T4" fmla="*/ 78 w 25"/>
                  <a:gd name="T5" fmla="*/ 9 h 33"/>
                  <a:gd name="T6" fmla="*/ 59 w 25"/>
                  <a:gd name="T7" fmla="*/ 28 h 33"/>
                  <a:gd name="T8" fmla="*/ 40 w 25"/>
                  <a:gd name="T9" fmla="*/ 47 h 33"/>
                  <a:gd name="T10" fmla="*/ 19 w 25"/>
                  <a:gd name="T11" fmla="*/ 60 h 33"/>
                  <a:gd name="T12" fmla="*/ 9 w 25"/>
                  <a:gd name="T13" fmla="*/ 76 h 33"/>
                  <a:gd name="T14" fmla="*/ 0 w 25"/>
                  <a:gd name="T15" fmla="*/ 95 h 33"/>
                  <a:gd name="T16" fmla="*/ 0 w 25"/>
                  <a:gd name="T17" fmla="*/ 121 h 33"/>
                  <a:gd name="T18" fmla="*/ 0 w 25"/>
                  <a:gd name="T19" fmla="*/ 148 h 33"/>
                  <a:gd name="T20" fmla="*/ 59 w 25"/>
                  <a:gd name="T21" fmla="*/ 129 h 33"/>
                  <a:gd name="T22" fmla="*/ 59 w 25"/>
                  <a:gd name="T23" fmla="*/ 121 h 33"/>
                  <a:gd name="T24" fmla="*/ 59 w 25"/>
                  <a:gd name="T25" fmla="*/ 111 h 33"/>
                  <a:gd name="T26" fmla="*/ 59 w 25"/>
                  <a:gd name="T27" fmla="*/ 95 h 33"/>
                  <a:gd name="T28" fmla="*/ 68 w 25"/>
                  <a:gd name="T29" fmla="*/ 87 h 33"/>
                  <a:gd name="T30" fmla="*/ 78 w 25"/>
                  <a:gd name="T31" fmla="*/ 76 h 33"/>
                  <a:gd name="T32" fmla="*/ 96 w 25"/>
                  <a:gd name="T33" fmla="*/ 60 h 33"/>
                  <a:gd name="T34" fmla="*/ 115 w 25"/>
                  <a:gd name="T35" fmla="*/ 52 h 33"/>
                  <a:gd name="T36" fmla="*/ 120 w 25"/>
                  <a:gd name="T37" fmla="*/ 36 h 33"/>
                  <a:gd name="T38" fmla="*/ 120 w 25"/>
                  <a:gd name="T39" fmla="*/ 36 h 33"/>
                  <a:gd name="T40" fmla="*/ 96 w 25"/>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3"/>
                  <a:gd name="T65" fmla="*/ 25 w 25"/>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3">
                    <a:moveTo>
                      <a:pt x="20" y="0"/>
                    </a:moveTo>
                    <a:lnTo>
                      <a:pt x="20" y="0"/>
                    </a:lnTo>
                    <a:lnTo>
                      <a:pt x="16" y="2"/>
                    </a:lnTo>
                    <a:lnTo>
                      <a:pt x="12" y="6"/>
                    </a:lnTo>
                    <a:lnTo>
                      <a:pt x="8" y="10"/>
                    </a:lnTo>
                    <a:lnTo>
                      <a:pt x="4" y="13"/>
                    </a:lnTo>
                    <a:lnTo>
                      <a:pt x="2" y="17"/>
                    </a:lnTo>
                    <a:lnTo>
                      <a:pt x="0" y="21"/>
                    </a:lnTo>
                    <a:lnTo>
                      <a:pt x="0" y="27"/>
                    </a:lnTo>
                    <a:lnTo>
                      <a:pt x="0" y="33"/>
                    </a:lnTo>
                    <a:lnTo>
                      <a:pt x="12" y="29"/>
                    </a:lnTo>
                    <a:lnTo>
                      <a:pt x="12" y="27"/>
                    </a:lnTo>
                    <a:lnTo>
                      <a:pt x="12" y="25"/>
                    </a:lnTo>
                    <a:lnTo>
                      <a:pt x="12" y="21"/>
                    </a:lnTo>
                    <a:lnTo>
                      <a:pt x="14" y="19"/>
                    </a:lnTo>
                    <a:lnTo>
                      <a:pt x="16" y="17"/>
                    </a:lnTo>
                    <a:lnTo>
                      <a:pt x="20" y="13"/>
                    </a:lnTo>
                    <a:lnTo>
                      <a:pt x="24" y="12"/>
                    </a:lnTo>
                    <a:lnTo>
                      <a:pt x="25" y="8"/>
                    </a:lnTo>
                    <a:lnTo>
                      <a:pt x="2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26" name="Freeform 43"/>
              <p:cNvSpPr>
                <a:spLocks/>
              </p:cNvSpPr>
              <p:nvPr/>
            </p:nvSpPr>
            <p:spPr bwMode="auto">
              <a:xfrm>
                <a:off x="2939" y="1874"/>
                <a:ext cx="76" cy="64"/>
              </a:xfrm>
              <a:custGeom>
                <a:avLst/>
                <a:gdLst>
                  <a:gd name="T0" fmla="*/ 228 w 52"/>
                  <a:gd name="T1" fmla="*/ 0 h 44"/>
                  <a:gd name="T2" fmla="*/ 209 w 52"/>
                  <a:gd name="T3" fmla="*/ 0 h 44"/>
                  <a:gd name="T4" fmla="*/ 0 w 52"/>
                  <a:gd name="T5" fmla="*/ 161 h 44"/>
                  <a:gd name="T6" fmla="*/ 22 w 52"/>
                  <a:gd name="T7" fmla="*/ 196 h 44"/>
                  <a:gd name="T8" fmla="*/ 237 w 52"/>
                  <a:gd name="T9" fmla="*/ 41 h 44"/>
                  <a:gd name="T10" fmla="*/ 228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50" y="0"/>
                    </a:moveTo>
                    <a:lnTo>
                      <a:pt x="46" y="0"/>
                    </a:lnTo>
                    <a:lnTo>
                      <a:pt x="0" y="36"/>
                    </a:lnTo>
                    <a:lnTo>
                      <a:pt x="5" y="44"/>
                    </a:lnTo>
                    <a:lnTo>
                      <a:pt x="52" y="9"/>
                    </a:lnTo>
                    <a:lnTo>
                      <a:pt x="5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27" name="Freeform 44"/>
              <p:cNvSpPr>
                <a:spLocks/>
              </p:cNvSpPr>
              <p:nvPr/>
            </p:nvSpPr>
            <p:spPr bwMode="auto">
              <a:xfrm>
                <a:off x="3009" y="1874"/>
                <a:ext cx="177" cy="19"/>
              </a:xfrm>
              <a:custGeom>
                <a:avLst/>
                <a:gdLst>
                  <a:gd name="T0" fmla="*/ 554 w 121"/>
                  <a:gd name="T1" fmla="*/ 60 h 13"/>
                  <a:gd name="T2" fmla="*/ 554 w 121"/>
                  <a:gd name="T3" fmla="*/ 1 h 13"/>
                  <a:gd name="T4" fmla="*/ 9 w 121"/>
                  <a:gd name="T5" fmla="*/ 0 h 13"/>
                  <a:gd name="T6" fmla="*/ 0 w 121"/>
                  <a:gd name="T7" fmla="*/ 50 h 13"/>
                  <a:gd name="T8" fmla="*/ 554 w 121"/>
                  <a:gd name="T9" fmla="*/ 60 h 13"/>
                  <a:gd name="T10" fmla="*/ 554 w 121"/>
                  <a:gd name="T11" fmla="*/ 60 h 13"/>
                  <a:gd name="T12" fmla="*/ 0 60000 65536"/>
                  <a:gd name="T13" fmla="*/ 0 60000 65536"/>
                  <a:gd name="T14" fmla="*/ 0 60000 65536"/>
                  <a:gd name="T15" fmla="*/ 0 60000 65536"/>
                  <a:gd name="T16" fmla="*/ 0 60000 65536"/>
                  <a:gd name="T17" fmla="*/ 0 60000 65536"/>
                  <a:gd name="T18" fmla="*/ 0 w 121"/>
                  <a:gd name="T19" fmla="*/ 0 h 13"/>
                  <a:gd name="T20" fmla="*/ 121 w 12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21" h="13">
                    <a:moveTo>
                      <a:pt x="121" y="13"/>
                    </a:moveTo>
                    <a:lnTo>
                      <a:pt x="121" y="1"/>
                    </a:lnTo>
                    <a:lnTo>
                      <a:pt x="2" y="0"/>
                    </a:lnTo>
                    <a:lnTo>
                      <a:pt x="0" y="11"/>
                    </a:lnTo>
                    <a:lnTo>
                      <a:pt x="121"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28" name="Freeform 45"/>
              <p:cNvSpPr>
                <a:spLocks/>
              </p:cNvSpPr>
              <p:nvPr/>
            </p:nvSpPr>
            <p:spPr bwMode="auto">
              <a:xfrm>
                <a:off x="3186" y="1876"/>
                <a:ext cx="46" cy="36"/>
              </a:xfrm>
              <a:custGeom>
                <a:avLst/>
                <a:gdLst>
                  <a:gd name="T0" fmla="*/ 137 w 32"/>
                  <a:gd name="T1" fmla="*/ 95 h 25"/>
                  <a:gd name="T2" fmla="*/ 137 w 32"/>
                  <a:gd name="T3" fmla="*/ 95 h 25"/>
                  <a:gd name="T4" fmla="*/ 128 w 32"/>
                  <a:gd name="T5" fmla="*/ 69 h 25"/>
                  <a:gd name="T6" fmla="*/ 109 w 32"/>
                  <a:gd name="T7" fmla="*/ 50 h 25"/>
                  <a:gd name="T8" fmla="*/ 98 w 32"/>
                  <a:gd name="T9" fmla="*/ 35 h 25"/>
                  <a:gd name="T10" fmla="*/ 81 w 32"/>
                  <a:gd name="T11" fmla="*/ 27 h 25"/>
                  <a:gd name="T12" fmla="*/ 66 w 32"/>
                  <a:gd name="T13" fmla="*/ 19 h 25"/>
                  <a:gd name="T14" fmla="*/ 39 w 32"/>
                  <a:gd name="T15" fmla="*/ 9 h 25"/>
                  <a:gd name="T16" fmla="*/ 20 w 32"/>
                  <a:gd name="T17" fmla="*/ 0 h 25"/>
                  <a:gd name="T18" fmla="*/ 0 w 32"/>
                  <a:gd name="T19" fmla="*/ 0 h 25"/>
                  <a:gd name="T20" fmla="*/ 0 w 32"/>
                  <a:gd name="T21" fmla="*/ 50 h 25"/>
                  <a:gd name="T22" fmla="*/ 13 w 32"/>
                  <a:gd name="T23" fmla="*/ 50 h 25"/>
                  <a:gd name="T24" fmla="*/ 29 w 32"/>
                  <a:gd name="T25" fmla="*/ 60 h 25"/>
                  <a:gd name="T26" fmla="*/ 47 w 32"/>
                  <a:gd name="T27" fmla="*/ 60 h 25"/>
                  <a:gd name="T28" fmla="*/ 56 w 32"/>
                  <a:gd name="T29" fmla="*/ 69 h 25"/>
                  <a:gd name="T30" fmla="*/ 70 w 32"/>
                  <a:gd name="T31" fmla="*/ 76 h 25"/>
                  <a:gd name="T32" fmla="*/ 81 w 32"/>
                  <a:gd name="T33" fmla="*/ 86 h 25"/>
                  <a:gd name="T34" fmla="*/ 89 w 32"/>
                  <a:gd name="T35" fmla="*/ 95 h 25"/>
                  <a:gd name="T36" fmla="*/ 98 w 32"/>
                  <a:gd name="T37" fmla="*/ 108 h 25"/>
                  <a:gd name="T38" fmla="*/ 98 w 32"/>
                  <a:gd name="T39" fmla="*/ 108 h 25"/>
                  <a:gd name="T40" fmla="*/ 137 w 32"/>
                  <a:gd name="T41" fmla="*/ 95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25"/>
                  <a:gd name="T65" fmla="*/ 32 w 32"/>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25">
                    <a:moveTo>
                      <a:pt x="32" y="22"/>
                    </a:moveTo>
                    <a:lnTo>
                      <a:pt x="32" y="22"/>
                    </a:lnTo>
                    <a:lnTo>
                      <a:pt x="30" y="16"/>
                    </a:lnTo>
                    <a:lnTo>
                      <a:pt x="26" y="12"/>
                    </a:lnTo>
                    <a:lnTo>
                      <a:pt x="23" y="8"/>
                    </a:lnTo>
                    <a:lnTo>
                      <a:pt x="19" y="6"/>
                    </a:lnTo>
                    <a:lnTo>
                      <a:pt x="15" y="4"/>
                    </a:lnTo>
                    <a:lnTo>
                      <a:pt x="9" y="2"/>
                    </a:lnTo>
                    <a:lnTo>
                      <a:pt x="5" y="0"/>
                    </a:lnTo>
                    <a:lnTo>
                      <a:pt x="0" y="0"/>
                    </a:lnTo>
                    <a:lnTo>
                      <a:pt x="0" y="12"/>
                    </a:lnTo>
                    <a:lnTo>
                      <a:pt x="3" y="12"/>
                    </a:lnTo>
                    <a:lnTo>
                      <a:pt x="7" y="14"/>
                    </a:lnTo>
                    <a:lnTo>
                      <a:pt x="11" y="14"/>
                    </a:lnTo>
                    <a:lnTo>
                      <a:pt x="13" y="16"/>
                    </a:lnTo>
                    <a:lnTo>
                      <a:pt x="17" y="18"/>
                    </a:lnTo>
                    <a:lnTo>
                      <a:pt x="19" y="20"/>
                    </a:lnTo>
                    <a:lnTo>
                      <a:pt x="21" y="22"/>
                    </a:lnTo>
                    <a:lnTo>
                      <a:pt x="23" y="25"/>
                    </a:lnTo>
                    <a:lnTo>
                      <a:pt x="32" y="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29" name="Freeform 46"/>
              <p:cNvSpPr>
                <a:spLocks/>
              </p:cNvSpPr>
              <p:nvPr/>
            </p:nvSpPr>
            <p:spPr bwMode="auto">
              <a:xfrm>
                <a:off x="3219" y="1908"/>
                <a:ext cx="25" cy="33"/>
              </a:xfrm>
              <a:custGeom>
                <a:avLst/>
                <a:gdLst>
                  <a:gd name="T0" fmla="*/ 22 w 17"/>
                  <a:gd name="T1" fmla="*/ 96 h 23"/>
                  <a:gd name="T2" fmla="*/ 79 w 17"/>
                  <a:gd name="T3" fmla="*/ 80 h 23"/>
                  <a:gd name="T4" fmla="*/ 41 w 17"/>
                  <a:gd name="T5" fmla="*/ 0 h 23"/>
                  <a:gd name="T6" fmla="*/ 0 w 17"/>
                  <a:gd name="T7" fmla="*/ 13 h 23"/>
                  <a:gd name="T8" fmla="*/ 22 w 17"/>
                  <a:gd name="T9" fmla="*/ 96 h 23"/>
                  <a:gd name="T10" fmla="*/ 22 w 17"/>
                  <a:gd name="T11" fmla="*/ 96 h 23"/>
                  <a:gd name="T12" fmla="*/ 0 60000 65536"/>
                  <a:gd name="T13" fmla="*/ 0 60000 65536"/>
                  <a:gd name="T14" fmla="*/ 0 60000 65536"/>
                  <a:gd name="T15" fmla="*/ 0 60000 65536"/>
                  <a:gd name="T16" fmla="*/ 0 60000 65536"/>
                  <a:gd name="T17" fmla="*/ 0 60000 65536"/>
                  <a:gd name="T18" fmla="*/ 0 w 17"/>
                  <a:gd name="T19" fmla="*/ 0 h 23"/>
                  <a:gd name="T20" fmla="*/ 17 w 1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7" h="23">
                    <a:moveTo>
                      <a:pt x="5" y="23"/>
                    </a:moveTo>
                    <a:lnTo>
                      <a:pt x="17" y="19"/>
                    </a:lnTo>
                    <a:lnTo>
                      <a:pt x="9" y="0"/>
                    </a:lnTo>
                    <a:lnTo>
                      <a:pt x="0" y="3"/>
                    </a:lnTo>
                    <a:lnTo>
                      <a:pt x="5"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30" name="Freeform 47"/>
              <p:cNvSpPr>
                <a:spLocks/>
              </p:cNvSpPr>
              <p:nvPr/>
            </p:nvSpPr>
            <p:spPr bwMode="auto">
              <a:xfrm>
                <a:off x="3141" y="1936"/>
                <a:ext cx="103" cy="52"/>
              </a:xfrm>
              <a:custGeom>
                <a:avLst/>
                <a:gdLst>
                  <a:gd name="T0" fmla="*/ 19 w 71"/>
                  <a:gd name="T1" fmla="*/ 156 h 36"/>
                  <a:gd name="T2" fmla="*/ 19 w 71"/>
                  <a:gd name="T3" fmla="*/ 156 h 36"/>
                  <a:gd name="T4" fmla="*/ 41 w 71"/>
                  <a:gd name="T5" fmla="*/ 149 h 36"/>
                  <a:gd name="T6" fmla="*/ 86 w 71"/>
                  <a:gd name="T7" fmla="*/ 137 h 36"/>
                  <a:gd name="T8" fmla="*/ 136 w 71"/>
                  <a:gd name="T9" fmla="*/ 127 h 36"/>
                  <a:gd name="T10" fmla="*/ 186 w 71"/>
                  <a:gd name="T11" fmla="*/ 108 h 36"/>
                  <a:gd name="T12" fmla="*/ 229 w 71"/>
                  <a:gd name="T13" fmla="*/ 90 h 36"/>
                  <a:gd name="T14" fmla="*/ 270 w 71"/>
                  <a:gd name="T15" fmla="*/ 66 h 36"/>
                  <a:gd name="T16" fmla="*/ 305 w 71"/>
                  <a:gd name="T17" fmla="*/ 39 h 36"/>
                  <a:gd name="T18" fmla="*/ 313 w 71"/>
                  <a:gd name="T19" fmla="*/ 0 h 36"/>
                  <a:gd name="T20" fmla="*/ 263 w 71"/>
                  <a:gd name="T21" fmla="*/ 19 h 36"/>
                  <a:gd name="T22" fmla="*/ 263 w 71"/>
                  <a:gd name="T23" fmla="*/ 19 h 36"/>
                  <a:gd name="T24" fmla="*/ 248 w 71"/>
                  <a:gd name="T25" fmla="*/ 27 h 36"/>
                  <a:gd name="T26" fmla="*/ 215 w 71"/>
                  <a:gd name="T27" fmla="*/ 39 h 36"/>
                  <a:gd name="T28" fmla="*/ 168 w 71"/>
                  <a:gd name="T29" fmla="*/ 56 h 36"/>
                  <a:gd name="T30" fmla="*/ 120 w 71"/>
                  <a:gd name="T31" fmla="*/ 75 h 36"/>
                  <a:gd name="T32" fmla="*/ 67 w 71"/>
                  <a:gd name="T33" fmla="*/ 90 h 36"/>
                  <a:gd name="T34" fmla="*/ 36 w 71"/>
                  <a:gd name="T35" fmla="*/ 108 h 36"/>
                  <a:gd name="T36" fmla="*/ 0 w 71"/>
                  <a:gd name="T37" fmla="*/ 117 h 36"/>
                  <a:gd name="T38" fmla="*/ 0 w 71"/>
                  <a:gd name="T39" fmla="*/ 117 h 36"/>
                  <a:gd name="T40" fmla="*/ 19 w 71"/>
                  <a:gd name="T41" fmla="*/ 156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36"/>
                  <a:gd name="T65" fmla="*/ 71 w 71"/>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36">
                    <a:moveTo>
                      <a:pt x="4" y="36"/>
                    </a:moveTo>
                    <a:lnTo>
                      <a:pt x="4" y="36"/>
                    </a:lnTo>
                    <a:lnTo>
                      <a:pt x="9" y="34"/>
                    </a:lnTo>
                    <a:lnTo>
                      <a:pt x="19" y="32"/>
                    </a:lnTo>
                    <a:lnTo>
                      <a:pt x="31" y="29"/>
                    </a:lnTo>
                    <a:lnTo>
                      <a:pt x="42" y="25"/>
                    </a:lnTo>
                    <a:lnTo>
                      <a:pt x="52" y="21"/>
                    </a:lnTo>
                    <a:lnTo>
                      <a:pt x="61" y="15"/>
                    </a:lnTo>
                    <a:lnTo>
                      <a:pt x="69" y="9"/>
                    </a:lnTo>
                    <a:lnTo>
                      <a:pt x="71" y="0"/>
                    </a:lnTo>
                    <a:lnTo>
                      <a:pt x="59" y="4"/>
                    </a:lnTo>
                    <a:lnTo>
                      <a:pt x="56" y="6"/>
                    </a:lnTo>
                    <a:lnTo>
                      <a:pt x="48" y="9"/>
                    </a:lnTo>
                    <a:lnTo>
                      <a:pt x="38" y="13"/>
                    </a:lnTo>
                    <a:lnTo>
                      <a:pt x="27" y="17"/>
                    </a:lnTo>
                    <a:lnTo>
                      <a:pt x="15" y="21"/>
                    </a:lnTo>
                    <a:lnTo>
                      <a:pt x="8" y="25"/>
                    </a:lnTo>
                    <a:lnTo>
                      <a:pt x="0" y="27"/>
                    </a:lnTo>
                    <a:lnTo>
                      <a:pt x="4" y="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31" name="Freeform 48"/>
              <p:cNvSpPr>
                <a:spLocks/>
              </p:cNvSpPr>
              <p:nvPr/>
            </p:nvSpPr>
            <p:spPr bwMode="auto">
              <a:xfrm>
                <a:off x="2973" y="1975"/>
                <a:ext cx="173" cy="74"/>
              </a:xfrm>
              <a:custGeom>
                <a:avLst/>
                <a:gdLst>
                  <a:gd name="T0" fmla="*/ 0 w 119"/>
                  <a:gd name="T1" fmla="*/ 177 h 51"/>
                  <a:gd name="T2" fmla="*/ 19 w 119"/>
                  <a:gd name="T3" fmla="*/ 225 h 51"/>
                  <a:gd name="T4" fmla="*/ 532 w 119"/>
                  <a:gd name="T5" fmla="*/ 41 h 51"/>
                  <a:gd name="T6" fmla="*/ 513 w 119"/>
                  <a:gd name="T7" fmla="*/ 0 h 51"/>
                  <a:gd name="T8" fmla="*/ 0 w 119"/>
                  <a:gd name="T9" fmla="*/ 177 h 51"/>
                  <a:gd name="T10" fmla="*/ 0 w 119"/>
                  <a:gd name="T11" fmla="*/ 177 h 51"/>
                  <a:gd name="T12" fmla="*/ 0 60000 65536"/>
                  <a:gd name="T13" fmla="*/ 0 60000 65536"/>
                  <a:gd name="T14" fmla="*/ 0 60000 65536"/>
                  <a:gd name="T15" fmla="*/ 0 60000 65536"/>
                  <a:gd name="T16" fmla="*/ 0 60000 65536"/>
                  <a:gd name="T17" fmla="*/ 0 60000 65536"/>
                  <a:gd name="T18" fmla="*/ 0 w 119"/>
                  <a:gd name="T19" fmla="*/ 0 h 51"/>
                  <a:gd name="T20" fmla="*/ 119 w 119"/>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119" h="51">
                    <a:moveTo>
                      <a:pt x="0" y="40"/>
                    </a:moveTo>
                    <a:lnTo>
                      <a:pt x="4" y="51"/>
                    </a:lnTo>
                    <a:lnTo>
                      <a:pt x="119" y="9"/>
                    </a:lnTo>
                    <a:lnTo>
                      <a:pt x="115" y="0"/>
                    </a:lnTo>
                    <a:lnTo>
                      <a:pt x="0" y="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32" name="Freeform 49"/>
              <p:cNvSpPr>
                <a:spLocks/>
              </p:cNvSpPr>
              <p:nvPr/>
            </p:nvSpPr>
            <p:spPr bwMode="auto">
              <a:xfrm>
                <a:off x="2928" y="2016"/>
                <a:ext cx="51" cy="36"/>
              </a:xfrm>
              <a:custGeom>
                <a:avLst/>
                <a:gdLst>
                  <a:gd name="T0" fmla="*/ 0 w 35"/>
                  <a:gd name="T1" fmla="*/ 19 h 25"/>
                  <a:gd name="T2" fmla="*/ 0 w 35"/>
                  <a:gd name="T3" fmla="*/ 19 h 25"/>
                  <a:gd name="T4" fmla="*/ 9 w 35"/>
                  <a:gd name="T5" fmla="*/ 35 h 25"/>
                  <a:gd name="T6" fmla="*/ 19 w 35"/>
                  <a:gd name="T7" fmla="*/ 60 h 25"/>
                  <a:gd name="T8" fmla="*/ 36 w 35"/>
                  <a:gd name="T9" fmla="*/ 76 h 25"/>
                  <a:gd name="T10" fmla="*/ 52 w 35"/>
                  <a:gd name="T11" fmla="*/ 95 h 25"/>
                  <a:gd name="T12" fmla="*/ 76 w 35"/>
                  <a:gd name="T13" fmla="*/ 99 h 25"/>
                  <a:gd name="T14" fmla="*/ 106 w 35"/>
                  <a:gd name="T15" fmla="*/ 108 h 25"/>
                  <a:gd name="T16" fmla="*/ 130 w 35"/>
                  <a:gd name="T17" fmla="*/ 108 h 25"/>
                  <a:gd name="T18" fmla="*/ 157 w 35"/>
                  <a:gd name="T19" fmla="*/ 99 h 25"/>
                  <a:gd name="T20" fmla="*/ 140 w 35"/>
                  <a:gd name="T21" fmla="*/ 50 h 25"/>
                  <a:gd name="T22" fmla="*/ 121 w 35"/>
                  <a:gd name="T23" fmla="*/ 60 h 25"/>
                  <a:gd name="T24" fmla="*/ 111 w 35"/>
                  <a:gd name="T25" fmla="*/ 60 h 25"/>
                  <a:gd name="T26" fmla="*/ 96 w 35"/>
                  <a:gd name="T27" fmla="*/ 50 h 25"/>
                  <a:gd name="T28" fmla="*/ 87 w 35"/>
                  <a:gd name="T29" fmla="*/ 50 h 25"/>
                  <a:gd name="T30" fmla="*/ 68 w 35"/>
                  <a:gd name="T31" fmla="*/ 35 h 25"/>
                  <a:gd name="T32" fmla="*/ 60 w 35"/>
                  <a:gd name="T33" fmla="*/ 27 h 25"/>
                  <a:gd name="T34" fmla="*/ 52 w 35"/>
                  <a:gd name="T35" fmla="*/ 9 h 25"/>
                  <a:gd name="T36" fmla="*/ 47 w 35"/>
                  <a:gd name="T37" fmla="*/ 0 h 25"/>
                  <a:gd name="T38" fmla="*/ 47 w 35"/>
                  <a:gd name="T39" fmla="*/ 0 h 25"/>
                  <a:gd name="T40" fmla="*/ 0 w 35"/>
                  <a:gd name="T41" fmla="*/ 19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25"/>
                  <a:gd name="T65" fmla="*/ 35 w 35"/>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25">
                    <a:moveTo>
                      <a:pt x="0" y="4"/>
                    </a:moveTo>
                    <a:lnTo>
                      <a:pt x="0" y="4"/>
                    </a:lnTo>
                    <a:lnTo>
                      <a:pt x="2" y="8"/>
                    </a:lnTo>
                    <a:lnTo>
                      <a:pt x="4" y="14"/>
                    </a:lnTo>
                    <a:lnTo>
                      <a:pt x="8" y="18"/>
                    </a:lnTo>
                    <a:lnTo>
                      <a:pt x="12" y="22"/>
                    </a:lnTo>
                    <a:lnTo>
                      <a:pt x="17" y="23"/>
                    </a:lnTo>
                    <a:lnTo>
                      <a:pt x="23" y="25"/>
                    </a:lnTo>
                    <a:lnTo>
                      <a:pt x="29" y="25"/>
                    </a:lnTo>
                    <a:lnTo>
                      <a:pt x="35" y="23"/>
                    </a:lnTo>
                    <a:lnTo>
                      <a:pt x="31" y="12"/>
                    </a:lnTo>
                    <a:lnTo>
                      <a:pt x="27" y="14"/>
                    </a:lnTo>
                    <a:lnTo>
                      <a:pt x="25" y="14"/>
                    </a:lnTo>
                    <a:lnTo>
                      <a:pt x="21" y="12"/>
                    </a:lnTo>
                    <a:lnTo>
                      <a:pt x="19" y="12"/>
                    </a:lnTo>
                    <a:lnTo>
                      <a:pt x="15" y="8"/>
                    </a:lnTo>
                    <a:lnTo>
                      <a:pt x="13" y="6"/>
                    </a:lnTo>
                    <a:lnTo>
                      <a:pt x="12" y="2"/>
                    </a:lnTo>
                    <a:lnTo>
                      <a:pt x="10" y="0"/>
                    </a:lnTo>
                    <a:lnTo>
                      <a:pt x="0"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33" name="Freeform 50"/>
              <p:cNvSpPr>
                <a:spLocks/>
              </p:cNvSpPr>
              <p:nvPr/>
            </p:nvSpPr>
            <p:spPr bwMode="auto">
              <a:xfrm>
                <a:off x="2008" y="3617"/>
                <a:ext cx="77" cy="17"/>
              </a:xfrm>
              <a:custGeom>
                <a:avLst/>
                <a:gdLst>
                  <a:gd name="T0" fmla="*/ 237 w 53"/>
                  <a:gd name="T1" fmla="*/ 26 h 12"/>
                  <a:gd name="T2" fmla="*/ 215 w 53"/>
                  <a:gd name="T3" fmla="*/ 0 h 12"/>
                  <a:gd name="T4" fmla="*/ 0 w 53"/>
                  <a:gd name="T5" fmla="*/ 0 h 12"/>
                  <a:gd name="T6" fmla="*/ 0 w 53"/>
                  <a:gd name="T7" fmla="*/ 48 h 12"/>
                  <a:gd name="T8" fmla="*/ 215 w 53"/>
                  <a:gd name="T9" fmla="*/ 48 h 12"/>
                  <a:gd name="T10" fmla="*/ 237 w 53"/>
                  <a:gd name="T11" fmla="*/ 26 h 12"/>
                  <a:gd name="T12" fmla="*/ 237 w 53"/>
                  <a:gd name="T13" fmla="*/ 26 h 12"/>
                  <a:gd name="T14" fmla="*/ 237 w 53"/>
                  <a:gd name="T15" fmla="*/ 0 h 12"/>
                  <a:gd name="T16" fmla="*/ 215 w 53"/>
                  <a:gd name="T17" fmla="*/ 0 h 12"/>
                  <a:gd name="T18" fmla="*/ 237 w 53"/>
                  <a:gd name="T19" fmla="*/ 2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12"/>
                  <a:gd name="T32" fmla="*/ 53 w 53"/>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12">
                    <a:moveTo>
                      <a:pt x="53" y="6"/>
                    </a:moveTo>
                    <a:lnTo>
                      <a:pt x="48" y="0"/>
                    </a:lnTo>
                    <a:lnTo>
                      <a:pt x="0" y="0"/>
                    </a:lnTo>
                    <a:lnTo>
                      <a:pt x="0" y="12"/>
                    </a:lnTo>
                    <a:lnTo>
                      <a:pt x="48" y="12"/>
                    </a:lnTo>
                    <a:lnTo>
                      <a:pt x="53" y="6"/>
                    </a:lnTo>
                    <a:lnTo>
                      <a:pt x="53" y="0"/>
                    </a:lnTo>
                    <a:lnTo>
                      <a:pt x="48" y="0"/>
                    </a:lnTo>
                    <a:lnTo>
                      <a:pt x="53"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34" name="Freeform 51"/>
              <p:cNvSpPr>
                <a:spLocks/>
              </p:cNvSpPr>
              <p:nvPr/>
            </p:nvSpPr>
            <p:spPr bwMode="auto">
              <a:xfrm>
                <a:off x="2072" y="3626"/>
                <a:ext cx="13" cy="128"/>
              </a:xfrm>
              <a:custGeom>
                <a:avLst/>
                <a:gdLst>
                  <a:gd name="T0" fmla="*/ 19 w 9"/>
                  <a:gd name="T1" fmla="*/ 394 h 88"/>
                  <a:gd name="T2" fmla="*/ 39 w 9"/>
                  <a:gd name="T3" fmla="*/ 372 h 88"/>
                  <a:gd name="T4" fmla="*/ 39 w 9"/>
                  <a:gd name="T5" fmla="*/ 0 h 88"/>
                  <a:gd name="T6" fmla="*/ 0 w 9"/>
                  <a:gd name="T7" fmla="*/ 0 h 88"/>
                  <a:gd name="T8" fmla="*/ 0 w 9"/>
                  <a:gd name="T9" fmla="*/ 372 h 88"/>
                  <a:gd name="T10" fmla="*/ 19 w 9"/>
                  <a:gd name="T11" fmla="*/ 394 h 88"/>
                  <a:gd name="T12" fmla="*/ 19 w 9"/>
                  <a:gd name="T13" fmla="*/ 394 h 88"/>
                  <a:gd name="T14" fmla="*/ 39 w 9"/>
                  <a:gd name="T15" fmla="*/ 394 h 88"/>
                  <a:gd name="T16" fmla="*/ 39 w 9"/>
                  <a:gd name="T17" fmla="*/ 372 h 88"/>
                  <a:gd name="T18" fmla="*/ 19 w 9"/>
                  <a:gd name="T19" fmla="*/ 394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88"/>
                  <a:gd name="T32" fmla="*/ 9 w 9"/>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88">
                    <a:moveTo>
                      <a:pt x="4" y="88"/>
                    </a:moveTo>
                    <a:lnTo>
                      <a:pt x="9" y="83"/>
                    </a:lnTo>
                    <a:lnTo>
                      <a:pt x="9" y="0"/>
                    </a:lnTo>
                    <a:lnTo>
                      <a:pt x="0" y="0"/>
                    </a:lnTo>
                    <a:lnTo>
                      <a:pt x="0" y="83"/>
                    </a:lnTo>
                    <a:lnTo>
                      <a:pt x="4" y="88"/>
                    </a:lnTo>
                    <a:lnTo>
                      <a:pt x="9" y="88"/>
                    </a:lnTo>
                    <a:lnTo>
                      <a:pt x="9" y="83"/>
                    </a:lnTo>
                    <a:lnTo>
                      <a:pt x="4" y="8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35" name="Freeform 52"/>
              <p:cNvSpPr>
                <a:spLocks/>
              </p:cNvSpPr>
              <p:nvPr/>
            </p:nvSpPr>
            <p:spPr bwMode="auto">
              <a:xfrm>
                <a:off x="1999" y="3738"/>
                <a:ext cx="79" cy="16"/>
              </a:xfrm>
              <a:custGeom>
                <a:avLst/>
                <a:gdLst>
                  <a:gd name="T0" fmla="*/ 0 w 54"/>
                  <a:gd name="T1" fmla="*/ 28 h 11"/>
                  <a:gd name="T2" fmla="*/ 28 w 54"/>
                  <a:gd name="T3" fmla="*/ 48 h 11"/>
                  <a:gd name="T4" fmla="*/ 249 w 54"/>
                  <a:gd name="T5" fmla="*/ 48 h 11"/>
                  <a:gd name="T6" fmla="*/ 249 w 54"/>
                  <a:gd name="T7" fmla="*/ 0 h 11"/>
                  <a:gd name="T8" fmla="*/ 28 w 54"/>
                  <a:gd name="T9" fmla="*/ 0 h 11"/>
                  <a:gd name="T10" fmla="*/ 0 w 54"/>
                  <a:gd name="T11" fmla="*/ 28 h 11"/>
                  <a:gd name="T12" fmla="*/ 0 w 54"/>
                  <a:gd name="T13" fmla="*/ 28 h 11"/>
                  <a:gd name="T14" fmla="*/ 0 w 54"/>
                  <a:gd name="T15" fmla="*/ 48 h 11"/>
                  <a:gd name="T16" fmla="*/ 28 w 54"/>
                  <a:gd name="T17" fmla="*/ 48 h 11"/>
                  <a:gd name="T18" fmla="*/ 0 w 54"/>
                  <a:gd name="T19" fmla="*/ 28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11"/>
                  <a:gd name="T32" fmla="*/ 54 w 5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11">
                    <a:moveTo>
                      <a:pt x="0" y="6"/>
                    </a:moveTo>
                    <a:lnTo>
                      <a:pt x="6" y="11"/>
                    </a:lnTo>
                    <a:lnTo>
                      <a:pt x="54" y="11"/>
                    </a:lnTo>
                    <a:lnTo>
                      <a:pt x="54" y="0"/>
                    </a:lnTo>
                    <a:lnTo>
                      <a:pt x="6" y="0"/>
                    </a:lnTo>
                    <a:lnTo>
                      <a:pt x="0" y="6"/>
                    </a:lnTo>
                    <a:lnTo>
                      <a:pt x="0" y="11"/>
                    </a:lnTo>
                    <a:lnTo>
                      <a:pt x="6" y="11"/>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36" name="Freeform 53"/>
              <p:cNvSpPr>
                <a:spLocks/>
              </p:cNvSpPr>
              <p:nvPr/>
            </p:nvSpPr>
            <p:spPr bwMode="auto">
              <a:xfrm>
                <a:off x="1999" y="3617"/>
                <a:ext cx="16" cy="130"/>
              </a:xfrm>
              <a:custGeom>
                <a:avLst/>
                <a:gdLst>
                  <a:gd name="T0" fmla="*/ 28 w 11"/>
                  <a:gd name="T1" fmla="*/ 0 h 89"/>
                  <a:gd name="T2" fmla="*/ 0 w 11"/>
                  <a:gd name="T3" fmla="*/ 28 h 89"/>
                  <a:gd name="T4" fmla="*/ 0 w 11"/>
                  <a:gd name="T5" fmla="*/ 406 h 89"/>
                  <a:gd name="T6" fmla="*/ 48 w 11"/>
                  <a:gd name="T7" fmla="*/ 406 h 89"/>
                  <a:gd name="T8" fmla="*/ 48 w 11"/>
                  <a:gd name="T9" fmla="*/ 28 h 89"/>
                  <a:gd name="T10" fmla="*/ 28 w 11"/>
                  <a:gd name="T11" fmla="*/ 0 h 89"/>
                  <a:gd name="T12" fmla="*/ 28 w 11"/>
                  <a:gd name="T13" fmla="*/ 0 h 89"/>
                  <a:gd name="T14" fmla="*/ 0 w 11"/>
                  <a:gd name="T15" fmla="*/ 0 h 89"/>
                  <a:gd name="T16" fmla="*/ 0 w 11"/>
                  <a:gd name="T17" fmla="*/ 28 h 89"/>
                  <a:gd name="T18" fmla="*/ 28 w 11"/>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9"/>
                  <a:gd name="T32" fmla="*/ 11 w 11"/>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9">
                    <a:moveTo>
                      <a:pt x="6" y="0"/>
                    </a:moveTo>
                    <a:lnTo>
                      <a:pt x="0" y="6"/>
                    </a:lnTo>
                    <a:lnTo>
                      <a:pt x="0" y="89"/>
                    </a:lnTo>
                    <a:lnTo>
                      <a:pt x="11" y="89"/>
                    </a:lnTo>
                    <a:lnTo>
                      <a:pt x="11" y="6"/>
                    </a:lnTo>
                    <a:lnTo>
                      <a:pt x="6" y="0"/>
                    </a:lnTo>
                    <a:lnTo>
                      <a:pt x="0" y="0"/>
                    </a:lnTo>
                    <a:lnTo>
                      <a:pt x="0" y="6"/>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37" name="Freeform 54"/>
              <p:cNvSpPr>
                <a:spLocks/>
              </p:cNvSpPr>
              <p:nvPr/>
            </p:nvSpPr>
            <p:spPr bwMode="auto">
              <a:xfrm>
                <a:off x="2145" y="3497"/>
                <a:ext cx="528" cy="140"/>
              </a:xfrm>
              <a:custGeom>
                <a:avLst/>
                <a:gdLst>
                  <a:gd name="T0" fmla="*/ 9 w 362"/>
                  <a:gd name="T1" fmla="*/ 0 h 96"/>
                  <a:gd name="T2" fmla="*/ 0 w 362"/>
                  <a:gd name="T3" fmla="*/ 50 h 96"/>
                  <a:gd name="T4" fmla="*/ 1629 w 362"/>
                  <a:gd name="T5" fmla="*/ 435 h 96"/>
                  <a:gd name="T6" fmla="*/ 1638 w 362"/>
                  <a:gd name="T7" fmla="*/ 381 h 96"/>
                  <a:gd name="T8" fmla="*/ 9 w 362"/>
                  <a:gd name="T9" fmla="*/ 0 h 96"/>
                  <a:gd name="T10" fmla="*/ 9 w 362"/>
                  <a:gd name="T11" fmla="*/ 0 h 96"/>
                  <a:gd name="T12" fmla="*/ 0 60000 65536"/>
                  <a:gd name="T13" fmla="*/ 0 60000 65536"/>
                  <a:gd name="T14" fmla="*/ 0 60000 65536"/>
                  <a:gd name="T15" fmla="*/ 0 60000 65536"/>
                  <a:gd name="T16" fmla="*/ 0 60000 65536"/>
                  <a:gd name="T17" fmla="*/ 0 60000 65536"/>
                  <a:gd name="T18" fmla="*/ 0 w 362"/>
                  <a:gd name="T19" fmla="*/ 0 h 96"/>
                  <a:gd name="T20" fmla="*/ 362 w 362"/>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362" h="96">
                    <a:moveTo>
                      <a:pt x="2" y="0"/>
                    </a:moveTo>
                    <a:lnTo>
                      <a:pt x="0" y="11"/>
                    </a:lnTo>
                    <a:lnTo>
                      <a:pt x="360" y="96"/>
                    </a:lnTo>
                    <a:lnTo>
                      <a:pt x="362" y="84"/>
                    </a:lnTo>
                    <a:lnTo>
                      <a:pt x="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38" name="Freeform 55"/>
              <p:cNvSpPr>
                <a:spLocks/>
              </p:cNvSpPr>
              <p:nvPr/>
            </p:nvSpPr>
            <p:spPr bwMode="auto">
              <a:xfrm>
                <a:off x="2108" y="3497"/>
                <a:ext cx="40" cy="16"/>
              </a:xfrm>
              <a:custGeom>
                <a:avLst/>
                <a:gdLst>
                  <a:gd name="T0" fmla="*/ 0 w 27"/>
                  <a:gd name="T1" fmla="*/ 28 h 11"/>
                  <a:gd name="T2" fmla="*/ 22 w 27"/>
                  <a:gd name="T3" fmla="*/ 48 h 11"/>
                  <a:gd name="T4" fmla="*/ 129 w 27"/>
                  <a:gd name="T5" fmla="*/ 48 h 11"/>
                  <a:gd name="T6" fmla="*/ 129 w 27"/>
                  <a:gd name="T7" fmla="*/ 0 h 11"/>
                  <a:gd name="T8" fmla="*/ 22 w 27"/>
                  <a:gd name="T9" fmla="*/ 0 h 11"/>
                  <a:gd name="T10" fmla="*/ 0 w 27"/>
                  <a:gd name="T11" fmla="*/ 28 h 11"/>
                  <a:gd name="T12" fmla="*/ 22 w 27"/>
                  <a:gd name="T13" fmla="*/ 0 h 11"/>
                  <a:gd name="T14" fmla="*/ 0 w 27"/>
                  <a:gd name="T15" fmla="*/ 0 h 11"/>
                  <a:gd name="T16" fmla="*/ 0 w 27"/>
                  <a:gd name="T17" fmla="*/ 2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1"/>
                  <a:gd name="T29" fmla="*/ 27 w 27"/>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1">
                    <a:moveTo>
                      <a:pt x="0" y="6"/>
                    </a:moveTo>
                    <a:lnTo>
                      <a:pt x="5" y="11"/>
                    </a:lnTo>
                    <a:lnTo>
                      <a:pt x="27" y="11"/>
                    </a:lnTo>
                    <a:lnTo>
                      <a:pt x="27" y="0"/>
                    </a:lnTo>
                    <a:lnTo>
                      <a:pt x="5" y="0"/>
                    </a:lnTo>
                    <a:lnTo>
                      <a:pt x="0" y="6"/>
                    </a:lnTo>
                    <a:lnTo>
                      <a:pt x="5" y="0"/>
                    </a:lnTo>
                    <a:lnTo>
                      <a:pt x="0" y="0"/>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39" name="Freeform 56"/>
              <p:cNvSpPr>
                <a:spLocks/>
              </p:cNvSpPr>
              <p:nvPr/>
            </p:nvSpPr>
            <p:spPr bwMode="auto">
              <a:xfrm>
                <a:off x="2108" y="3506"/>
                <a:ext cx="16" cy="122"/>
              </a:xfrm>
              <a:custGeom>
                <a:avLst/>
                <a:gdLst>
                  <a:gd name="T0" fmla="*/ 13 w 11"/>
                  <a:gd name="T1" fmla="*/ 373 h 84"/>
                  <a:gd name="T2" fmla="*/ 48 w 11"/>
                  <a:gd name="T3" fmla="*/ 346 h 84"/>
                  <a:gd name="T4" fmla="*/ 48 w 11"/>
                  <a:gd name="T5" fmla="*/ 0 h 84"/>
                  <a:gd name="T6" fmla="*/ 0 w 11"/>
                  <a:gd name="T7" fmla="*/ 0 h 84"/>
                  <a:gd name="T8" fmla="*/ 0 w 11"/>
                  <a:gd name="T9" fmla="*/ 346 h 84"/>
                  <a:gd name="T10" fmla="*/ 13 w 11"/>
                  <a:gd name="T11" fmla="*/ 373 h 84"/>
                  <a:gd name="T12" fmla="*/ 0 w 11"/>
                  <a:gd name="T13" fmla="*/ 346 h 84"/>
                  <a:gd name="T14" fmla="*/ 0 w 11"/>
                  <a:gd name="T15" fmla="*/ 365 h 84"/>
                  <a:gd name="T16" fmla="*/ 13 w 11"/>
                  <a:gd name="T17" fmla="*/ 373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84"/>
                  <a:gd name="T29" fmla="*/ 11 w 11"/>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84">
                    <a:moveTo>
                      <a:pt x="3" y="84"/>
                    </a:moveTo>
                    <a:lnTo>
                      <a:pt x="11" y="78"/>
                    </a:lnTo>
                    <a:lnTo>
                      <a:pt x="11" y="0"/>
                    </a:lnTo>
                    <a:lnTo>
                      <a:pt x="0" y="0"/>
                    </a:lnTo>
                    <a:lnTo>
                      <a:pt x="0" y="78"/>
                    </a:lnTo>
                    <a:lnTo>
                      <a:pt x="3" y="84"/>
                    </a:lnTo>
                    <a:lnTo>
                      <a:pt x="0" y="78"/>
                    </a:lnTo>
                    <a:lnTo>
                      <a:pt x="0" y="82"/>
                    </a:lnTo>
                    <a:lnTo>
                      <a:pt x="3" y="8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40" name="Freeform 57"/>
              <p:cNvSpPr>
                <a:spLocks/>
              </p:cNvSpPr>
              <p:nvPr/>
            </p:nvSpPr>
            <p:spPr bwMode="auto">
              <a:xfrm>
                <a:off x="2113" y="3611"/>
                <a:ext cx="529" cy="102"/>
              </a:xfrm>
              <a:custGeom>
                <a:avLst/>
                <a:gdLst>
                  <a:gd name="T0" fmla="*/ 1629 w 363"/>
                  <a:gd name="T1" fmla="*/ 316 h 70"/>
                  <a:gd name="T2" fmla="*/ 1638 w 363"/>
                  <a:gd name="T3" fmla="*/ 264 h 70"/>
                  <a:gd name="T4" fmla="*/ 9 w 363"/>
                  <a:gd name="T5" fmla="*/ 0 h 70"/>
                  <a:gd name="T6" fmla="*/ 0 w 363"/>
                  <a:gd name="T7" fmla="*/ 52 h 70"/>
                  <a:gd name="T8" fmla="*/ 1629 w 363"/>
                  <a:gd name="T9" fmla="*/ 316 h 70"/>
                  <a:gd name="T10" fmla="*/ 1629 w 363"/>
                  <a:gd name="T11" fmla="*/ 316 h 70"/>
                  <a:gd name="T12" fmla="*/ 0 60000 65536"/>
                  <a:gd name="T13" fmla="*/ 0 60000 65536"/>
                  <a:gd name="T14" fmla="*/ 0 60000 65536"/>
                  <a:gd name="T15" fmla="*/ 0 60000 65536"/>
                  <a:gd name="T16" fmla="*/ 0 60000 65536"/>
                  <a:gd name="T17" fmla="*/ 0 60000 65536"/>
                  <a:gd name="T18" fmla="*/ 0 w 363"/>
                  <a:gd name="T19" fmla="*/ 0 h 70"/>
                  <a:gd name="T20" fmla="*/ 363 w 363"/>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363" h="70">
                    <a:moveTo>
                      <a:pt x="361" y="70"/>
                    </a:moveTo>
                    <a:lnTo>
                      <a:pt x="363" y="58"/>
                    </a:lnTo>
                    <a:lnTo>
                      <a:pt x="2" y="0"/>
                    </a:lnTo>
                    <a:lnTo>
                      <a:pt x="0" y="12"/>
                    </a:lnTo>
                    <a:lnTo>
                      <a:pt x="361" y="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41" name="Freeform 58"/>
              <p:cNvSpPr>
                <a:spLocks/>
              </p:cNvSpPr>
              <p:nvPr/>
            </p:nvSpPr>
            <p:spPr bwMode="auto">
              <a:xfrm>
                <a:off x="2639" y="3696"/>
                <a:ext cx="93" cy="17"/>
              </a:xfrm>
              <a:custGeom>
                <a:avLst/>
                <a:gdLst>
                  <a:gd name="T0" fmla="*/ 285 w 64"/>
                  <a:gd name="T1" fmla="*/ 26 h 12"/>
                  <a:gd name="T2" fmla="*/ 257 w 64"/>
                  <a:gd name="T3" fmla="*/ 0 h 12"/>
                  <a:gd name="T4" fmla="*/ 0 w 64"/>
                  <a:gd name="T5" fmla="*/ 0 h 12"/>
                  <a:gd name="T6" fmla="*/ 0 w 64"/>
                  <a:gd name="T7" fmla="*/ 48 h 12"/>
                  <a:gd name="T8" fmla="*/ 257 w 64"/>
                  <a:gd name="T9" fmla="*/ 48 h 12"/>
                  <a:gd name="T10" fmla="*/ 285 w 64"/>
                  <a:gd name="T11" fmla="*/ 26 h 12"/>
                  <a:gd name="T12" fmla="*/ 257 w 64"/>
                  <a:gd name="T13" fmla="*/ 48 h 12"/>
                  <a:gd name="T14" fmla="*/ 285 w 64"/>
                  <a:gd name="T15" fmla="*/ 48 h 12"/>
                  <a:gd name="T16" fmla="*/ 285 w 64"/>
                  <a:gd name="T17" fmla="*/ 2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2"/>
                  <a:gd name="T29" fmla="*/ 64 w 64"/>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2">
                    <a:moveTo>
                      <a:pt x="64" y="6"/>
                    </a:moveTo>
                    <a:lnTo>
                      <a:pt x="58" y="0"/>
                    </a:lnTo>
                    <a:lnTo>
                      <a:pt x="0" y="0"/>
                    </a:lnTo>
                    <a:lnTo>
                      <a:pt x="0" y="12"/>
                    </a:lnTo>
                    <a:lnTo>
                      <a:pt x="58" y="12"/>
                    </a:lnTo>
                    <a:lnTo>
                      <a:pt x="64" y="6"/>
                    </a:lnTo>
                    <a:lnTo>
                      <a:pt x="58" y="12"/>
                    </a:lnTo>
                    <a:lnTo>
                      <a:pt x="64" y="12"/>
                    </a:lnTo>
                    <a:lnTo>
                      <a:pt x="64"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42" name="Freeform 59"/>
              <p:cNvSpPr>
                <a:spLocks/>
              </p:cNvSpPr>
              <p:nvPr/>
            </p:nvSpPr>
            <p:spPr bwMode="auto">
              <a:xfrm>
                <a:off x="2715" y="3659"/>
                <a:ext cx="17" cy="45"/>
              </a:xfrm>
              <a:custGeom>
                <a:avLst/>
                <a:gdLst>
                  <a:gd name="T0" fmla="*/ 48 w 12"/>
                  <a:gd name="T1" fmla="*/ 0 h 31"/>
                  <a:gd name="T2" fmla="*/ 0 w 12"/>
                  <a:gd name="T3" fmla="*/ 19 h 31"/>
                  <a:gd name="T4" fmla="*/ 0 w 12"/>
                  <a:gd name="T5" fmla="*/ 136 h 31"/>
                  <a:gd name="T6" fmla="*/ 48 w 12"/>
                  <a:gd name="T7" fmla="*/ 136 h 31"/>
                  <a:gd name="T8" fmla="*/ 48 w 12"/>
                  <a:gd name="T9" fmla="*/ 19 h 31"/>
                  <a:gd name="T10" fmla="*/ 48 w 12"/>
                  <a:gd name="T11" fmla="*/ 0 h 31"/>
                  <a:gd name="T12" fmla="*/ 0 60000 65536"/>
                  <a:gd name="T13" fmla="*/ 0 60000 65536"/>
                  <a:gd name="T14" fmla="*/ 0 60000 65536"/>
                  <a:gd name="T15" fmla="*/ 0 60000 65536"/>
                  <a:gd name="T16" fmla="*/ 0 60000 65536"/>
                  <a:gd name="T17" fmla="*/ 0 60000 65536"/>
                  <a:gd name="T18" fmla="*/ 0 w 12"/>
                  <a:gd name="T19" fmla="*/ 0 h 31"/>
                  <a:gd name="T20" fmla="*/ 12 w 1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2" h="31">
                    <a:moveTo>
                      <a:pt x="12" y="0"/>
                    </a:moveTo>
                    <a:lnTo>
                      <a:pt x="0" y="4"/>
                    </a:lnTo>
                    <a:lnTo>
                      <a:pt x="0" y="31"/>
                    </a:lnTo>
                    <a:lnTo>
                      <a:pt x="12" y="31"/>
                    </a:lnTo>
                    <a:lnTo>
                      <a:pt x="12" y="4"/>
                    </a:ln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43" name="Freeform 60"/>
              <p:cNvSpPr>
                <a:spLocks/>
              </p:cNvSpPr>
              <p:nvPr/>
            </p:nvSpPr>
            <p:spPr bwMode="auto">
              <a:xfrm>
                <a:off x="2670" y="3620"/>
                <a:ext cx="62" cy="48"/>
              </a:xfrm>
              <a:custGeom>
                <a:avLst/>
                <a:gdLst>
                  <a:gd name="T0" fmla="*/ 0 w 43"/>
                  <a:gd name="T1" fmla="*/ 52 h 33"/>
                  <a:gd name="T2" fmla="*/ 0 w 43"/>
                  <a:gd name="T3" fmla="*/ 52 h 33"/>
                  <a:gd name="T4" fmla="*/ 19 w 43"/>
                  <a:gd name="T5" fmla="*/ 52 h 33"/>
                  <a:gd name="T6" fmla="*/ 42 w 43"/>
                  <a:gd name="T7" fmla="*/ 61 h 33"/>
                  <a:gd name="T8" fmla="*/ 61 w 43"/>
                  <a:gd name="T9" fmla="*/ 70 h 33"/>
                  <a:gd name="T10" fmla="*/ 88 w 43"/>
                  <a:gd name="T11" fmla="*/ 76 h 33"/>
                  <a:gd name="T12" fmla="*/ 99 w 43"/>
                  <a:gd name="T13" fmla="*/ 95 h 33"/>
                  <a:gd name="T14" fmla="*/ 108 w 43"/>
                  <a:gd name="T15" fmla="*/ 102 h 33"/>
                  <a:gd name="T16" fmla="*/ 127 w 43"/>
                  <a:gd name="T17" fmla="*/ 121 h 33"/>
                  <a:gd name="T18" fmla="*/ 136 w 43"/>
                  <a:gd name="T19" fmla="*/ 148 h 33"/>
                  <a:gd name="T20" fmla="*/ 185 w 43"/>
                  <a:gd name="T21" fmla="*/ 121 h 33"/>
                  <a:gd name="T22" fmla="*/ 169 w 43"/>
                  <a:gd name="T23" fmla="*/ 95 h 33"/>
                  <a:gd name="T24" fmla="*/ 150 w 43"/>
                  <a:gd name="T25" fmla="*/ 70 h 33"/>
                  <a:gd name="T26" fmla="*/ 127 w 43"/>
                  <a:gd name="T27" fmla="*/ 52 h 33"/>
                  <a:gd name="T28" fmla="*/ 108 w 43"/>
                  <a:gd name="T29" fmla="*/ 36 h 33"/>
                  <a:gd name="T30" fmla="*/ 88 w 43"/>
                  <a:gd name="T31" fmla="*/ 28 h 33"/>
                  <a:gd name="T32" fmla="*/ 61 w 43"/>
                  <a:gd name="T33" fmla="*/ 19 h 33"/>
                  <a:gd name="T34" fmla="*/ 36 w 43"/>
                  <a:gd name="T35" fmla="*/ 9 h 33"/>
                  <a:gd name="T36" fmla="*/ 9 w 43"/>
                  <a:gd name="T37" fmla="*/ 0 h 33"/>
                  <a:gd name="T38" fmla="*/ 9 w 43"/>
                  <a:gd name="T39" fmla="*/ 0 h 33"/>
                  <a:gd name="T40" fmla="*/ 0 w 43"/>
                  <a:gd name="T41" fmla="*/ 52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33"/>
                  <a:gd name="T65" fmla="*/ 43 w 4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33">
                    <a:moveTo>
                      <a:pt x="0" y="12"/>
                    </a:moveTo>
                    <a:lnTo>
                      <a:pt x="0" y="12"/>
                    </a:lnTo>
                    <a:lnTo>
                      <a:pt x="4" y="12"/>
                    </a:lnTo>
                    <a:lnTo>
                      <a:pt x="10" y="14"/>
                    </a:lnTo>
                    <a:lnTo>
                      <a:pt x="14" y="16"/>
                    </a:lnTo>
                    <a:lnTo>
                      <a:pt x="20" y="17"/>
                    </a:lnTo>
                    <a:lnTo>
                      <a:pt x="23" y="21"/>
                    </a:lnTo>
                    <a:lnTo>
                      <a:pt x="25" y="23"/>
                    </a:lnTo>
                    <a:lnTo>
                      <a:pt x="29" y="27"/>
                    </a:lnTo>
                    <a:lnTo>
                      <a:pt x="31" y="33"/>
                    </a:lnTo>
                    <a:lnTo>
                      <a:pt x="43" y="27"/>
                    </a:lnTo>
                    <a:lnTo>
                      <a:pt x="39" y="21"/>
                    </a:lnTo>
                    <a:lnTo>
                      <a:pt x="35" y="16"/>
                    </a:lnTo>
                    <a:lnTo>
                      <a:pt x="29" y="12"/>
                    </a:lnTo>
                    <a:lnTo>
                      <a:pt x="25" y="8"/>
                    </a:lnTo>
                    <a:lnTo>
                      <a:pt x="20" y="6"/>
                    </a:lnTo>
                    <a:lnTo>
                      <a:pt x="14" y="4"/>
                    </a:lnTo>
                    <a:lnTo>
                      <a:pt x="8" y="2"/>
                    </a:lnTo>
                    <a:lnTo>
                      <a:pt x="2" y="0"/>
                    </a:lnTo>
                    <a:lnTo>
                      <a:pt x="0"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44" name="Freeform 61"/>
              <p:cNvSpPr>
                <a:spLocks/>
              </p:cNvSpPr>
              <p:nvPr/>
            </p:nvSpPr>
            <p:spPr bwMode="auto">
              <a:xfrm>
                <a:off x="2225" y="3707"/>
                <a:ext cx="17" cy="50"/>
              </a:xfrm>
              <a:custGeom>
                <a:avLst/>
                <a:gdLst>
                  <a:gd name="T0" fmla="*/ 48 w 12"/>
                  <a:gd name="T1" fmla="*/ 160 h 34"/>
                  <a:gd name="T2" fmla="*/ 48 w 12"/>
                  <a:gd name="T3" fmla="*/ 149 h 34"/>
                  <a:gd name="T4" fmla="*/ 48 w 12"/>
                  <a:gd name="T5" fmla="*/ 0 h 34"/>
                  <a:gd name="T6" fmla="*/ 0 w 12"/>
                  <a:gd name="T7" fmla="*/ 9 h 34"/>
                  <a:gd name="T8" fmla="*/ 0 w 12"/>
                  <a:gd name="T9" fmla="*/ 149 h 34"/>
                  <a:gd name="T10" fmla="*/ 48 w 12"/>
                  <a:gd name="T11" fmla="*/ 160 h 34"/>
                  <a:gd name="T12" fmla="*/ 0 60000 65536"/>
                  <a:gd name="T13" fmla="*/ 0 60000 65536"/>
                  <a:gd name="T14" fmla="*/ 0 60000 65536"/>
                  <a:gd name="T15" fmla="*/ 0 60000 65536"/>
                  <a:gd name="T16" fmla="*/ 0 60000 65536"/>
                  <a:gd name="T17" fmla="*/ 0 60000 65536"/>
                  <a:gd name="T18" fmla="*/ 0 w 12"/>
                  <a:gd name="T19" fmla="*/ 0 h 34"/>
                  <a:gd name="T20" fmla="*/ 12 w 12"/>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2" h="34">
                    <a:moveTo>
                      <a:pt x="12" y="34"/>
                    </a:moveTo>
                    <a:lnTo>
                      <a:pt x="12" y="32"/>
                    </a:lnTo>
                    <a:lnTo>
                      <a:pt x="12" y="0"/>
                    </a:lnTo>
                    <a:lnTo>
                      <a:pt x="0" y="2"/>
                    </a:lnTo>
                    <a:lnTo>
                      <a:pt x="0" y="32"/>
                    </a:lnTo>
                    <a:lnTo>
                      <a:pt x="12"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45" name="Freeform 62"/>
              <p:cNvSpPr>
                <a:spLocks/>
              </p:cNvSpPr>
              <p:nvPr/>
            </p:nvSpPr>
            <p:spPr bwMode="auto">
              <a:xfrm>
                <a:off x="2225" y="3754"/>
                <a:ext cx="42" cy="45"/>
              </a:xfrm>
              <a:custGeom>
                <a:avLst/>
                <a:gdLst>
                  <a:gd name="T0" fmla="*/ 117 w 29"/>
                  <a:gd name="T1" fmla="*/ 89 h 31"/>
                  <a:gd name="T2" fmla="*/ 127 w 29"/>
                  <a:gd name="T3" fmla="*/ 89 h 31"/>
                  <a:gd name="T4" fmla="*/ 109 w 29"/>
                  <a:gd name="T5" fmla="*/ 80 h 31"/>
                  <a:gd name="T6" fmla="*/ 90 w 29"/>
                  <a:gd name="T7" fmla="*/ 80 h 31"/>
                  <a:gd name="T8" fmla="*/ 80 w 29"/>
                  <a:gd name="T9" fmla="*/ 70 h 31"/>
                  <a:gd name="T10" fmla="*/ 70 w 29"/>
                  <a:gd name="T11" fmla="*/ 61 h 31"/>
                  <a:gd name="T12" fmla="*/ 61 w 29"/>
                  <a:gd name="T13" fmla="*/ 52 h 31"/>
                  <a:gd name="T14" fmla="*/ 61 w 29"/>
                  <a:gd name="T15" fmla="*/ 36 h 31"/>
                  <a:gd name="T16" fmla="*/ 52 w 29"/>
                  <a:gd name="T17" fmla="*/ 28 h 31"/>
                  <a:gd name="T18" fmla="*/ 52 w 29"/>
                  <a:gd name="T19" fmla="*/ 9 h 31"/>
                  <a:gd name="T20" fmla="*/ 0 w 29"/>
                  <a:gd name="T21" fmla="*/ 0 h 31"/>
                  <a:gd name="T22" fmla="*/ 0 w 29"/>
                  <a:gd name="T23" fmla="*/ 28 h 31"/>
                  <a:gd name="T24" fmla="*/ 9 w 29"/>
                  <a:gd name="T25" fmla="*/ 52 h 31"/>
                  <a:gd name="T26" fmla="*/ 19 w 29"/>
                  <a:gd name="T27" fmla="*/ 80 h 31"/>
                  <a:gd name="T28" fmla="*/ 36 w 29"/>
                  <a:gd name="T29" fmla="*/ 93 h 31"/>
                  <a:gd name="T30" fmla="*/ 52 w 29"/>
                  <a:gd name="T31" fmla="*/ 109 h 31"/>
                  <a:gd name="T32" fmla="*/ 70 w 29"/>
                  <a:gd name="T33" fmla="*/ 120 h 31"/>
                  <a:gd name="T34" fmla="*/ 90 w 29"/>
                  <a:gd name="T35" fmla="*/ 129 h 31"/>
                  <a:gd name="T36" fmla="*/ 117 w 29"/>
                  <a:gd name="T37" fmla="*/ 136 h 31"/>
                  <a:gd name="T38" fmla="*/ 117 w 29"/>
                  <a:gd name="T39" fmla="*/ 136 h 31"/>
                  <a:gd name="T40" fmla="*/ 117 w 29"/>
                  <a:gd name="T41" fmla="*/ 89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31"/>
                  <a:gd name="T65" fmla="*/ 29 w 29"/>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31">
                    <a:moveTo>
                      <a:pt x="27" y="20"/>
                    </a:moveTo>
                    <a:lnTo>
                      <a:pt x="29" y="20"/>
                    </a:lnTo>
                    <a:lnTo>
                      <a:pt x="25" y="18"/>
                    </a:lnTo>
                    <a:lnTo>
                      <a:pt x="21" y="18"/>
                    </a:lnTo>
                    <a:lnTo>
                      <a:pt x="18" y="16"/>
                    </a:lnTo>
                    <a:lnTo>
                      <a:pt x="16" y="14"/>
                    </a:lnTo>
                    <a:lnTo>
                      <a:pt x="14" y="12"/>
                    </a:lnTo>
                    <a:lnTo>
                      <a:pt x="14" y="8"/>
                    </a:lnTo>
                    <a:lnTo>
                      <a:pt x="12" y="6"/>
                    </a:lnTo>
                    <a:lnTo>
                      <a:pt x="12" y="2"/>
                    </a:lnTo>
                    <a:lnTo>
                      <a:pt x="0" y="0"/>
                    </a:lnTo>
                    <a:lnTo>
                      <a:pt x="0" y="6"/>
                    </a:lnTo>
                    <a:lnTo>
                      <a:pt x="2" y="12"/>
                    </a:lnTo>
                    <a:lnTo>
                      <a:pt x="4" y="18"/>
                    </a:lnTo>
                    <a:lnTo>
                      <a:pt x="8" y="21"/>
                    </a:lnTo>
                    <a:lnTo>
                      <a:pt x="12" y="25"/>
                    </a:lnTo>
                    <a:lnTo>
                      <a:pt x="16" y="27"/>
                    </a:lnTo>
                    <a:lnTo>
                      <a:pt x="21" y="29"/>
                    </a:lnTo>
                    <a:lnTo>
                      <a:pt x="27" y="31"/>
                    </a:lnTo>
                    <a:lnTo>
                      <a:pt x="27" y="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46" name="Freeform 63"/>
              <p:cNvSpPr>
                <a:spLocks/>
              </p:cNvSpPr>
              <p:nvPr/>
            </p:nvSpPr>
            <p:spPr bwMode="auto">
              <a:xfrm>
                <a:off x="2264" y="3783"/>
                <a:ext cx="88" cy="16"/>
              </a:xfrm>
              <a:custGeom>
                <a:avLst/>
                <a:gdLst>
                  <a:gd name="T0" fmla="*/ 277 w 60"/>
                  <a:gd name="T1" fmla="*/ 48 h 11"/>
                  <a:gd name="T2" fmla="*/ 277 w 60"/>
                  <a:gd name="T3" fmla="*/ 0 h 11"/>
                  <a:gd name="T4" fmla="*/ 0 w 60"/>
                  <a:gd name="T5" fmla="*/ 0 h 11"/>
                  <a:gd name="T6" fmla="*/ 0 w 60"/>
                  <a:gd name="T7" fmla="*/ 48 h 11"/>
                  <a:gd name="T8" fmla="*/ 277 w 60"/>
                  <a:gd name="T9" fmla="*/ 48 h 11"/>
                  <a:gd name="T10" fmla="*/ 277 w 60"/>
                  <a:gd name="T11" fmla="*/ 48 h 11"/>
                  <a:gd name="T12" fmla="*/ 0 60000 65536"/>
                  <a:gd name="T13" fmla="*/ 0 60000 65536"/>
                  <a:gd name="T14" fmla="*/ 0 60000 65536"/>
                  <a:gd name="T15" fmla="*/ 0 60000 65536"/>
                  <a:gd name="T16" fmla="*/ 0 60000 65536"/>
                  <a:gd name="T17" fmla="*/ 0 60000 65536"/>
                  <a:gd name="T18" fmla="*/ 0 w 60"/>
                  <a:gd name="T19" fmla="*/ 0 h 11"/>
                  <a:gd name="T20" fmla="*/ 60 w 6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0" h="11">
                    <a:moveTo>
                      <a:pt x="60" y="11"/>
                    </a:moveTo>
                    <a:lnTo>
                      <a:pt x="60" y="0"/>
                    </a:lnTo>
                    <a:lnTo>
                      <a:pt x="0" y="0"/>
                    </a:lnTo>
                    <a:lnTo>
                      <a:pt x="0" y="11"/>
                    </a:lnTo>
                    <a:lnTo>
                      <a:pt x="60"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47" name="Freeform 64"/>
              <p:cNvSpPr>
                <a:spLocks/>
              </p:cNvSpPr>
              <p:nvPr/>
            </p:nvSpPr>
            <p:spPr bwMode="auto">
              <a:xfrm>
                <a:off x="2349" y="3763"/>
                <a:ext cx="31" cy="36"/>
              </a:xfrm>
              <a:custGeom>
                <a:avLst/>
                <a:gdLst>
                  <a:gd name="T0" fmla="*/ 41 w 21"/>
                  <a:gd name="T1" fmla="*/ 19 h 25"/>
                  <a:gd name="T2" fmla="*/ 32 w 21"/>
                  <a:gd name="T3" fmla="*/ 19 h 25"/>
                  <a:gd name="T4" fmla="*/ 41 w 21"/>
                  <a:gd name="T5" fmla="*/ 27 h 25"/>
                  <a:gd name="T6" fmla="*/ 41 w 21"/>
                  <a:gd name="T7" fmla="*/ 35 h 25"/>
                  <a:gd name="T8" fmla="*/ 41 w 21"/>
                  <a:gd name="T9" fmla="*/ 42 h 25"/>
                  <a:gd name="T10" fmla="*/ 41 w 21"/>
                  <a:gd name="T11" fmla="*/ 42 h 25"/>
                  <a:gd name="T12" fmla="*/ 32 w 21"/>
                  <a:gd name="T13" fmla="*/ 42 h 25"/>
                  <a:gd name="T14" fmla="*/ 32 w 21"/>
                  <a:gd name="T15" fmla="*/ 50 h 25"/>
                  <a:gd name="T16" fmla="*/ 19 w 21"/>
                  <a:gd name="T17" fmla="*/ 50 h 25"/>
                  <a:gd name="T18" fmla="*/ 0 w 21"/>
                  <a:gd name="T19" fmla="*/ 60 h 25"/>
                  <a:gd name="T20" fmla="*/ 9 w 21"/>
                  <a:gd name="T21" fmla="*/ 108 h 25"/>
                  <a:gd name="T22" fmla="*/ 32 w 21"/>
                  <a:gd name="T23" fmla="*/ 99 h 25"/>
                  <a:gd name="T24" fmla="*/ 52 w 21"/>
                  <a:gd name="T25" fmla="*/ 89 h 25"/>
                  <a:gd name="T26" fmla="*/ 69 w 21"/>
                  <a:gd name="T27" fmla="*/ 81 h 25"/>
                  <a:gd name="T28" fmla="*/ 90 w 21"/>
                  <a:gd name="T29" fmla="*/ 66 h 25"/>
                  <a:gd name="T30" fmla="*/ 100 w 21"/>
                  <a:gd name="T31" fmla="*/ 50 h 25"/>
                  <a:gd name="T32" fmla="*/ 100 w 21"/>
                  <a:gd name="T33" fmla="*/ 35 h 25"/>
                  <a:gd name="T34" fmla="*/ 100 w 21"/>
                  <a:gd name="T35" fmla="*/ 19 h 25"/>
                  <a:gd name="T36" fmla="*/ 90 w 21"/>
                  <a:gd name="T37" fmla="*/ 0 h 25"/>
                  <a:gd name="T38" fmla="*/ 90 w 21"/>
                  <a:gd name="T39" fmla="*/ 0 h 25"/>
                  <a:gd name="T40" fmla="*/ 41 w 21"/>
                  <a:gd name="T41" fmla="*/ 19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25"/>
                  <a:gd name="T65" fmla="*/ 21 w 21"/>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25">
                    <a:moveTo>
                      <a:pt x="9" y="4"/>
                    </a:moveTo>
                    <a:lnTo>
                      <a:pt x="7" y="4"/>
                    </a:lnTo>
                    <a:lnTo>
                      <a:pt x="9" y="6"/>
                    </a:lnTo>
                    <a:lnTo>
                      <a:pt x="9" y="8"/>
                    </a:lnTo>
                    <a:lnTo>
                      <a:pt x="9" y="10"/>
                    </a:lnTo>
                    <a:lnTo>
                      <a:pt x="7" y="10"/>
                    </a:lnTo>
                    <a:lnTo>
                      <a:pt x="7" y="12"/>
                    </a:lnTo>
                    <a:lnTo>
                      <a:pt x="4" y="12"/>
                    </a:lnTo>
                    <a:lnTo>
                      <a:pt x="0" y="14"/>
                    </a:lnTo>
                    <a:lnTo>
                      <a:pt x="2" y="25"/>
                    </a:lnTo>
                    <a:lnTo>
                      <a:pt x="7" y="23"/>
                    </a:lnTo>
                    <a:lnTo>
                      <a:pt x="11" y="21"/>
                    </a:lnTo>
                    <a:lnTo>
                      <a:pt x="15" y="19"/>
                    </a:lnTo>
                    <a:lnTo>
                      <a:pt x="19" y="15"/>
                    </a:lnTo>
                    <a:lnTo>
                      <a:pt x="21" y="12"/>
                    </a:lnTo>
                    <a:lnTo>
                      <a:pt x="21" y="8"/>
                    </a:lnTo>
                    <a:lnTo>
                      <a:pt x="21" y="4"/>
                    </a:lnTo>
                    <a:lnTo>
                      <a:pt x="19" y="0"/>
                    </a:lnTo>
                    <a:lnTo>
                      <a:pt x="9"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48" name="Freeform 65"/>
              <p:cNvSpPr>
                <a:spLocks/>
              </p:cNvSpPr>
              <p:nvPr/>
            </p:nvSpPr>
            <p:spPr bwMode="auto">
              <a:xfrm>
                <a:off x="2310" y="3713"/>
                <a:ext cx="67" cy="55"/>
              </a:xfrm>
              <a:custGeom>
                <a:avLst/>
                <a:gdLst>
                  <a:gd name="T0" fmla="*/ 0 w 46"/>
                  <a:gd name="T1" fmla="*/ 20 h 38"/>
                  <a:gd name="T2" fmla="*/ 28 w 46"/>
                  <a:gd name="T3" fmla="*/ 48 h 38"/>
                  <a:gd name="T4" fmla="*/ 41 w 46"/>
                  <a:gd name="T5" fmla="*/ 48 h 38"/>
                  <a:gd name="T6" fmla="*/ 68 w 46"/>
                  <a:gd name="T7" fmla="*/ 59 h 38"/>
                  <a:gd name="T8" fmla="*/ 87 w 46"/>
                  <a:gd name="T9" fmla="*/ 67 h 38"/>
                  <a:gd name="T10" fmla="*/ 106 w 46"/>
                  <a:gd name="T11" fmla="*/ 75 h 38"/>
                  <a:gd name="T12" fmla="*/ 121 w 46"/>
                  <a:gd name="T13" fmla="*/ 90 h 38"/>
                  <a:gd name="T14" fmla="*/ 130 w 46"/>
                  <a:gd name="T15" fmla="*/ 107 h 38"/>
                  <a:gd name="T16" fmla="*/ 144 w 46"/>
                  <a:gd name="T17" fmla="*/ 130 h 38"/>
                  <a:gd name="T18" fmla="*/ 162 w 46"/>
                  <a:gd name="T19" fmla="*/ 168 h 38"/>
                  <a:gd name="T20" fmla="*/ 208 w 46"/>
                  <a:gd name="T21" fmla="*/ 149 h 38"/>
                  <a:gd name="T22" fmla="*/ 189 w 46"/>
                  <a:gd name="T23" fmla="*/ 116 h 38"/>
                  <a:gd name="T24" fmla="*/ 170 w 46"/>
                  <a:gd name="T25" fmla="*/ 85 h 38"/>
                  <a:gd name="T26" fmla="*/ 154 w 46"/>
                  <a:gd name="T27" fmla="*/ 59 h 38"/>
                  <a:gd name="T28" fmla="*/ 140 w 46"/>
                  <a:gd name="T29" fmla="*/ 41 h 38"/>
                  <a:gd name="T30" fmla="*/ 111 w 46"/>
                  <a:gd name="T31" fmla="*/ 20 h 38"/>
                  <a:gd name="T32" fmla="*/ 87 w 46"/>
                  <a:gd name="T33" fmla="*/ 1 h 38"/>
                  <a:gd name="T34" fmla="*/ 50 w 46"/>
                  <a:gd name="T35" fmla="*/ 0 h 38"/>
                  <a:gd name="T36" fmla="*/ 28 w 46"/>
                  <a:gd name="T37" fmla="*/ 0 h 38"/>
                  <a:gd name="T38" fmla="*/ 50 w 46"/>
                  <a:gd name="T39" fmla="*/ 13 h 38"/>
                  <a:gd name="T40" fmla="*/ 0 w 46"/>
                  <a:gd name="T41" fmla="*/ 20 h 38"/>
                  <a:gd name="T42" fmla="*/ 0 w 46"/>
                  <a:gd name="T43" fmla="*/ 41 h 38"/>
                  <a:gd name="T44" fmla="*/ 28 w 46"/>
                  <a:gd name="T45" fmla="*/ 48 h 38"/>
                  <a:gd name="T46" fmla="*/ 0 w 46"/>
                  <a:gd name="T47" fmla="*/ 2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38"/>
                  <a:gd name="T74" fmla="*/ 46 w 46"/>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38">
                    <a:moveTo>
                      <a:pt x="0" y="5"/>
                    </a:moveTo>
                    <a:lnTo>
                      <a:pt x="6" y="11"/>
                    </a:lnTo>
                    <a:lnTo>
                      <a:pt x="9" y="11"/>
                    </a:lnTo>
                    <a:lnTo>
                      <a:pt x="15" y="13"/>
                    </a:lnTo>
                    <a:lnTo>
                      <a:pt x="19" y="15"/>
                    </a:lnTo>
                    <a:lnTo>
                      <a:pt x="23" y="17"/>
                    </a:lnTo>
                    <a:lnTo>
                      <a:pt x="27" y="21"/>
                    </a:lnTo>
                    <a:lnTo>
                      <a:pt x="29" y="24"/>
                    </a:lnTo>
                    <a:lnTo>
                      <a:pt x="32" y="30"/>
                    </a:lnTo>
                    <a:lnTo>
                      <a:pt x="36" y="38"/>
                    </a:lnTo>
                    <a:lnTo>
                      <a:pt x="46" y="34"/>
                    </a:lnTo>
                    <a:lnTo>
                      <a:pt x="42" y="26"/>
                    </a:lnTo>
                    <a:lnTo>
                      <a:pt x="38" y="19"/>
                    </a:lnTo>
                    <a:lnTo>
                      <a:pt x="34" y="13"/>
                    </a:lnTo>
                    <a:lnTo>
                      <a:pt x="31" y="9"/>
                    </a:lnTo>
                    <a:lnTo>
                      <a:pt x="25" y="5"/>
                    </a:lnTo>
                    <a:lnTo>
                      <a:pt x="19" y="1"/>
                    </a:lnTo>
                    <a:lnTo>
                      <a:pt x="11" y="0"/>
                    </a:lnTo>
                    <a:lnTo>
                      <a:pt x="6" y="0"/>
                    </a:lnTo>
                    <a:lnTo>
                      <a:pt x="11" y="3"/>
                    </a:lnTo>
                    <a:lnTo>
                      <a:pt x="0" y="5"/>
                    </a:lnTo>
                    <a:lnTo>
                      <a:pt x="0" y="9"/>
                    </a:lnTo>
                    <a:lnTo>
                      <a:pt x="6" y="11"/>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49" name="Freeform 66"/>
              <p:cNvSpPr>
                <a:spLocks/>
              </p:cNvSpPr>
              <p:nvPr/>
            </p:nvSpPr>
            <p:spPr bwMode="auto">
              <a:xfrm>
                <a:off x="2307" y="3701"/>
                <a:ext cx="19" cy="19"/>
              </a:xfrm>
              <a:custGeom>
                <a:avLst/>
                <a:gdLst>
                  <a:gd name="T0" fmla="*/ 28 w 13"/>
                  <a:gd name="T1" fmla="*/ 0 h 13"/>
                  <a:gd name="T2" fmla="*/ 0 w 13"/>
                  <a:gd name="T3" fmla="*/ 28 h 13"/>
                  <a:gd name="T4" fmla="*/ 9 w 13"/>
                  <a:gd name="T5" fmla="*/ 60 h 13"/>
                  <a:gd name="T6" fmla="*/ 60 w 13"/>
                  <a:gd name="T7" fmla="*/ 50 h 13"/>
                  <a:gd name="T8" fmla="*/ 50 w 13"/>
                  <a:gd name="T9" fmla="*/ 19 h 13"/>
                  <a:gd name="T10" fmla="*/ 28 w 13"/>
                  <a:gd name="T11" fmla="*/ 0 h 13"/>
                  <a:gd name="T12" fmla="*/ 50 w 13"/>
                  <a:gd name="T13" fmla="*/ 19 h 13"/>
                  <a:gd name="T14" fmla="*/ 50 w 13"/>
                  <a:gd name="T15" fmla="*/ 0 h 13"/>
                  <a:gd name="T16" fmla="*/ 28 w 13"/>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3"/>
                  <a:gd name="T29" fmla="*/ 13 w 1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3">
                    <a:moveTo>
                      <a:pt x="6" y="0"/>
                    </a:moveTo>
                    <a:lnTo>
                      <a:pt x="0" y="6"/>
                    </a:lnTo>
                    <a:lnTo>
                      <a:pt x="2" y="13"/>
                    </a:lnTo>
                    <a:lnTo>
                      <a:pt x="13" y="11"/>
                    </a:lnTo>
                    <a:lnTo>
                      <a:pt x="11" y="4"/>
                    </a:lnTo>
                    <a:lnTo>
                      <a:pt x="6" y="0"/>
                    </a:lnTo>
                    <a:lnTo>
                      <a:pt x="11" y="4"/>
                    </a:lnTo>
                    <a:lnTo>
                      <a:pt x="11" y="0"/>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50" name="Freeform 67"/>
              <p:cNvSpPr>
                <a:spLocks/>
              </p:cNvSpPr>
              <p:nvPr/>
            </p:nvSpPr>
            <p:spPr bwMode="auto">
              <a:xfrm>
                <a:off x="2225" y="3701"/>
                <a:ext cx="90" cy="16"/>
              </a:xfrm>
              <a:custGeom>
                <a:avLst/>
                <a:gdLst>
                  <a:gd name="T0" fmla="*/ 0 w 62"/>
                  <a:gd name="T1" fmla="*/ 28 h 11"/>
                  <a:gd name="T2" fmla="*/ 28 w 62"/>
                  <a:gd name="T3" fmla="*/ 48 h 11"/>
                  <a:gd name="T4" fmla="*/ 276 w 62"/>
                  <a:gd name="T5" fmla="*/ 48 h 11"/>
                  <a:gd name="T6" fmla="*/ 276 w 62"/>
                  <a:gd name="T7" fmla="*/ 0 h 11"/>
                  <a:gd name="T8" fmla="*/ 28 w 62"/>
                  <a:gd name="T9" fmla="*/ 0 h 11"/>
                  <a:gd name="T10" fmla="*/ 0 w 62"/>
                  <a:gd name="T11" fmla="*/ 28 h 11"/>
                  <a:gd name="T12" fmla="*/ 28 w 62"/>
                  <a:gd name="T13" fmla="*/ 0 h 11"/>
                  <a:gd name="T14" fmla="*/ 0 w 62"/>
                  <a:gd name="T15" fmla="*/ 0 h 11"/>
                  <a:gd name="T16" fmla="*/ 0 w 62"/>
                  <a:gd name="T17" fmla="*/ 2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11"/>
                  <a:gd name="T29" fmla="*/ 62 w 62"/>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11">
                    <a:moveTo>
                      <a:pt x="0" y="6"/>
                    </a:moveTo>
                    <a:lnTo>
                      <a:pt x="6" y="11"/>
                    </a:lnTo>
                    <a:lnTo>
                      <a:pt x="62" y="11"/>
                    </a:lnTo>
                    <a:lnTo>
                      <a:pt x="62" y="0"/>
                    </a:lnTo>
                    <a:lnTo>
                      <a:pt x="6" y="0"/>
                    </a:lnTo>
                    <a:lnTo>
                      <a:pt x="0" y="6"/>
                    </a:lnTo>
                    <a:lnTo>
                      <a:pt x="6" y="0"/>
                    </a:lnTo>
                    <a:lnTo>
                      <a:pt x="0" y="0"/>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51" name="Freeform 68"/>
              <p:cNvSpPr>
                <a:spLocks/>
              </p:cNvSpPr>
              <p:nvPr/>
            </p:nvSpPr>
            <p:spPr bwMode="auto">
              <a:xfrm>
                <a:off x="2632" y="3707"/>
                <a:ext cx="19" cy="50"/>
              </a:xfrm>
              <a:custGeom>
                <a:avLst/>
                <a:gdLst>
                  <a:gd name="T0" fmla="*/ 60 w 13"/>
                  <a:gd name="T1" fmla="*/ 160 h 34"/>
                  <a:gd name="T2" fmla="*/ 60 w 13"/>
                  <a:gd name="T3" fmla="*/ 149 h 34"/>
                  <a:gd name="T4" fmla="*/ 50 w 13"/>
                  <a:gd name="T5" fmla="*/ 0 h 34"/>
                  <a:gd name="T6" fmla="*/ 0 w 13"/>
                  <a:gd name="T7" fmla="*/ 9 h 34"/>
                  <a:gd name="T8" fmla="*/ 1 w 13"/>
                  <a:gd name="T9" fmla="*/ 149 h 34"/>
                  <a:gd name="T10" fmla="*/ 60 w 13"/>
                  <a:gd name="T11" fmla="*/ 160 h 34"/>
                  <a:gd name="T12" fmla="*/ 0 60000 65536"/>
                  <a:gd name="T13" fmla="*/ 0 60000 65536"/>
                  <a:gd name="T14" fmla="*/ 0 60000 65536"/>
                  <a:gd name="T15" fmla="*/ 0 60000 65536"/>
                  <a:gd name="T16" fmla="*/ 0 60000 65536"/>
                  <a:gd name="T17" fmla="*/ 0 60000 65536"/>
                  <a:gd name="T18" fmla="*/ 0 w 13"/>
                  <a:gd name="T19" fmla="*/ 0 h 34"/>
                  <a:gd name="T20" fmla="*/ 13 w 1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3" h="34">
                    <a:moveTo>
                      <a:pt x="13" y="34"/>
                    </a:moveTo>
                    <a:lnTo>
                      <a:pt x="13" y="32"/>
                    </a:lnTo>
                    <a:lnTo>
                      <a:pt x="11" y="0"/>
                    </a:lnTo>
                    <a:lnTo>
                      <a:pt x="0" y="2"/>
                    </a:lnTo>
                    <a:lnTo>
                      <a:pt x="1" y="32"/>
                    </a:lnTo>
                    <a:lnTo>
                      <a:pt x="13"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52" name="Freeform 69"/>
              <p:cNvSpPr>
                <a:spLocks/>
              </p:cNvSpPr>
              <p:nvPr/>
            </p:nvSpPr>
            <p:spPr bwMode="auto">
              <a:xfrm>
                <a:off x="2633" y="3754"/>
                <a:ext cx="40" cy="45"/>
              </a:xfrm>
              <a:custGeom>
                <a:avLst/>
                <a:gdLst>
                  <a:gd name="T0" fmla="*/ 120 w 27"/>
                  <a:gd name="T1" fmla="*/ 89 h 31"/>
                  <a:gd name="T2" fmla="*/ 129 w 27"/>
                  <a:gd name="T3" fmla="*/ 89 h 31"/>
                  <a:gd name="T4" fmla="*/ 117 w 27"/>
                  <a:gd name="T5" fmla="*/ 80 h 31"/>
                  <a:gd name="T6" fmla="*/ 96 w 27"/>
                  <a:gd name="T7" fmla="*/ 80 h 31"/>
                  <a:gd name="T8" fmla="*/ 87 w 27"/>
                  <a:gd name="T9" fmla="*/ 70 h 31"/>
                  <a:gd name="T10" fmla="*/ 68 w 27"/>
                  <a:gd name="T11" fmla="*/ 61 h 31"/>
                  <a:gd name="T12" fmla="*/ 68 w 27"/>
                  <a:gd name="T13" fmla="*/ 52 h 31"/>
                  <a:gd name="T14" fmla="*/ 59 w 27"/>
                  <a:gd name="T15" fmla="*/ 36 h 31"/>
                  <a:gd name="T16" fmla="*/ 59 w 27"/>
                  <a:gd name="T17" fmla="*/ 28 h 31"/>
                  <a:gd name="T18" fmla="*/ 59 w 27"/>
                  <a:gd name="T19" fmla="*/ 9 h 31"/>
                  <a:gd name="T20" fmla="*/ 0 w 27"/>
                  <a:gd name="T21" fmla="*/ 0 h 31"/>
                  <a:gd name="T22" fmla="*/ 0 w 27"/>
                  <a:gd name="T23" fmla="*/ 28 h 31"/>
                  <a:gd name="T24" fmla="*/ 0 w 27"/>
                  <a:gd name="T25" fmla="*/ 52 h 31"/>
                  <a:gd name="T26" fmla="*/ 19 w 27"/>
                  <a:gd name="T27" fmla="*/ 80 h 31"/>
                  <a:gd name="T28" fmla="*/ 28 w 27"/>
                  <a:gd name="T29" fmla="*/ 93 h 31"/>
                  <a:gd name="T30" fmla="*/ 49 w 27"/>
                  <a:gd name="T31" fmla="*/ 109 h 31"/>
                  <a:gd name="T32" fmla="*/ 79 w 27"/>
                  <a:gd name="T33" fmla="*/ 120 h 31"/>
                  <a:gd name="T34" fmla="*/ 96 w 27"/>
                  <a:gd name="T35" fmla="*/ 129 h 31"/>
                  <a:gd name="T36" fmla="*/ 120 w 27"/>
                  <a:gd name="T37" fmla="*/ 136 h 31"/>
                  <a:gd name="T38" fmla="*/ 120 w 27"/>
                  <a:gd name="T39" fmla="*/ 136 h 31"/>
                  <a:gd name="T40" fmla="*/ 120 w 27"/>
                  <a:gd name="T41" fmla="*/ 89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1"/>
                  <a:gd name="T65" fmla="*/ 27 w 27"/>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1">
                    <a:moveTo>
                      <a:pt x="25" y="20"/>
                    </a:moveTo>
                    <a:lnTo>
                      <a:pt x="27" y="20"/>
                    </a:lnTo>
                    <a:lnTo>
                      <a:pt x="24" y="18"/>
                    </a:lnTo>
                    <a:lnTo>
                      <a:pt x="20" y="18"/>
                    </a:lnTo>
                    <a:lnTo>
                      <a:pt x="18" y="16"/>
                    </a:lnTo>
                    <a:lnTo>
                      <a:pt x="14" y="14"/>
                    </a:lnTo>
                    <a:lnTo>
                      <a:pt x="14" y="12"/>
                    </a:lnTo>
                    <a:lnTo>
                      <a:pt x="12" y="8"/>
                    </a:lnTo>
                    <a:lnTo>
                      <a:pt x="12" y="6"/>
                    </a:lnTo>
                    <a:lnTo>
                      <a:pt x="12" y="2"/>
                    </a:lnTo>
                    <a:lnTo>
                      <a:pt x="0" y="0"/>
                    </a:lnTo>
                    <a:lnTo>
                      <a:pt x="0" y="6"/>
                    </a:lnTo>
                    <a:lnTo>
                      <a:pt x="0" y="12"/>
                    </a:lnTo>
                    <a:lnTo>
                      <a:pt x="4" y="18"/>
                    </a:lnTo>
                    <a:lnTo>
                      <a:pt x="6" y="21"/>
                    </a:lnTo>
                    <a:lnTo>
                      <a:pt x="10" y="25"/>
                    </a:lnTo>
                    <a:lnTo>
                      <a:pt x="16" y="27"/>
                    </a:lnTo>
                    <a:lnTo>
                      <a:pt x="20" y="29"/>
                    </a:lnTo>
                    <a:lnTo>
                      <a:pt x="25" y="31"/>
                    </a:lnTo>
                    <a:lnTo>
                      <a:pt x="25" y="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53" name="Freeform 70"/>
              <p:cNvSpPr>
                <a:spLocks/>
              </p:cNvSpPr>
              <p:nvPr/>
            </p:nvSpPr>
            <p:spPr bwMode="auto">
              <a:xfrm>
                <a:off x="2670" y="3783"/>
                <a:ext cx="87" cy="16"/>
              </a:xfrm>
              <a:custGeom>
                <a:avLst/>
                <a:gdLst>
                  <a:gd name="T0" fmla="*/ 265 w 60"/>
                  <a:gd name="T1" fmla="*/ 48 h 11"/>
                  <a:gd name="T2" fmla="*/ 265 w 60"/>
                  <a:gd name="T3" fmla="*/ 0 h 11"/>
                  <a:gd name="T4" fmla="*/ 0 w 60"/>
                  <a:gd name="T5" fmla="*/ 0 h 11"/>
                  <a:gd name="T6" fmla="*/ 0 w 60"/>
                  <a:gd name="T7" fmla="*/ 48 h 11"/>
                  <a:gd name="T8" fmla="*/ 265 w 60"/>
                  <a:gd name="T9" fmla="*/ 48 h 11"/>
                  <a:gd name="T10" fmla="*/ 265 w 60"/>
                  <a:gd name="T11" fmla="*/ 48 h 11"/>
                  <a:gd name="T12" fmla="*/ 0 60000 65536"/>
                  <a:gd name="T13" fmla="*/ 0 60000 65536"/>
                  <a:gd name="T14" fmla="*/ 0 60000 65536"/>
                  <a:gd name="T15" fmla="*/ 0 60000 65536"/>
                  <a:gd name="T16" fmla="*/ 0 60000 65536"/>
                  <a:gd name="T17" fmla="*/ 0 60000 65536"/>
                  <a:gd name="T18" fmla="*/ 0 w 60"/>
                  <a:gd name="T19" fmla="*/ 0 h 11"/>
                  <a:gd name="T20" fmla="*/ 60 w 6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0" h="11">
                    <a:moveTo>
                      <a:pt x="60" y="11"/>
                    </a:moveTo>
                    <a:lnTo>
                      <a:pt x="60" y="0"/>
                    </a:lnTo>
                    <a:lnTo>
                      <a:pt x="0" y="0"/>
                    </a:lnTo>
                    <a:lnTo>
                      <a:pt x="0" y="11"/>
                    </a:lnTo>
                    <a:lnTo>
                      <a:pt x="60"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54" name="Freeform 71"/>
              <p:cNvSpPr>
                <a:spLocks/>
              </p:cNvSpPr>
              <p:nvPr/>
            </p:nvSpPr>
            <p:spPr bwMode="auto">
              <a:xfrm>
                <a:off x="2754" y="3763"/>
                <a:ext cx="31" cy="36"/>
              </a:xfrm>
              <a:custGeom>
                <a:avLst/>
                <a:gdLst>
                  <a:gd name="T0" fmla="*/ 47 w 21"/>
                  <a:gd name="T1" fmla="*/ 19 h 25"/>
                  <a:gd name="T2" fmla="*/ 47 w 21"/>
                  <a:gd name="T3" fmla="*/ 19 h 25"/>
                  <a:gd name="T4" fmla="*/ 47 w 21"/>
                  <a:gd name="T5" fmla="*/ 27 h 25"/>
                  <a:gd name="T6" fmla="*/ 47 w 21"/>
                  <a:gd name="T7" fmla="*/ 35 h 25"/>
                  <a:gd name="T8" fmla="*/ 47 w 21"/>
                  <a:gd name="T9" fmla="*/ 42 h 25"/>
                  <a:gd name="T10" fmla="*/ 47 w 21"/>
                  <a:gd name="T11" fmla="*/ 42 h 25"/>
                  <a:gd name="T12" fmla="*/ 47 w 21"/>
                  <a:gd name="T13" fmla="*/ 42 h 25"/>
                  <a:gd name="T14" fmla="*/ 40 w 21"/>
                  <a:gd name="T15" fmla="*/ 50 h 25"/>
                  <a:gd name="T16" fmla="*/ 28 w 21"/>
                  <a:gd name="T17" fmla="*/ 50 h 25"/>
                  <a:gd name="T18" fmla="*/ 0 w 21"/>
                  <a:gd name="T19" fmla="*/ 60 h 25"/>
                  <a:gd name="T20" fmla="*/ 9 w 21"/>
                  <a:gd name="T21" fmla="*/ 108 h 25"/>
                  <a:gd name="T22" fmla="*/ 40 w 21"/>
                  <a:gd name="T23" fmla="*/ 99 h 25"/>
                  <a:gd name="T24" fmla="*/ 59 w 21"/>
                  <a:gd name="T25" fmla="*/ 89 h 25"/>
                  <a:gd name="T26" fmla="*/ 69 w 21"/>
                  <a:gd name="T27" fmla="*/ 81 h 25"/>
                  <a:gd name="T28" fmla="*/ 90 w 21"/>
                  <a:gd name="T29" fmla="*/ 66 h 25"/>
                  <a:gd name="T30" fmla="*/ 100 w 21"/>
                  <a:gd name="T31" fmla="*/ 50 h 25"/>
                  <a:gd name="T32" fmla="*/ 100 w 21"/>
                  <a:gd name="T33" fmla="*/ 35 h 25"/>
                  <a:gd name="T34" fmla="*/ 100 w 21"/>
                  <a:gd name="T35" fmla="*/ 19 h 25"/>
                  <a:gd name="T36" fmla="*/ 90 w 21"/>
                  <a:gd name="T37" fmla="*/ 0 h 25"/>
                  <a:gd name="T38" fmla="*/ 90 w 21"/>
                  <a:gd name="T39" fmla="*/ 0 h 25"/>
                  <a:gd name="T40" fmla="*/ 47 w 21"/>
                  <a:gd name="T41" fmla="*/ 19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25"/>
                  <a:gd name="T65" fmla="*/ 21 w 21"/>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25">
                    <a:moveTo>
                      <a:pt x="10" y="4"/>
                    </a:moveTo>
                    <a:lnTo>
                      <a:pt x="10" y="4"/>
                    </a:lnTo>
                    <a:lnTo>
                      <a:pt x="10" y="6"/>
                    </a:lnTo>
                    <a:lnTo>
                      <a:pt x="10" y="8"/>
                    </a:lnTo>
                    <a:lnTo>
                      <a:pt x="10" y="10"/>
                    </a:lnTo>
                    <a:lnTo>
                      <a:pt x="8" y="12"/>
                    </a:lnTo>
                    <a:lnTo>
                      <a:pt x="6" y="12"/>
                    </a:lnTo>
                    <a:lnTo>
                      <a:pt x="0" y="14"/>
                    </a:lnTo>
                    <a:lnTo>
                      <a:pt x="2" y="25"/>
                    </a:lnTo>
                    <a:lnTo>
                      <a:pt x="8" y="23"/>
                    </a:lnTo>
                    <a:lnTo>
                      <a:pt x="12" y="21"/>
                    </a:lnTo>
                    <a:lnTo>
                      <a:pt x="15" y="19"/>
                    </a:lnTo>
                    <a:lnTo>
                      <a:pt x="19" y="15"/>
                    </a:lnTo>
                    <a:lnTo>
                      <a:pt x="21" y="12"/>
                    </a:lnTo>
                    <a:lnTo>
                      <a:pt x="21" y="8"/>
                    </a:lnTo>
                    <a:lnTo>
                      <a:pt x="21" y="4"/>
                    </a:lnTo>
                    <a:lnTo>
                      <a:pt x="19" y="0"/>
                    </a:lnTo>
                    <a:lnTo>
                      <a:pt x="10"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55" name="Freeform 72"/>
              <p:cNvSpPr>
                <a:spLocks/>
              </p:cNvSpPr>
              <p:nvPr/>
            </p:nvSpPr>
            <p:spPr bwMode="auto">
              <a:xfrm>
                <a:off x="2715" y="3713"/>
                <a:ext cx="67" cy="55"/>
              </a:xfrm>
              <a:custGeom>
                <a:avLst/>
                <a:gdLst>
                  <a:gd name="T0" fmla="*/ 0 w 46"/>
                  <a:gd name="T1" fmla="*/ 20 h 38"/>
                  <a:gd name="T2" fmla="*/ 28 w 46"/>
                  <a:gd name="T3" fmla="*/ 48 h 38"/>
                  <a:gd name="T4" fmla="*/ 52 w 46"/>
                  <a:gd name="T5" fmla="*/ 48 h 38"/>
                  <a:gd name="T6" fmla="*/ 73 w 46"/>
                  <a:gd name="T7" fmla="*/ 59 h 38"/>
                  <a:gd name="T8" fmla="*/ 87 w 46"/>
                  <a:gd name="T9" fmla="*/ 67 h 38"/>
                  <a:gd name="T10" fmla="*/ 106 w 46"/>
                  <a:gd name="T11" fmla="*/ 75 h 38"/>
                  <a:gd name="T12" fmla="*/ 121 w 46"/>
                  <a:gd name="T13" fmla="*/ 90 h 38"/>
                  <a:gd name="T14" fmla="*/ 140 w 46"/>
                  <a:gd name="T15" fmla="*/ 107 h 38"/>
                  <a:gd name="T16" fmla="*/ 149 w 46"/>
                  <a:gd name="T17" fmla="*/ 130 h 38"/>
                  <a:gd name="T18" fmla="*/ 168 w 46"/>
                  <a:gd name="T19" fmla="*/ 168 h 38"/>
                  <a:gd name="T20" fmla="*/ 208 w 46"/>
                  <a:gd name="T21" fmla="*/ 149 h 38"/>
                  <a:gd name="T22" fmla="*/ 197 w 46"/>
                  <a:gd name="T23" fmla="*/ 116 h 38"/>
                  <a:gd name="T24" fmla="*/ 178 w 46"/>
                  <a:gd name="T25" fmla="*/ 85 h 38"/>
                  <a:gd name="T26" fmla="*/ 168 w 46"/>
                  <a:gd name="T27" fmla="*/ 59 h 38"/>
                  <a:gd name="T28" fmla="*/ 140 w 46"/>
                  <a:gd name="T29" fmla="*/ 41 h 38"/>
                  <a:gd name="T30" fmla="*/ 111 w 46"/>
                  <a:gd name="T31" fmla="*/ 20 h 38"/>
                  <a:gd name="T32" fmla="*/ 87 w 46"/>
                  <a:gd name="T33" fmla="*/ 1 h 38"/>
                  <a:gd name="T34" fmla="*/ 61 w 46"/>
                  <a:gd name="T35" fmla="*/ 0 h 38"/>
                  <a:gd name="T36" fmla="*/ 28 w 46"/>
                  <a:gd name="T37" fmla="*/ 0 h 38"/>
                  <a:gd name="T38" fmla="*/ 52 w 46"/>
                  <a:gd name="T39" fmla="*/ 13 h 38"/>
                  <a:gd name="T40" fmla="*/ 0 w 46"/>
                  <a:gd name="T41" fmla="*/ 20 h 38"/>
                  <a:gd name="T42" fmla="*/ 0 w 46"/>
                  <a:gd name="T43" fmla="*/ 41 h 38"/>
                  <a:gd name="T44" fmla="*/ 28 w 46"/>
                  <a:gd name="T45" fmla="*/ 48 h 38"/>
                  <a:gd name="T46" fmla="*/ 0 w 46"/>
                  <a:gd name="T47" fmla="*/ 2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38"/>
                  <a:gd name="T74" fmla="*/ 46 w 46"/>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38">
                    <a:moveTo>
                      <a:pt x="0" y="5"/>
                    </a:moveTo>
                    <a:lnTo>
                      <a:pt x="6" y="11"/>
                    </a:lnTo>
                    <a:lnTo>
                      <a:pt x="12" y="11"/>
                    </a:lnTo>
                    <a:lnTo>
                      <a:pt x="16" y="13"/>
                    </a:lnTo>
                    <a:lnTo>
                      <a:pt x="19" y="15"/>
                    </a:lnTo>
                    <a:lnTo>
                      <a:pt x="23" y="17"/>
                    </a:lnTo>
                    <a:lnTo>
                      <a:pt x="27" y="21"/>
                    </a:lnTo>
                    <a:lnTo>
                      <a:pt x="31" y="24"/>
                    </a:lnTo>
                    <a:lnTo>
                      <a:pt x="33" y="30"/>
                    </a:lnTo>
                    <a:lnTo>
                      <a:pt x="37" y="38"/>
                    </a:lnTo>
                    <a:lnTo>
                      <a:pt x="46" y="34"/>
                    </a:lnTo>
                    <a:lnTo>
                      <a:pt x="44" y="26"/>
                    </a:lnTo>
                    <a:lnTo>
                      <a:pt x="40" y="19"/>
                    </a:lnTo>
                    <a:lnTo>
                      <a:pt x="37" y="13"/>
                    </a:lnTo>
                    <a:lnTo>
                      <a:pt x="31" y="9"/>
                    </a:lnTo>
                    <a:lnTo>
                      <a:pt x="25" y="5"/>
                    </a:lnTo>
                    <a:lnTo>
                      <a:pt x="19" y="1"/>
                    </a:lnTo>
                    <a:lnTo>
                      <a:pt x="14" y="0"/>
                    </a:lnTo>
                    <a:lnTo>
                      <a:pt x="6" y="0"/>
                    </a:lnTo>
                    <a:lnTo>
                      <a:pt x="12" y="3"/>
                    </a:lnTo>
                    <a:lnTo>
                      <a:pt x="0" y="5"/>
                    </a:lnTo>
                    <a:lnTo>
                      <a:pt x="0" y="9"/>
                    </a:lnTo>
                    <a:lnTo>
                      <a:pt x="6" y="11"/>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56" name="Freeform 73"/>
              <p:cNvSpPr>
                <a:spLocks/>
              </p:cNvSpPr>
              <p:nvPr/>
            </p:nvSpPr>
            <p:spPr bwMode="auto">
              <a:xfrm>
                <a:off x="2715" y="3701"/>
                <a:ext cx="17" cy="19"/>
              </a:xfrm>
              <a:custGeom>
                <a:avLst/>
                <a:gdLst>
                  <a:gd name="T0" fmla="*/ 18 w 12"/>
                  <a:gd name="T1" fmla="*/ 0 h 13"/>
                  <a:gd name="T2" fmla="*/ 0 w 12"/>
                  <a:gd name="T3" fmla="*/ 28 h 13"/>
                  <a:gd name="T4" fmla="*/ 0 w 12"/>
                  <a:gd name="T5" fmla="*/ 60 h 13"/>
                  <a:gd name="T6" fmla="*/ 48 w 12"/>
                  <a:gd name="T7" fmla="*/ 50 h 13"/>
                  <a:gd name="T8" fmla="*/ 40 w 12"/>
                  <a:gd name="T9" fmla="*/ 19 h 13"/>
                  <a:gd name="T10" fmla="*/ 18 w 12"/>
                  <a:gd name="T11" fmla="*/ 0 h 13"/>
                  <a:gd name="T12" fmla="*/ 40 w 12"/>
                  <a:gd name="T13" fmla="*/ 19 h 13"/>
                  <a:gd name="T14" fmla="*/ 40 w 12"/>
                  <a:gd name="T15" fmla="*/ 0 h 13"/>
                  <a:gd name="T16" fmla="*/ 18 w 1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3"/>
                  <a:gd name="T29" fmla="*/ 12 w 1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3">
                    <a:moveTo>
                      <a:pt x="4" y="0"/>
                    </a:moveTo>
                    <a:lnTo>
                      <a:pt x="0" y="6"/>
                    </a:lnTo>
                    <a:lnTo>
                      <a:pt x="0" y="13"/>
                    </a:lnTo>
                    <a:lnTo>
                      <a:pt x="12" y="11"/>
                    </a:lnTo>
                    <a:lnTo>
                      <a:pt x="10" y="4"/>
                    </a:lnTo>
                    <a:lnTo>
                      <a:pt x="4" y="0"/>
                    </a:lnTo>
                    <a:lnTo>
                      <a:pt x="10" y="4"/>
                    </a:lnTo>
                    <a:lnTo>
                      <a:pt x="10" y="0"/>
                    </a:lnTo>
                    <a:lnTo>
                      <a:pt x="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57" name="Freeform 74"/>
              <p:cNvSpPr>
                <a:spLocks/>
              </p:cNvSpPr>
              <p:nvPr/>
            </p:nvSpPr>
            <p:spPr bwMode="auto">
              <a:xfrm>
                <a:off x="2632" y="3701"/>
                <a:ext cx="89" cy="16"/>
              </a:xfrm>
              <a:custGeom>
                <a:avLst/>
                <a:gdLst>
                  <a:gd name="T0" fmla="*/ 0 w 61"/>
                  <a:gd name="T1" fmla="*/ 28 h 11"/>
                  <a:gd name="T2" fmla="*/ 22 w 61"/>
                  <a:gd name="T3" fmla="*/ 48 h 11"/>
                  <a:gd name="T4" fmla="*/ 277 w 61"/>
                  <a:gd name="T5" fmla="*/ 48 h 11"/>
                  <a:gd name="T6" fmla="*/ 277 w 61"/>
                  <a:gd name="T7" fmla="*/ 0 h 11"/>
                  <a:gd name="T8" fmla="*/ 22 w 61"/>
                  <a:gd name="T9" fmla="*/ 0 h 11"/>
                  <a:gd name="T10" fmla="*/ 0 w 61"/>
                  <a:gd name="T11" fmla="*/ 28 h 11"/>
                  <a:gd name="T12" fmla="*/ 22 w 61"/>
                  <a:gd name="T13" fmla="*/ 0 h 11"/>
                  <a:gd name="T14" fmla="*/ 0 w 61"/>
                  <a:gd name="T15" fmla="*/ 0 h 11"/>
                  <a:gd name="T16" fmla="*/ 0 w 61"/>
                  <a:gd name="T17" fmla="*/ 2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11"/>
                  <a:gd name="T29" fmla="*/ 61 w 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11">
                    <a:moveTo>
                      <a:pt x="0" y="6"/>
                    </a:moveTo>
                    <a:lnTo>
                      <a:pt x="5" y="11"/>
                    </a:lnTo>
                    <a:lnTo>
                      <a:pt x="61" y="11"/>
                    </a:lnTo>
                    <a:lnTo>
                      <a:pt x="61" y="0"/>
                    </a:lnTo>
                    <a:lnTo>
                      <a:pt x="5" y="0"/>
                    </a:lnTo>
                    <a:lnTo>
                      <a:pt x="0" y="6"/>
                    </a:lnTo>
                    <a:lnTo>
                      <a:pt x="5" y="0"/>
                    </a:lnTo>
                    <a:lnTo>
                      <a:pt x="0" y="0"/>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58" name="Freeform 75"/>
              <p:cNvSpPr>
                <a:spLocks/>
              </p:cNvSpPr>
              <p:nvPr/>
            </p:nvSpPr>
            <p:spPr bwMode="auto">
              <a:xfrm>
                <a:off x="2307" y="3735"/>
                <a:ext cx="58" cy="58"/>
              </a:xfrm>
              <a:custGeom>
                <a:avLst/>
                <a:gdLst>
                  <a:gd name="T0" fmla="*/ 177 w 40"/>
                  <a:gd name="T1" fmla="*/ 177 h 40"/>
                  <a:gd name="T2" fmla="*/ 177 w 40"/>
                  <a:gd name="T3" fmla="*/ 177 h 40"/>
                  <a:gd name="T4" fmla="*/ 177 w 40"/>
                  <a:gd name="T5" fmla="*/ 148 h 40"/>
                  <a:gd name="T6" fmla="*/ 158 w 40"/>
                  <a:gd name="T7" fmla="*/ 109 h 40"/>
                  <a:gd name="T8" fmla="*/ 148 w 40"/>
                  <a:gd name="T9" fmla="*/ 86 h 40"/>
                  <a:gd name="T10" fmla="*/ 128 w 40"/>
                  <a:gd name="T11" fmla="*/ 48 h 40"/>
                  <a:gd name="T12" fmla="*/ 102 w 40"/>
                  <a:gd name="T13" fmla="*/ 36 h 40"/>
                  <a:gd name="T14" fmla="*/ 67 w 40"/>
                  <a:gd name="T15" fmla="*/ 19 h 40"/>
                  <a:gd name="T16" fmla="*/ 46 w 40"/>
                  <a:gd name="T17" fmla="*/ 9 h 40"/>
                  <a:gd name="T18" fmla="*/ 0 w 40"/>
                  <a:gd name="T19" fmla="*/ 0 h 40"/>
                  <a:gd name="T20" fmla="*/ 0 w 40"/>
                  <a:gd name="T21" fmla="*/ 48 h 40"/>
                  <a:gd name="T22" fmla="*/ 28 w 40"/>
                  <a:gd name="T23" fmla="*/ 59 h 40"/>
                  <a:gd name="T24" fmla="*/ 48 w 40"/>
                  <a:gd name="T25" fmla="*/ 59 h 40"/>
                  <a:gd name="T26" fmla="*/ 75 w 40"/>
                  <a:gd name="T27" fmla="*/ 75 h 40"/>
                  <a:gd name="T28" fmla="*/ 90 w 40"/>
                  <a:gd name="T29" fmla="*/ 90 h 40"/>
                  <a:gd name="T30" fmla="*/ 109 w 40"/>
                  <a:gd name="T31" fmla="*/ 109 h 40"/>
                  <a:gd name="T32" fmla="*/ 120 w 40"/>
                  <a:gd name="T33" fmla="*/ 128 h 40"/>
                  <a:gd name="T34" fmla="*/ 128 w 40"/>
                  <a:gd name="T35" fmla="*/ 149 h 40"/>
                  <a:gd name="T36" fmla="*/ 128 w 40"/>
                  <a:gd name="T37" fmla="*/ 177 h 40"/>
                  <a:gd name="T38" fmla="*/ 128 w 40"/>
                  <a:gd name="T39" fmla="*/ 177 h 40"/>
                  <a:gd name="T40" fmla="*/ 177 w 40"/>
                  <a:gd name="T41" fmla="*/ 17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0"/>
                  <a:gd name="T65" fmla="*/ 40 w 40"/>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0">
                    <a:moveTo>
                      <a:pt x="40" y="40"/>
                    </a:moveTo>
                    <a:lnTo>
                      <a:pt x="40" y="40"/>
                    </a:lnTo>
                    <a:lnTo>
                      <a:pt x="40" y="33"/>
                    </a:lnTo>
                    <a:lnTo>
                      <a:pt x="36" y="25"/>
                    </a:lnTo>
                    <a:lnTo>
                      <a:pt x="33" y="19"/>
                    </a:lnTo>
                    <a:lnTo>
                      <a:pt x="29" y="11"/>
                    </a:lnTo>
                    <a:lnTo>
                      <a:pt x="23" y="8"/>
                    </a:lnTo>
                    <a:lnTo>
                      <a:pt x="15" y="4"/>
                    </a:lnTo>
                    <a:lnTo>
                      <a:pt x="10" y="2"/>
                    </a:lnTo>
                    <a:lnTo>
                      <a:pt x="0" y="0"/>
                    </a:lnTo>
                    <a:lnTo>
                      <a:pt x="0" y="11"/>
                    </a:lnTo>
                    <a:lnTo>
                      <a:pt x="6" y="13"/>
                    </a:lnTo>
                    <a:lnTo>
                      <a:pt x="11" y="13"/>
                    </a:lnTo>
                    <a:lnTo>
                      <a:pt x="17" y="17"/>
                    </a:lnTo>
                    <a:lnTo>
                      <a:pt x="21" y="21"/>
                    </a:lnTo>
                    <a:lnTo>
                      <a:pt x="25" y="25"/>
                    </a:lnTo>
                    <a:lnTo>
                      <a:pt x="27" y="29"/>
                    </a:lnTo>
                    <a:lnTo>
                      <a:pt x="29" y="34"/>
                    </a:lnTo>
                    <a:lnTo>
                      <a:pt x="29" y="40"/>
                    </a:lnTo>
                    <a:lnTo>
                      <a:pt x="40" y="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59" name="Freeform 76"/>
              <p:cNvSpPr>
                <a:spLocks/>
              </p:cNvSpPr>
              <p:nvPr/>
            </p:nvSpPr>
            <p:spPr bwMode="auto">
              <a:xfrm>
                <a:off x="2307" y="3793"/>
                <a:ext cx="58" cy="57"/>
              </a:xfrm>
              <a:custGeom>
                <a:avLst/>
                <a:gdLst>
                  <a:gd name="T0" fmla="*/ 0 w 40"/>
                  <a:gd name="T1" fmla="*/ 177 h 39"/>
                  <a:gd name="T2" fmla="*/ 0 w 40"/>
                  <a:gd name="T3" fmla="*/ 177 h 39"/>
                  <a:gd name="T4" fmla="*/ 46 w 40"/>
                  <a:gd name="T5" fmla="*/ 177 h 39"/>
                  <a:gd name="T6" fmla="*/ 67 w 40"/>
                  <a:gd name="T7" fmla="*/ 168 h 39"/>
                  <a:gd name="T8" fmla="*/ 102 w 40"/>
                  <a:gd name="T9" fmla="*/ 149 h 39"/>
                  <a:gd name="T10" fmla="*/ 128 w 40"/>
                  <a:gd name="T11" fmla="*/ 121 h 39"/>
                  <a:gd name="T12" fmla="*/ 148 w 40"/>
                  <a:gd name="T13" fmla="*/ 96 h 39"/>
                  <a:gd name="T14" fmla="*/ 158 w 40"/>
                  <a:gd name="T15" fmla="*/ 73 h 39"/>
                  <a:gd name="T16" fmla="*/ 177 w 40"/>
                  <a:gd name="T17" fmla="*/ 38 h 39"/>
                  <a:gd name="T18" fmla="*/ 177 w 40"/>
                  <a:gd name="T19" fmla="*/ 0 h 39"/>
                  <a:gd name="T20" fmla="*/ 128 w 40"/>
                  <a:gd name="T21" fmla="*/ 0 h 39"/>
                  <a:gd name="T22" fmla="*/ 128 w 40"/>
                  <a:gd name="T23" fmla="*/ 28 h 39"/>
                  <a:gd name="T24" fmla="*/ 120 w 40"/>
                  <a:gd name="T25" fmla="*/ 56 h 39"/>
                  <a:gd name="T26" fmla="*/ 109 w 40"/>
                  <a:gd name="T27" fmla="*/ 73 h 39"/>
                  <a:gd name="T28" fmla="*/ 90 w 40"/>
                  <a:gd name="T29" fmla="*/ 88 h 39"/>
                  <a:gd name="T30" fmla="*/ 75 w 40"/>
                  <a:gd name="T31" fmla="*/ 107 h 39"/>
                  <a:gd name="T32" fmla="*/ 48 w 40"/>
                  <a:gd name="T33" fmla="*/ 115 h 39"/>
                  <a:gd name="T34" fmla="*/ 28 w 40"/>
                  <a:gd name="T35" fmla="*/ 121 h 39"/>
                  <a:gd name="T36" fmla="*/ 0 w 40"/>
                  <a:gd name="T37" fmla="*/ 130 h 39"/>
                  <a:gd name="T38" fmla="*/ 0 w 40"/>
                  <a:gd name="T39" fmla="*/ 130 h 39"/>
                  <a:gd name="T40" fmla="*/ 0 w 40"/>
                  <a:gd name="T41" fmla="*/ 177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39"/>
                  <a:gd name="T65" fmla="*/ 40 w 40"/>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39">
                    <a:moveTo>
                      <a:pt x="0" y="39"/>
                    </a:moveTo>
                    <a:lnTo>
                      <a:pt x="0" y="39"/>
                    </a:lnTo>
                    <a:lnTo>
                      <a:pt x="10" y="39"/>
                    </a:lnTo>
                    <a:lnTo>
                      <a:pt x="15" y="37"/>
                    </a:lnTo>
                    <a:lnTo>
                      <a:pt x="23" y="33"/>
                    </a:lnTo>
                    <a:lnTo>
                      <a:pt x="29" y="27"/>
                    </a:lnTo>
                    <a:lnTo>
                      <a:pt x="33" y="21"/>
                    </a:lnTo>
                    <a:lnTo>
                      <a:pt x="36" y="16"/>
                    </a:lnTo>
                    <a:lnTo>
                      <a:pt x="40" y="8"/>
                    </a:lnTo>
                    <a:lnTo>
                      <a:pt x="40" y="0"/>
                    </a:lnTo>
                    <a:lnTo>
                      <a:pt x="29" y="0"/>
                    </a:lnTo>
                    <a:lnTo>
                      <a:pt x="29" y="6"/>
                    </a:lnTo>
                    <a:lnTo>
                      <a:pt x="27" y="12"/>
                    </a:lnTo>
                    <a:lnTo>
                      <a:pt x="25" y="16"/>
                    </a:lnTo>
                    <a:lnTo>
                      <a:pt x="21" y="19"/>
                    </a:lnTo>
                    <a:lnTo>
                      <a:pt x="17" y="23"/>
                    </a:lnTo>
                    <a:lnTo>
                      <a:pt x="11" y="25"/>
                    </a:lnTo>
                    <a:lnTo>
                      <a:pt x="6" y="27"/>
                    </a:lnTo>
                    <a:lnTo>
                      <a:pt x="0" y="29"/>
                    </a:lnTo>
                    <a:lnTo>
                      <a:pt x="0" y="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60" name="Freeform 77"/>
              <p:cNvSpPr>
                <a:spLocks/>
              </p:cNvSpPr>
              <p:nvPr/>
            </p:nvSpPr>
            <p:spPr bwMode="auto">
              <a:xfrm>
                <a:off x="2251" y="3793"/>
                <a:ext cx="56" cy="57"/>
              </a:xfrm>
              <a:custGeom>
                <a:avLst/>
                <a:gdLst>
                  <a:gd name="T0" fmla="*/ 0 w 38"/>
                  <a:gd name="T1" fmla="*/ 0 h 39"/>
                  <a:gd name="T2" fmla="*/ 0 w 38"/>
                  <a:gd name="T3" fmla="*/ 0 h 39"/>
                  <a:gd name="T4" fmla="*/ 0 w 38"/>
                  <a:gd name="T5" fmla="*/ 38 h 39"/>
                  <a:gd name="T6" fmla="*/ 13 w 38"/>
                  <a:gd name="T7" fmla="*/ 73 h 39"/>
                  <a:gd name="T8" fmla="*/ 22 w 38"/>
                  <a:gd name="T9" fmla="*/ 96 h 39"/>
                  <a:gd name="T10" fmla="*/ 52 w 38"/>
                  <a:gd name="T11" fmla="*/ 121 h 39"/>
                  <a:gd name="T12" fmla="*/ 81 w 38"/>
                  <a:gd name="T13" fmla="*/ 149 h 39"/>
                  <a:gd name="T14" fmla="*/ 109 w 38"/>
                  <a:gd name="T15" fmla="*/ 168 h 39"/>
                  <a:gd name="T16" fmla="*/ 141 w 38"/>
                  <a:gd name="T17" fmla="*/ 177 h 39"/>
                  <a:gd name="T18" fmla="*/ 180 w 38"/>
                  <a:gd name="T19" fmla="*/ 177 h 39"/>
                  <a:gd name="T20" fmla="*/ 180 w 38"/>
                  <a:gd name="T21" fmla="*/ 130 h 39"/>
                  <a:gd name="T22" fmla="*/ 161 w 38"/>
                  <a:gd name="T23" fmla="*/ 121 h 39"/>
                  <a:gd name="T24" fmla="*/ 130 w 38"/>
                  <a:gd name="T25" fmla="*/ 115 h 39"/>
                  <a:gd name="T26" fmla="*/ 109 w 38"/>
                  <a:gd name="T27" fmla="*/ 107 h 39"/>
                  <a:gd name="T28" fmla="*/ 88 w 38"/>
                  <a:gd name="T29" fmla="*/ 88 h 39"/>
                  <a:gd name="T30" fmla="*/ 69 w 38"/>
                  <a:gd name="T31" fmla="*/ 73 h 39"/>
                  <a:gd name="T32" fmla="*/ 60 w 38"/>
                  <a:gd name="T33" fmla="*/ 56 h 39"/>
                  <a:gd name="T34" fmla="*/ 52 w 38"/>
                  <a:gd name="T35" fmla="*/ 28 h 39"/>
                  <a:gd name="T36" fmla="*/ 52 w 38"/>
                  <a:gd name="T37" fmla="*/ 0 h 39"/>
                  <a:gd name="T38" fmla="*/ 52 w 38"/>
                  <a:gd name="T39" fmla="*/ 0 h 39"/>
                  <a:gd name="T40" fmla="*/ 0 w 38"/>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39"/>
                  <a:gd name="T65" fmla="*/ 38 w 38"/>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39">
                    <a:moveTo>
                      <a:pt x="0" y="0"/>
                    </a:moveTo>
                    <a:lnTo>
                      <a:pt x="0" y="0"/>
                    </a:lnTo>
                    <a:lnTo>
                      <a:pt x="0" y="8"/>
                    </a:lnTo>
                    <a:lnTo>
                      <a:pt x="3" y="16"/>
                    </a:lnTo>
                    <a:lnTo>
                      <a:pt x="5" y="21"/>
                    </a:lnTo>
                    <a:lnTo>
                      <a:pt x="11" y="27"/>
                    </a:lnTo>
                    <a:lnTo>
                      <a:pt x="17" y="33"/>
                    </a:lnTo>
                    <a:lnTo>
                      <a:pt x="23" y="37"/>
                    </a:lnTo>
                    <a:lnTo>
                      <a:pt x="30" y="39"/>
                    </a:lnTo>
                    <a:lnTo>
                      <a:pt x="38" y="39"/>
                    </a:lnTo>
                    <a:lnTo>
                      <a:pt x="38" y="29"/>
                    </a:lnTo>
                    <a:lnTo>
                      <a:pt x="34" y="27"/>
                    </a:lnTo>
                    <a:lnTo>
                      <a:pt x="28" y="25"/>
                    </a:lnTo>
                    <a:lnTo>
                      <a:pt x="23" y="23"/>
                    </a:lnTo>
                    <a:lnTo>
                      <a:pt x="19" y="19"/>
                    </a:lnTo>
                    <a:lnTo>
                      <a:pt x="15" y="16"/>
                    </a:lnTo>
                    <a:lnTo>
                      <a:pt x="13" y="12"/>
                    </a:lnTo>
                    <a:lnTo>
                      <a:pt x="11" y="6"/>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61" name="Freeform 78"/>
              <p:cNvSpPr>
                <a:spLocks/>
              </p:cNvSpPr>
              <p:nvPr/>
            </p:nvSpPr>
            <p:spPr bwMode="auto">
              <a:xfrm>
                <a:off x="2251" y="3735"/>
                <a:ext cx="56" cy="58"/>
              </a:xfrm>
              <a:custGeom>
                <a:avLst/>
                <a:gdLst>
                  <a:gd name="T0" fmla="*/ 180 w 38"/>
                  <a:gd name="T1" fmla="*/ 0 h 40"/>
                  <a:gd name="T2" fmla="*/ 180 w 38"/>
                  <a:gd name="T3" fmla="*/ 0 h 40"/>
                  <a:gd name="T4" fmla="*/ 141 w 38"/>
                  <a:gd name="T5" fmla="*/ 9 h 40"/>
                  <a:gd name="T6" fmla="*/ 109 w 38"/>
                  <a:gd name="T7" fmla="*/ 19 h 40"/>
                  <a:gd name="T8" fmla="*/ 81 w 38"/>
                  <a:gd name="T9" fmla="*/ 36 h 40"/>
                  <a:gd name="T10" fmla="*/ 52 w 38"/>
                  <a:gd name="T11" fmla="*/ 48 h 40"/>
                  <a:gd name="T12" fmla="*/ 22 w 38"/>
                  <a:gd name="T13" fmla="*/ 86 h 40"/>
                  <a:gd name="T14" fmla="*/ 13 w 38"/>
                  <a:gd name="T15" fmla="*/ 109 h 40"/>
                  <a:gd name="T16" fmla="*/ 0 w 38"/>
                  <a:gd name="T17" fmla="*/ 148 h 40"/>
                  <a:gd name="T18" fmla="*/ 0 w 38"/>
                  <a:gd name="T19" fmla="*/ 177 h 40"/>
                  <a:gd name="T20" fmla="*/ 52 w 38"/>
                  <a:gd name="T21" fmla="*/ 177 h 40"/>
                  <a:gd name="T22" fmla="*/ 52 w 38"/>
                  <a:gd name="T23" fmla="*/ 149 h 40"/>
                  <a:gd name="T24" fmla="*/ 60 w 38"/>
                  <a:gd name="T25" fmla="*/ 128 h 40"/>
                  <a:gd name="T26" fmla="*/ 69 w 38"/>
                  <a:gd name="T27" fmla="*/ 109 h 40"/>
                  <a:gd name="T28" fmla="*/ 88 w 38"/>
                  <a:gd name="T29" fmla="*/ 90 h 40"/>
                  <a:gd name="T30" fmla="*/ 109 w 38"/>
                  <a:gd name="T31" fmla="*/ 75 h 40"/>
                  <a:gd name="T32" fmla="*/ 130 w 38"/>
                  <a:gd name="T33" fmla="*/ 59 h 40"/>
                  <a:gd name="T34" fmla="*/ 161 w 38"/>
                  <a:gd name="T35" fmla="*/ 59 h 40"/>
                  <a:gd name="T36" fmla="*/ 180 w 38"/>
                  <a:gd name="T37" fmla="*/ 48 h 40"/>
                  <a:gd name="T38" fmla="*/ 180 w 38"/>
                  <a:gd name="T39" fmla="*/ 48 h 40"/>
                  <a:gd name="T40" fmla="*/ 180 w 38"/>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40"/>
                  <a:gd name="T65" fmla="*/ 38 w 38"/>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40">
                    <a:moveTo>
                      <a:pt x="38" y="0"/>
                    </a:moveTo>
                    <a:lnTo>
                      <a:pt x="38" y="0"/>
                    </a:lnTo>
                    <a:lnTo>
                      <a:pt x="30" y="2"/>
                    </a:lnTo>
                    <a:lnTo>
                      <a:pt x="23" y="4"/>
                    </a:lnTo>
                    <a:lnTo>
                      <a:pt x="17" y="8"/>
                    </a:lnTo>
                    <a:lnTo>
                      <a:pt x="11" y="11"/>
                    </a:lnTo>
                    <a:lnTo>
                      <a:pt x="5" y="19"/>
                    </a:lnTo>
                    <a:lnTo>
                      <a:pt x="3" y="25"/>
                    </a:lnTo>
                    <a:lnTo>
                      <a:pt x="0" y="33"/>
                    </a:lnTo>
                    <a:lnTo>
                      <a:pt x="0" y="40"/>
                    </a:lnTo>
                    <a:lnTo>
                      <a:pt x="11" y="40"/>
                    </a:lnTo>
                    <a:lnTo>
                      <a:pt x="11" y="34"/>
                    </a:lnTo>
                    <a:lnTo>
                      <a:pt x="13" y="29"/>
                    </a:lnTo>
                    <a:lnTo>
                      <a:pt x="15" y="25"/>
                    </a:lnTo>
                    <a:lnTo>
                      <a:pt x="19" y="21"/>
                    </a:lnTo>
                    <a:lnTo>
                      <a:pt x="23" y="17"/>
                    </a:lnTo>
                    <a:lnTo>
                      <a:pt x="28" y="13"/>
                    </a:lnTo>
                    <a:lnTo>
                      <a:pt x="34" y="13"/>
                    </a:lnTo>
                    <a:lnTo>
                      <a:pt x="38" y="11"/>
                    </a:lnTo>
                    <a:lnTo>
                      <a:pt x="3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62" name="Freeform 79"/>
              <p:cNvSpPr>
                <a:spLocks/>
              </p:cNvSpPr>
              <p:nvPr/>
            </p:nvSpPr>
            <p:spPr bwMode="auto">
              <a:xfrm>
                <a:off x="2715" y="3735"/>
                <a:ext cx="57" cy="58"/>
              </a:xfrm>
              <a:custGeom>
                <a:avLst/>
                <a:gdLst>
                  <a:gd name="T0" fmla="*/ 177 w 39"/>
                  <a:gd name="T1" fmla="*/ 177 h 40"/>
                  <a:gd name="T2" fmla="*/ 177 w 39"/>
                  <a:gd name="T3" fmla="*/ 177 h 40"/>
                  <a:gd name="T4" fmla="*/ 177 w 39"/>
                  <a:gd name="T5" fmla="*/ 148 h 40"/>
                  <a:gd name="T6" fmla="*/ 168 w 39"/>
                  <a:gd name="T7" fmla="*/ 109 h 40"/>
                  <a:gd name="T8" fmla="*/ 149 w 39"/>
                  <a:gd name="T9" fmla="*/ 86 h 40"/>
                  <a:gd name="T10" fmla="*/ 121 w 39"/>
                  <a:gd name="T11" fmla="*/ 48 h 40"/>
                  <a:gd name="T12" fmla="*/ 96 w 39"/>
                  <a:gd name="T13" fmla="*/ 36 h 40"/>
                  <a:gd name="T14" fmla="*/ 73 w 39"/>
                  <a:gd name="T15" fmla="*/ 19 h 40"/>
                  <a:gd name="T16" fmla="*/ 38 w 39"/>
                  <a:gd name="T17" fmla="*/ 9 h 40"/>
                  <a:gd name="T18" fmla="*/ 0 w 39"/>
                  <a:gd name="T19" fmla="*/ 0 h 40"/>
                  <a:gd name="T20" fmla="*/ 0 w 39"/>
                  <a:gd name="T21" fmla="*/ 48 h 40"/>
                  <a:gd name="T22" fmla="*/ 28 w 39"/>
                  <a:gd name="T23" fmla="*/ 59 h 40"/>
                  <a:gd name="T24" fmla="*/ 47 w 39"/>
                  <a:gd name="T25" fmla="*/ 59 h 40"/>
                  <a:gd name="T26" fmla="*/ 73 w 39"/>
                  <a:gd name="T27" fmla="*/ 75 h 40"/>
                  <a:gd name="T28" fmla="*/ 88 w 39"/>
                  <a:gd name="T29" fmla="*/ 90 h 40"/>
                  <a:gd name="T30" fmla="*/ 107 w 39"/>
                  <a:gd name="T31" fmla="*/ 109 h 40"/>
                  <a:gd name="T32" fmla="*/ 115 w 39"/>
                  <a:gd name="T33" fmla="*/ 128 h 40"/>
                  <a:gd name="T34" fmla="*/ 121 w 39"/>
                  <a:gd name="T35" fmla="*/ 149 h 40"/>
                  <a:gd name="T36" fmla="*/ 121 w 39"/>
                  <a:gd name="T37" fmla="*/ 177 h 40"/>
                  <a:gd name="T38" fmla="*/ 121 w 39"/>
                  <a:gd name="T39" fmla="*/ 177 h 40"/>
                  <a:gd name="T40" fmla="*/ 177 w 39"/>
                  <a:gd name="T41" fmla="*/ 17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0"/>
                  <a:gd name="T65" fmla="*/ 39 w 39"/>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0">
                    <a:moveTo>
                      <a:pt x="39" y="40"/>
                    </a:moveTo>
                    <a:lnTo>
                      <a:pt x="39" y="40"/>
                    </a:lnTo>
                    <a:lnTo>
                      <a:pt x="39" y="33"/>
                    </a:lnTo>
                    <a:lnTo>
                      <a:pt x="37" y="25"/>
                    </a:lnTo>
                    <a:lnTo>
                      <a:pt x="33" y="19"/>
                    </a:lnTo>
                    <a:lnTo>
                      <a:pt x="27" y="11"/>
                    </a:lnTo>
                    <a:lnTo>
                      <a:pt x="21" y="8"/>
                    </a:lnTo>
                    <a:lnTo>
                      <a:pt x="16" y="4"/>
                    </a:lnTo>
                    <a:lnTo>
                      <a:pt x="8" y="2"/>
                    </a:lnTo>
                    <a:lnTo>
                      <a:pt x="0" y="0"/>
                    </a:lnTo>
                    <a:lnTo>
                      <a:pt x="0" y="11"/>
                    </a:lnTo>
                    <a:lnTo>
                      <a:pt x="6" y="13"/>
                    </a:lnTo>
                    <a:lnTo>
                      <a:pt x="10" y="13"/>
                    </a:lnTo>
                    <a:lnTo>
                      <a:pt x="16" y="17"/>
                    </a:lnTo>
                    <a:lnTo>
                      <a:pt x="19" y="21"/>
                    </a:lnTo>
                    <a:lnTo>
                      <a:pt x="23" y="25"/>
                    </a:lnTo>
                    <a:lnTo>
                      <a:pt x="25" y="29"/>
                    </a:lnTo>
                    <a:lnTo>
                      <a:pt x="27" y="34"/>
                    </a:lnTo>
                    <a:lnTo>
                      <a:pt x="27" y="40"/>
                    </a:lnTo>
                    <a:lnTo>
                      <a:pt x="39" y="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63" name="Freeform 80"/>
              <p:cNvSpPr>
                <a:spLocks/>
              </p:cNvSpPr>
              <p:nvPr/>
            </p:nvSpPr>
            <p:spPr bwMode="auto">
              <a:xfrm>
                <a:off x="2715" y="3793"/>
                <a:ext cx="57" cy="57"/>
              </a:xfrm>
              <a:custGeom>
                <a:avLst/>
                <a:gdLst>
                  <a:gd name="T0" fmla="*/ 0 w 39"/>
                  <a:gd name="T1" fmla="*/ 177 h 39"/>
                  <a:gd name="T2" fmla="*/ 0 w 39"/>
                  <a:gd name="T3" fmla="*/ 177 h 39"/>
                  <a:gd name="T4" fmla="*/ 38 w 39"/>
                  <a:gd name="T5" fmla="*/ 177 h 39"/>
                  <a:gd name="T6" fmla="*/ 73 w 39"/>
                  <a:gd name="T7" fmla="*/ 168 h 39"/>
                  <a:gd name="T8" fmla="*/ 96 w 39"/>
                  <a:gd name="T9" fmla="*/ 149 h 39"/>
                  <a:gd name="T10" fmla="*/ 121 w 39"/>
                  <a:gd name="T11" fmla="*/ 121 h 39"/>
                  <a:gd name="T12" fmla="*/ 149 w 39"/>
                  <a:gd name="T13" fmla="*/ 96 h 39"/>
                  <a:gd name="T14" fmla="*/ 168 w 39"/>
                  <a:gd name="T15" fmla="*/ 73 h 39"/>
                  <a:gd name="T16" fmla="*/ 177 w 39"/>
                  <a:gd name="T17" fmla="*/ 38 h 39"/>
                  <a:gd name="T18" fmla="*/ 177 w 39"/>
                  <a:gd name="T19" fmla="*/ 0 h 39"/>
                  <a:gd name="T20" fmla="*/ 121 w 39"/>
                  <a:gd name="T21" fmla="*/ 0 h 39"/>
                  <a:gd name="T22" fmla="*/ 121 w 39"/>
                  <a:gd name="T23" fmla="*/ 28 h 39"/>
                  <a:gd name="T24" fmla="*/ 115 w 39"/>
                  <a:gd name="T25" fmla="*/ 56 h 39"/>
                  <a:gd name="T26" fmla="*/ 107 w 39"/>
                  <a:gd name="T27" fmla="*/ 73 h 39"/>
                  <a:gd name="T28" fmla="*/ 88 w 39"/>
                  <a:gd name="T29" fmla="*/ 88 h 39"/>
                  <a:gd name="T30" fmla="*/ 73 w 39"/>
                  <a:gd name="T31" fmla="*/ 107 h 39"/>
                  <a:gd name="T32" fmla="*/ 47 w 39"/>
                  <a:gd name="T33" fmla="*/ 115 h 39"/>
                  <a:gd name="T34" fmla="*/ 28 w 39"/>
                  <a:gd name="T35" fmla="*/ 121 h 39"/>
                  <a:gd name="T36" fmla="*/ 0 w 39"/>
                  <a:gd name="T37" fmla="*/ 130 h 39"/>
                  <a:gd name="T38" fmla="*/ 0 w 39"/>
                  <a:gd name="T39" fmla="*/ 130 h 39"/>
                  <a:gd name="T40" fmla="*/ 0 w 39"/>
                  <a:gd name="T41" fmla="*/ 177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39"/>
                  <a:gd name="T65" fmla="*/ 39 w 39"/>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39">
                    <a:moveTo>
                      <a:pt x="0" y="39"/>
                    </a:moveTo>
                    <a:lnTo>
                      <a:pt x="0" y="39"/>
                    </a:lnTo>
                    <a:lnTo>
                      <a:pt x="8" y="39"/>
                    </a:lnTo>
                    <a:lnTo>
                      <a:pt x="16" y="37"/>
                    </a:lnTo>
                    <a:lnTo>
                      <a:pt x="21" y="33"/>
                    </a:lnTo>
                    <a:lnTo>
                      <a:pt x="27" y="27"/>
                    </a:lnTo>
                    <a:lnTo>
                      <a:pt x="33" y="21"/>
                    </a:lnTo>
                    <a:lnTo>
                      <a:pt x="37" y="16"/>
                    </a:lnTo>
                    <a:lnTo>
                      <a:pt x="39" y="8"/>
                    </a:lnTo>
                    <a:lnTo>
                      <a:pt x="39" y="0"/>
                    </a:lnTo>
                    <a:lnTo>
                      <a:pt x="27" y="0"/>
                    </a:lnTo>
                    <a:lnTo>
                      <a:pt x="27" y="6"/>
                    </a:lnTo>
                    <a:lnTo>
                      <a:pt x="25" y="12"/>
                    </a:lnTo>
                    <a:lnTo>
                      <a:pt x="23" y="16"/>
                    </a:lnTo>
                    <a:lnTo>
                      <a:pt x="19" y="19"/>
                    </a:lnTo>
                    <a:lnTo>
                      <a:pt x="16" y="23"/>
                    </a:lnTo>
                    <a:lnTo>
                      <a:pt x="10" y="25"/>
                    </a:lnTo>
                    <a:lnTo>
                      <a:pt x="6" y="27"/>
                    </a:lnTo>
                    <a:lnTo>
                      <a:pt x="0" y="29"/>
                    </a:lnTo>
                    <a:lnTo>
                      <a:pt x="0" y="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64" name="Freeform 81"/>
              <p:cNvSpPr>
                <a:spLocks/>
              </p:cNvSpPr>
              <p:nvPr/>
            </p:nvSpPr>
            <p:spPr bwMode="auto">
              <a:xfrm>
                <a:off x="2657" y="3793"/>
                <a:ext cx="58" cy="57"/>
              </a:xfrm>
              <a:custGeom>
                <a:avLst/>
                <a:gdLst>
                  <a:gd name="T0" fmla="*/ 0 w 40"/>
                  <a:gd name="T1" fmla="*/ 0 h 39"/>
                  <a:gd name="T2" fmla="*/ 0 w 40"/>
                  <a:gd name="T3" fmla="*/ 0 h 39"/>
                  <a:gd name="T4" fmla="*/ 9 w 40"/>
                  <a:gd name="T5" fmla="*/ 38 h 39"/>
                  <a:gd name="T6" fmla="*/ 19 w 40"/>
                  <a:gd name="T7" fmla="*/ 73 h 39"/>
                  <a:gd name="T8" fmla="*/ 36 w 40"/>
                  <a:gd name="T9" fmla="*/ 96 h 39"/>
                  <a:gd name="T10" fmla="*/ 48 w 40"/>
                  <a:gd name="T11" fmla="*/ 121 h 39"/>
                  <a:gd name="T12" fmla="*/ 75 w 40"/>
                  <a:gd name="T13" fmla="*/ 149 h 39"/>
                  <a:gd name="T14" fmla="*/ 109 w 40"/>
                  <a:gd name="T15" fmla="*/ 168 h 39"/>
                  <a:gd name="T16" fmla="*/ 141 w 40"/>
                  <a:gd name="T17" fmla="*/ 177 h 39"/>
                  <a:gd name="T18" fmla="*/ 177 w 40"/>
                  <a:gd name="T19" fmla="*/ 177 h 39"/>
                  <a:gd name="T20" fmla="*/ 177 w 40"/>
                  <a:gd name="T21" fmla="*/ 130 h 39"/>
                  <a:gd name="T22" fmla="*/ 149 w 40"/>
                  <a:gd name="T23" fmla="*/ 121 h 39"/>
                  <a:gd name="T24" fmla="*/ 128 w 40"/>
                  <a:gd name="T25" fmla="*/ 115 h 39"/>
                  <a:gd name="T26" fmla="*/ 109 w 40"/>
                  <a:gd name="T27" fmla="*/ 107 h 39"/>
                  <a:gd name="T28" fmla="*/ 86 w 40"/>
                  <a:gd name="T29" fmla="*/ 88 h 39"/>
                  <a:gd name="T30" fmla="*/ 75 w 40"/>
                  <a:gd name="T31" fmla="*/ 73 h 39"/>
                  <a:gd name="T32" fmla="*/ 59 w 40"/>
                  <a:gd name="T33" fmla="*/ 56 h 39"/>
                  <a:gd name="T34" fmla="*/ 48 w 40"/>
                  <a:gd name="T35" fmla="*/ 28 h 39"/>
                  <a:gd name="T36" fmla="*/ 48 w 40"/>
                  <a:gd name="T37" fmla="*/ 0 h 39"/>
                  <a:gd name="T38" fmla="*/ 48 w 40"/>
                  <a:gd name="T39" fmla="*/ 0 h 39"/>
                  <a:gd name="T40" fmla="*/ 0 w 40"/>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39"/>
                  <a:gd name="T65" fmla="*/ 40 w 40"/>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39">
                    <a:moveTo>
                      <a:pt x="0" y="0"/>
                    </a:moveTo>
                    <a:lnTo>
                      <a:pt x="0" y="0"/>
                    </a:lnTo>
                    <a:lnTo>
                      <a:pt x="2" y="8"/>
                    </a:lnTo>
                    <a:lnTo>
                      <a:pt x="4" y="16"/>
                    </a:lnTo>
                    <a:lnTo>
                      <a:pt x="8" y="21"/>
                    </a:lnTo>
                    <a:lnTo>
                      <a:pt x="11" y="27"/>
                    </a:lnTo>
                    <a:lnTo>
                      <a:pt x="17" y="33"/>
                    </a:lnTo>
                    <a:lnTo>
                      <a:pt x="25" y="37"/>
                    </a:lnTo>
                    <a:lnTo>
                      <a:pt x="32" y="39"/>
                    </a:lnTo>
                    <a:lnTo>
                      <a:pt x="40" y="39"/>
                    </a:lnTo>
                    <a:lnTo>
                      <a:pt x="40" y="29"/>
                    </a:lnTo>
                    <a:lnTo>
                      <a:pt x="34" y="27"/>
                    </a:lnTo>
                    <a:lnTo>
                      <a:pt x="29" y="25"/>
                    </a:lnTo>
                    <a:lnTo>
                      <a:pt x="25" y="23"/>
                    </a:lnTo>
                    <a:lnTo>
                      <a:pt x="19" y="19"/>
                    </a:lnTo>
                    <a:lnTo>
                      <a:pt x="17" y="16"/>
                    </a:lnTo>
                    <a:lnTo>
                      <a:pt x="13" y="12"/>
                    </a:lnTo>
                    <a:lnTo>
                      <a:pt x="11" y="6"/>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65" name="Freeform 82"/>
              <p:cNvSpPr>
                <a:spLocks/>
              </p:cNvSpPr>
              <p:nvPr/>
            </p:nvSpPr>
            <p:spPr bwMode="auto">
              <a:xfrm>
                <a:off x="2657" y="3735"/>
                <a:ext cx="58" cy="58"/>
              </a:xfrm>
              <a:custGeom>
                <a:avLst/>
                <a:gdLst>
                  <a:gd name="T0" fmla="*/ 177 w 40"/>
                  <a:gd name="T1" fmla="*/ 0 h 40"/>
                  <a:gd name="T2" fmla="*/ 177 w 40"/>
                  <a:gd name="T3" fmla="*/ 0 h 40"/>
                  <a:gd name="T4" fmla="*/ 141 w 40"/>
                  <a:gd name="T5" fmla="*/ 9 h 40"/>
                  <a:gd name="T6" fmla="*/ 109 w 40"/>
                  <a:gd name="T7" fmla="*/ 19 h 40"/>
                  <a:gd name="T8" fmla="*/ 75 w 40"/>
                  <a:gd name="T9" fmla="*/ 36 h 40"/>
                  <a:gd name="T10" fmla="*/ 48 w 40"/>
                  <a:gd name="T11" fmla="*/ 48 h 40"/>
                  <a:gd name="T12" fmla="*/ 36 w 40"/>
                  <a:gd name="T13" fmla="*/ 86 h 40"/>
                  <a:gd name="T14" fmla="*/ 19 w 40"/>
                  <a:gd name="T15" fmla="*/ 109 h 40"/>
                  <a:gd name="T16" fmla="*/ 9 w 40"/>
                  <a:gd name="T17" fmla="*/ 148 h 40"/>
                  <a:gd name="T18" fmla="*/ 0 w 40"/>
                  <a:gd name="T19" fmla="*/ 177 h 40"/>
                  <a:gd name="T20" fmla="*/ 48 w 40"/>
                  <a:gd name="T21" fmla="*/ 177 h 40"/>
                  <a:gd name="T22" fmla="*/ 48 w 40"/>
                  <a:gd name="T23" fmla="*/ 149 h 40"/>
                  <a:gd name="T24" fmla="*/ 59 w 40"/>
                  <a:gd name="T25" fmla="*/ 128 h 40"/>
                  <a:gd name="T26" fmla="*/ 75 w 40"/>
                  <a:gd name="T27" fmla="*/ 109 h 40"/>
                  <a:gd name="T28" fmla="*/ 86 w 40"/>
                  <a:gd name="T29" fmla="*/ 90 h 40"/>
                  <a:gd name="T30" fmla="*/ 109 w 40"/>
                  <a:gd name="T31" fmla="*/ 75 h 40"/>
                  <a:gd name="T32" fmla="*/ 128 w 40"/>
                  <a:gd name="T33" fmla="*/ 59 h 40"/>
                  <a:gd name="T34" fmla="*/ 149 w 40"/>
                  <a:gd name="T35" fmla="*/ 59 h 40"/>
                  <a:gd name="T36" fmla="*/ 177 w 40"/>
                  <a:gd name="T37" fmla="*/ 48 h 40"/>
                  <a:gd name="T38" fmla="*/ 177 w 40"/>
                  <a:gd name="T39" fmla="*/ 48 h 40"/>
                  <a:gd name="T40" fmla="*/ 177 w 40"/>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0"/>
                  <a:gd name="T65" fmla="*/ 40 w 40"/>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0">
                    <a:moveTo>
                      <a:pt x="40" y="0"/>
                    </a:moveTo>
                    <a:lnTo>
                      <a:pt x="40" y="0"/>
                    </a:lnTo>
                    <a:lnTo>
                      <a:pt x="32" y="2"/>
                    </a:lnTo>
                    <a:lnTo>
                      <a:pt x="25" y="4"/>
                    </a:lnTo>
                    <a:lnTo>
                      <a:pt x="17" y="8"/>
                    </a:lnTo>
                    <a:lnTo>
                      <a:pt x="11" y="11"/>
                    </a:lnTo>
                    <a:lnTo>
                      <a:pt x="8" y="19"/>
                    </a:lnTo>
                    <a:lnTo>
                      <a:pt x="4" y="25"/>
                    </a:lnTo>
                    <a:lnTo>
                      <a:pt x="2" y="33"/>
                    </a:lnTo>
                    <a:lnTo>
                      <a:pt x="0" y="40"/>
                    </a:lnTo>
                    <a:lnTo>
                      <a:pt x="11" y="40"/>
                    </a:lnTo>
                    <a:lnTo>
                      <a:pt x="11" y="34"/>
                    </a:lnTo>
                    <a:lnTo>
                      <a:pt x="13" y="29"/>
                    </a:lnTo>
                    <a:lnTo>
                      <a:pt x="17" y="25"/>
                    </a:lnTo>
                    <a:lnTo>
                      <a:pt x="19" y="21"/>
                    </a:lnTo>
                    <a:lnTo>
                      <a:pt x="25" y="17"/>
                    </a:lnTo>
                    <a:lnTo>
                      <a:pt x="29" y="13"/>
                    </a:lnTo>
                    <a:lnTo>
                      <a:pt x="34" y="13"/>
                    </a:lnTo>
                    <a:lnTo>
                      <a:pt x="40" y="11"/>
                    </a:lnTo>
                    <a:lnTo>
                      <a:pt x="4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66" name="Freeform 83"/>
              <p:cNvSpPr>
                <a:spLocks/>
              </p:cNvSpPr>
              <p:nvPr/>
            </p:nvSpPr>
            <p:spPr bwMode="auto">
              <a:xfrm>
                <a:off x="2307" y="3744"/>
                <a:ext cx="49" cy="49"/>
              </a:xfrm>
              <a:custGeom>
                <a:avLst/>
                <a:gdLst>
                  <a:gd name="T0" fmla="*/ 147 w 34"/>
                  <a:gd name="T1" fmla="*/ 147 h 34"/>
                  <a:gd name="T2" fmla="*/ 147 w 34"/>
                  <a:gd name="T3" fmla="*/ 147 h 34"/>
                  <a:gd name="T4" fmla="*/ 147 w 34"/>
                  <a:gd name="T5" fmla="*/ 117 h 34"/>
                  <a:gd name="T6" fmla="*/ 143 w 34"/>
                  <a:gd name="T7" fmla="*/ 89 h 34"/>
                  <a:gd name="T8" fmla="*/ 127 w 34"/>
                  <a:gd name="T9" fmla="*/ 66 h 34"/>
                  <a:gd name="T10" fmla="*/ 108 w 34"/>
                  <a:gd name="T11" fmla="*/ 48 h 34"/>
                  <a:gd name="T12" fmla="*/ 81 w 34"/>
                  <a:gd name="T13" fmla="*/ 20 h 34"/>
                  <a:gd name="T14" fmla="*/ 56 w 34"/>
                  <a:gd name="T15" fmla="*/ 13 h 34"/>
                  <a:gd name="T16" fmla="*/ 36 w 34"/>
                  <a:gd name="T17" fmla="*/ 9 h 34"/>
                  <a:gd name="T18" fmla="*/ 0 w 34"/>
                  <a:gd name="T19" fmla="*/ 0 h 34"/>
                  <a:gd name="T20" fmla="*/ 0 w 34"/>
                  <a:gd name="T21" fmla="*/ 48 h 34"/>
                  <a:gd name="T22" fmla="*/ 27 w 34"/>
                  <a:gd name="T23" fmla="*/ 56 h 34"/>
                  <a:gd name="T24" fmla="*/ 42 w 34"/>
                  <a:gd name="T25" fmla="*/ 56 h 34"/>
                  <a:gd name="T26" fmla="*/ 56 w 34"/>
                  <a:gd name="T27" fmla="*/ 66 h 34"/>
                  <a:gd name="T28" fmla="*/ 75 w 34"/>
                  <a:gd name="T29" fmla="*/ 81 h 34"/>
                  <a:gd name="T30" fmla="*/ 81 w 34"/>
                  <a:gd name="T31" fmla="*/ 89 h 34"/>
                  <a:gd name="T32" fmla="*/ 89 w 34"/>
                  <a:gd name="T33" fmla="*/ 108 h 34"/>
                  <a:gd name="T34" fmla="*/ 99 w 34"/>
                  <a:gd name="T35" fmla="*/ 128 h 34"/>
                  <a:gd name="T36" fmla="*/ 99 w 34"/>
                  <a:gd name="T37" fmla="*/ 147 h 34"/>
                  <a:gd name="T38" fmla="*/ 99 w 34"/>
                  <a:gd name="T39" fmla="*/ 147 h 34"/>
                  <a:gd name="T40" fmla="*/ 147 w 34"/>
                  <a:gd name="T41" fmla="*/ 147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4"/>
                  <a:gd name="T65" fmla="*/ 34 w 34"/>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4">
                    <a:moveTo>
                      <a:pt x="34" y="34"/>
                    </a:moveTo>
                    <a:lnTo>
                      <a:pt x="34" y="34"/>
                    </a:lnTo>
                    <a:lnTo>
                      <a:pt x="34" y="27"/>
                    </a:lnTo>
                    <a:lnTo>
                      <a:pt x="33" y="21"/>
                    </a:lnTo>
                    <a:lnTo>
                      <a:pt x="29" y="15"/>
                    </a:lnTo>
                    <a:lnTo>
                      <a:pt x="25" y="11"/>
                    </a:lnTo>
                    <a:lnTo>
                      <a:pt x="19" y="5"/>
                    </a:lnTo>
                    <a:lnTo>
                      <a:pt x="13" y="3"/>
                    </a:lnTo>
                    <a:lnTo>
                      <a:pt x="8" y="2"/>
                    </a:lnTo>
                    <a:lnTo>
                      <a:pt x="0" y="0"/>
                    </a:lnTo>
                    <a:lnTo>
                      <a:pt x="0" y="11"/>
                    </a:lnTo>
                    <a:lnTo>
                      <a:pt x="6" y="13"/>
                    </a:lnTo>
                    <a:lnTo>
                      <a:pt x="10" y="13"/>
                    </a:lnTo>
                    <a:lnTo>
                      <a:pt x="13" y="15"/>
                    </a:lnTo>
                    <a:lnTo>
                      <a:pt x="17" y="19"/>
                    </a:lnTo>
                    <a:lnTo>
                      <a:pt x="19" y="21"/>
                    </a:lnTo>
                    <a:lnTo>
                      <a:pt x="21" y="25"/>
                    </a:lnTo>
                    <a:lnTo>
                      <a:pt x="23" y="30"/>
                    </a:lnTo>
                    <a:lnTo>
                      <a:pt x="23" y="34"/>
                    </a:lnTo>
                    <a:lnTo>
                      <a:pt x="34"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67" name="Freeform 84"/>
              <p:cNvSpPr>
                <a:spLocks/>
              </p:cNvSpPr>
              <p:nvPr/>
            </p:nvSpPr>
            <p:spPr bwMode="auto">
              <a:xfrm>
                <a:off x="2307" y="3793"/>
                <a:ext cx="49" cy="48"/>
              </a:xfrm>
              <a:custGeom>
                <a:avLst/>
                <a:gdLst>
                  <a:gd name="T0" fmla="*/ 0 w 34"/>
                  <a:gd name="T1" fmla="*/ 148 h 33"/>
                  <a:gd name="T2" fmla="*/ 0 w 34"/>
                  <a:gd name="T3" fmla="*/ 148 h 33"/>
                  <a:gd name="T4" fmla="*/ 36 w 34"/>
                  <a:gd name="T5" fmla="*/ 148 h 33"/>
                  <a:gd name="T6" fmla="*/ 56 w 34"/>
                  <a:gd name="T7" fmla="*/ 138 h 33"/>
                  <a:gd name="T8" fmla="*/ 81 w 34"/>
                  <a:gd name="T9" fmla="*/ 121 h 33"/>
                  <a:gd name="T10" fmla="*/ 108 w 34"/>
                  <a:gd name="T11" fmla="*/ 102 h 33"/>
                  <a:gd name="T12" fmla="*/ 127 w 34"/>
                  <a:gd name="T13" fmla="*/ 87 h 33"/>
                  <a:gd name="T14" fmla="*/ 143 w 34"/>
                  <a:gd name="T15" fmla="*/ 61 h 33"/>
                  <a:gd name="T16" fmla="*/ 147 w 34"/>
                  <a:gd name="T17" fmla="*/ 28 h 33"/>
                  <a:gd name="T18" fmla="*/ 147 w 34"/>
                  <a:gd name="T19" fmla="*/ 0 h 33"/>
                  <a:gd name="T20" fmla="*/ 99 w 34"/>
                  <a:gd name="T21" fmla="*/ 0 h 33"/>
                  <a:gd name="T22" fmla="*/ 99 w 34"/>
                  <a:gd name="T23" fmla="*/ 19 h 33"/>
                  <a:gd name="T24" fmla="*/ 89 w 34"/>
                  <a:gd name="T25" fmla="*/ 36 h 33"/>
                  <a:gd name="T26" fmla="*/ 81 w 34"/>
                  <a:gd name="T27" fmla="*/ 52 h 33"/>
                  <a:gd name="T28" fmla="*/ 75 w 34"/>
                  <a:gd name="T29" fmla="*/ 70 h 33"/>
                  <a:gd name="T30" fmla="*/ 56 w 34"/>
                  <a:gd name="T31" fmla="*/ 87 h 33"/>
                  <a:gd name="T32" fmla="*/ 42 w 34"/>
                  <a:gd name="T33" fmla="*/ 95 h 33"/>
                  <a:gd name="T34" fmla="*/ 27 w 34"/>
                  <a:gd name="T35" fmla="*/ 95 h 33"/>
                  <a:gd name="T36" fmla="*/ 0 w 34"/>
                  <a:gd name="T37" fmla="*/ 102 h 33"/>
                  <a:gd name="T38" fmla="*/ 0 w 34"/>
                  <a:gd name="T39" fmla="*/ 102 h 33"/>
                  <a:gd name="T40" fmla="*/ 0 w 34"/>
                  <a:gd name="T41" fmla="*/ 148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3"/>
                  <a:gd name="T65" fmla="*/ 34 w 34"/>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3">
                    <a:moveTo>
                      <a:pt x="0" y="33"/>
                    </a:moveTo>
                    <a:lnTo>
                      <a:pt x="0" y="33"/>
                    </a:lnTo>
                    <a:lnTo>
                      <a:pt x="8" y="33"/>
                    </a:lnTo>
                    <a:lnTo>
                      <a:pt x="13" y="31"/>
                    </a:lnTo>
                    <a:lnTo>
                      <a:pt x="19" y="27"/>
                    </a:lnTo>
                    <a:lnTo>
                      <a:pt x="25" y="23"/>
                    </a:lnTo>
                    <a:lnTo>
                      <a:pt x="29" y="19"/>
                    </a:lnTo>
                    <a:lnTo>
                      <a:pt x="33" y="14"/>
                    </a:lnTo>
                    <a:lnTo>
                      <a:pt x="34" y="6"/>
                    </a:lnTo>
                    <a:lnTo>
                      <a:pt x="34" y="0"/>
                    </a:lnTo>
                    <a:lnTo>
                      <a:pt x="23" y="0"/>
                    </a:lnTo>
                    <a:lnTo>
                      <a:pt x="23" y="4"/>
                    </a:lnTo>
                    <a:lnTo>
                      <a:pt x="21" y="8"/>
                    </a:lnTo>
                    <a:lnTo>
                      <a:pt x="19" y="12"/>
                    </a:lnTo>
                    <a:lnTo>
                      <a:pt x="17" y="16"/>
                    </a:lnTo>
                    <a:lnTo>
                      <a:pt x="13" y="19"/>
                    </a:lnTo>
                    <a:lnTo>
                      <a:pt x="10" y="21"/>
                    </a:lnTo>
                    <a:lnTo>
                      <a:pt x="6" y="21"/>
                    </a:lnTo>
                    <a:lnTo>
                      <a:pt x="0" y="23"/>
                    </a:lnTo>
                    <a:lnTo>
                      <a:pt x="0" y="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68" name="Freeform 85"/>
              <p:cNvSpPr>
                <a:spLocks/>
              </p:cNvSpPr>
              <p:nvPr/>
            </p:nvSpPr>
            <p:spPr bwMode="auto">
              <a:xfrm>
                <a:off x="2259" y="3793"/>
                <a:ext cx="48" cy="48"/>
              </a:xfrm>
              <a:custGeom>
                <a:avLst/>
                <a:gdLst>
                  <a:gd name="T0" fmla="*/ 0 w 33"/>
                  <a:gd name="T1" fmla="*/ 0 h 33"/>
                  <a:gd name="T2" fmla="*/ 0 w 33"/>
                  <a:gd name="T3" fmla="*/ 0 h 33"/>
                  <a:gd name="T4" fmla="*/ 0 w 33"/>
                  <a:gd name="T5" fmla="*/ 28 h 33"/>
                  <a:gd name="T6" fmla="*/ 9 w 33"/>
                  <a:gd name="T7" fmla="*/ 61 h 33"/>
                  <a:gd name="T8" fmla="*/ 28 w 33"/>
                  <a:gd name="T9" fmla="*/ 87 h 33"/>
                  <a:gd name="T10" fmla="*/ 47 w 33"/>
                  <a:gd name="T11" fmla="*/ 102 h 33"/>
                  <a:gd name="T12" fmla="*/ 70 w 33"/>
                  <a:gd name="T13" fmla="*/ 121 h 33"/>
                  <a:gd name="T14" fmla="*/ 95 w 33"/>
                  <a:gd name="T15" fmla="*/ 138 h 33"/>
                  <a:gd name="T16" fmla="*/ 121 w 33"/>
                  <a:gd name="T17" fmla="*/ 148 h 33"/>
                  <a:gd name="T18" fmla="*/ 148 w 33"/>
                  <a:gd name="T19" fmla="*/ 148 h 33"/>
                  <a:gd name="T20" fmla="*/ 148 w 33"/>
                  <a:gd name="T21" fmla="*/ 102 h 33"/>
                  <a:gd name="T22" fmla="*/ 129 w 33"/>
                  <a:gd name="T23" fmla="*/ 95 h 33"/>
                  <a:gd name="T24" fmla="*/ 111 w 33"/>
                  <a:gd name="T25" fmla="*/ 95 h 33"/>
                  <a:gd name="T26" fmla="*/ 95 w 33"/>
                  <a:gd name="T27" fmla="*/ 87 h 33"/>
                  <a:gd name="T28" fmla="*/ 80 w 33"/>
                  <a:gd name="T29" fmla="*/ 70 h 33"/>
                  <a:gd name="T30" fmla="*/ 70 w 33"/>
                  <a:gd name="T31" fmla="*/ 52 h 33"/>
                  <a:gd name="T32" fmla="*/ 61 w 33"/>
                  <a:gd name="T33" fmla="*/ 36 h 33"/>
                  <a:gd name="T34" fmla="*/ 52 w 33"/>
                  <a:gd name="T35" fmla="*/ 19 h 33"/>
                  <a:gd name="T36" fmla="*/ 52 w 33"/>
                  <a:gd name="T37" fmla="*/ 0 h 33"/>
                  <a:gd name="T38" fmla="*/ 52 w 33"/>
                  <a:gd name="T39" fmla="*/ 0 h 33"/>
                  <a:gd name="T40" fmla="*/ 0 w 33"/>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3"/>
                  <a:gd name="T65" fmla="*/ 33 w 3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3">
                    <a:moveTo>
                      <a:pt x="0" y="0"/>
                    </a:moveTo>
                    <a:lnTo>
                      <a:pt x="0" y="0"/>
                    </a:lnTo>
                    <a:lnTo>
                      <a:pt x="0" y="6"/>
                    </a:lnTo>
                    <a:lnTo>
                      <a:pt x="2" y="14"/>
                    </a:lnTo>
                    <a:lnTo>
                      <a:pt x="6" y="19"/>
                    </a:lnTo>
                    <a:lnTo>
                      <a:pt x="10" y="23"/>
                    </a:lnTo>
                    <a:lnTo>
                      <a:pt x="16" y="27"/>
                    </a:lnTo>
                    <a:lnTo>
                      <a:pt x="21" y="31"/>
                    </a:lnTo>
                    <a:lnTo>
                      <a:pt x="27" y="33"/>
                    </a:lnTo>
                    <a:lnTo>
                      <a:pt x="33" y="33"/>
                    </a:lnTo>
                    <a:lnTo>
                      <a:pt x="33" y="23"/>
                    </a:lnTo>
                    <a:lnTo>
                      <a:pt x="29" y="21"/>
                    </a:lnTo>
                    <a:lnTo>
                      <a:pt x="25" y="21"/>
                    </a:lnTo>
                    <a:lnTo>
                      <a:pt x="21" y="19"/>
                    </a:lnTo>
                    <a:lnTo>
                      <a:pt x="18" y="16"/>
                    </a:lnTo>
                    <a:lnTo>
                      <a:pt x="16" y="12"/>
                    </a:lnTo>
                    <a:lnTo>
                      <a:pt x="14" y="8"/>
                    </a:lnTo>
                    <a:lnTo>
                      <a:pt x="12" y="4"/>
                    </a:lnTo>
                    <a:lnTo>
                      <a:pt x="12"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69" name="Freeform 86"/>
              <p:cNvSpPr>
                <a:spLocks/>
              </p:cNvSpPr>
              <p:nvPr/>
            </p:nvSpPr>
            <p:spPr bwMode="auto">
              <a:xfrm>
                <a:off x="2259" y="3744"/>
                <a:ext cx="48" cy="49"/>
              </a:xfrm>
              <a:custGeom>
                <a:avLst/>
                <a:gdLst>
                  <a:gd name="T0" fmla="*/ 148 w 33"/>
                  <a:gd name="T1" fmla="*/ 0 h 34"/>
                  <a:gd name="T2" fmla="*/ 148 w 33"/>
                  <a:gd name="T3" fmla="*/ 0 h 34"/>
                  <a:gd name="T4" fmla="*/ 121 w 33"/>
                  <a:gd name="T5" fmla="*/ 9 h 34"/>
                  <a:gd name="T6" fmla="*/ 95 w 33"/>
                  <a:gd name="T7" fmla="*/ 13 h 34"/>
                  <a:gd name="T8" fmla="*/ 70 w 33"/>
                  <a:gd name="T9" fmla="*/ 20 h 34"/>
                  <a:gd name="T10" fmla="*/ 47 w 33"/>
                  <a:gd name="T11" fmla="*/ 48 h 34"/>
                  <a:gd name="T12" fmla="*/ 28 w 33"/>
                  <a:gd name="T13" fmla="*/ 66 h 34"/>
                  <a:gd name="T14" fmla="*/ 9 w 33"/>
                  <a:gd name="T15" fmla="*/ 89 h 34"/>
                  <a:gd name="T16" fmla="*/ 0 w 33"/>
                  <a:gd name="T17" fmla="*/ 117 h 34"/>
                  <a:gd name="T18" fmla="*/ 0 w 33"/>
                  <a:gd name="T19" fmla="*/ 147 h 34"/>
                  <a:gd name="T20" fmla="*/ 52 w 33"/>
                  <a:gd name="T21" fmla="*/ 147 h 34"/>
                  <a:gd name="T22" fmla="*/ 52 w 33"/>
                  <a:gd name="T23" fmla="*/ 128 h 34"/>
                  <a:gd name="T24" fmla="*/ 61 w 33"/>
                  <a:gd name="T25" fmla="*/ 108 h 34"/>
                  <a:gd name="T26" fmla="*/ 70 w 33"/>
                  <a:gd name="T27" fmla="*/ 89 h 34"/>
                  <a:gd name="T28" fmla="*/ 80 w 33"/>
                  <a:gd name="T29" fmla="*/ 81 h 34"/>
                  <a:gd name="T30" fmla="*/ 95 w 33"/>
                  <a:gd name="T31" fmla="*/ 66 h 34"/>
                  <a:gd name="T32" fmla="*/ 111 w 33"/>
                  <a:gd name="T33" fmla="*/ 56 h 34"/>
                  <a:gd name="T34" fmla="*/ 129 w 33"/>
                  <a:gd name="T35" fmla="*/ 56 h 34"/>
                  <a:gd name="T36" fmla="*/ 148 w 33"/>
                  <a:gd name="T37" fmla="*/ 48 h 34"/>
                  <a:gd name="T38" fmla="*/ 148 w 33"/>
                  <a:gd name="T39" fmla="*/ 48 h 34"/>
                  <a:gd name="T40" fmla="*/ 148 w 33"/>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4"/>
                  <a:gd name="T65" fmla="*/ 33 w 33"/>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4">
                    <a:moveTo>
                      <a:pt x="33" y="0"/>
                    </a:moveTo>
                    <a:lnTo>
                      <a:pt x="33" y="0"/>
                    </a:lnTo>
                    <a:lnTo>
                      <a:pt x="27" y="2"/>
                    </a:lnTo>
                    <a:lnTo>
                      <a:pt x="21" y="3"/>
                    </a:lnTo>
                    <a:lnTo>
                      <a:pt x="16" y="5"/>
                    </a:lnTo>
                    <a:lnTo>
                      <a:pt x="10" y="11"/>
                    </a:lnTo>
                    <a:lnTo>
                      <a:pt x="6" y="15"/>
                    </a:lnTo>
                    <a:lnTo>
                      <a:pt x="2" y="21"/>
                    </a:lnTo>
                    <a:lnTo>
                      <a:pt x="0" y="27"/>
                    </a:lnTo>
                    <a:lnTo>
                      <a:pt x="0" y="34"/>
                    </a:lnTo>
                    <a:lnTo>
                      <a:pt x="12" y="34"/>
                    </a:lnTo>
                    <a:lnTo>
                      <a:pt x="12" y="30"/>
                    </a:lnTo>
                    <a:lnTo>
                      <a:pt x="14" y="25"/>
                    </a:lnTo>
                    <a:lnTo>
                      <a:pt x="16" y="21"/>
                    </a:lnTo>
                    <a:lnTo>
                      <a:pt x="18" y="19"/>
                    </a:lnTo>
                    <a:lnTo>
                      <a:pt x="21" y="15"/>
                    </a:lnTo>
                    <a:lnTo>
                      <a:pt x="25" y="13"/>
                    </a:lnTo>
                    <a:lnTo>
                      <a:pt x="29" y="13"/>
                    </a:lnTo>
                    <a:lnTo>
                      <a:pt x="33" y="11"/>
                    </a:lnTo>
                    <a:lnTo>
                      <a:pt x="3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70" name="Freeform 87"/>
              <p:cNvSpPr>
                <a:spLocks/>
              </p:cNvSpPr>
              <p:nvPr/>
            </p:nvSpPr>
            <p:spPr bwMode="auto">
              <a:xfrm>
                <a:off x="2715" y="3744"/>
                <a:ext cx="48" cy="49"/>
              </a:xfrm>
              <a:custGeom>
                <a:avLst/>
                <a:gdLst>
                  <a:gd name="T0" fmla="*/ 148 w 33"/>
                  <a:gd name="T1" fmla="*/ 147 h 34"/>
                  <a:gd name="T2" fmla="*/ 148 w 33"/>
                  <a:gd name="T3" fmla="*/ 147 h 34"/>
                  <a:gd name="T4" fmla="*/ 148 w 33"/>
                  <a:gd name="T5" fmla="*/ 117 h 34"/>
                  <a:gd name="T6" fmla="*/ 138 w 33"/>
                  <a:gd name="T7" fmla="*/ 89 h 34"/>
                  <a:gd name="T8" fmla="*/ 121 w 33"/>
                  <a:gd name="T9" fmla="*/ 66 h 34"/>
                  <a:gd name="T10" fmla="*/ 102 w 33"/>
                  <a:gd name="T11" fmla="*/ 48 h 34"/>
                  <a:gd name="T12" fmla="*/ 87 w 33"/>
                  <a:gd name="T13" fmla="*/ 20 h 34"/>
                  <a:gd name="T14" fmla="*/ 61 w 33"/>
                  <a:gd name="T15" fmla="*/ 13 h 34"/>
                  <a:gd name="T16" fmla="*/ 28 w 33"/>
                  <a:gd name="T17" fmla="*/ 9 h 34"/>
                  <a:gd name="T18" fmla="*/ 0 w 33"/>
                  <a:gd name="T19" fmla="*/ 0 h 34"/>
                  <a:gd name="T20" fmla="*/ 0 w 33"/>
                  <a:gd name="T21" fmla="*/ 48 h 34"/>
                  <a:gd name="T22" fmla="*/ 19 w 33"/>
                  <a:gd name="T23" fmla="*/ 56 h 34"/>
                  <a:gd name="T24" fmla="*/ 36 w 33"/>
                  <a:gd name="T25" fmla="*/ 56 h 34"/>
                  <a:gd name="T26" fmla="*/ 52 w 33"/>
                  <a:gd name="T27" fmla="*/ 66 h 34"/>
                  <a:gd name="T28" fmla="*/ 70 w 33"/>
                  <a:gd name="T29" fmla="*/ 81 h 34"/>
                  <a:gd name="T30" fmla="*/ 76 w 33"/>
                  <a:gd name="T31" fmla="*/ 89 h 34"/>
                  <a:gd name="T32" fmla="*/ 87 w 33"/>
                  <a:gd name="T33" fmla="*/ 108 h 34"/>
                  <a:gd name="T34" fmla="*/ 95 w 33"/>
                  <a:gd name="T35" fmla="*/ 128 h 34"/>
                  <a:gd name="T36" fmla="*/ 95 w 33"/>
                  <a:gd name="T37" fmla="*/ 147 h 34"/>
                  <a:gd name="T38" fmla="*/ 95 w 33"/>
                  <a:gd name="T39" fmla="*/ 147 h 34"/>
                  <a:gd name="T40" fmla="*/ 148 w 33"/>
                  <a:gd name="T41" fmla="*/ 147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4"/>
                  <a:gd name="T65" fmla="*/ 33 w 33"/>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4">
                    <a:moveTo>
                      <a:pt x="33" y="34"/>
                    </a:moveTo>
                    <a:lnTo>
                      <a:pt x="33" y="34"/>
                    </a:lnTo>
                    <a:lnTo>
                      <a:pt x="33" y="27"/>
                    </a:lnTo>
                    <a:lnTo>
                      <a:pt x="31" y="21"/>
                    </a:lnTo>
                    <a:lnTo>
                      <a:pt x="27" y="15"/>
                    </a:lnTo>
                    <a:lnTo>
                      <a:pt x="23" y="11"/>
                    </a:lnTo>
                    <a:lnTo>
                      <a:pt x="19" y="5"/>
                    </a:lnTo>
                    <a:lnTo>
                      <a:pt x="14" y="3"/>
                    </a:lnTo>
                    <a:lnTo>
                      <a:pt x="6" y="2"/>
                    </a:lnTo>
                    <a:lnTo>
                      <a:pt x="0" y="0"/>
                    </a:lnTo>
                    <a:lnTo>
                      <a:pt x="0" y="11"/>
                    </a:lnTo>
                    <a:lnTo>
                      <a:pt x="4" y="13"/>
                    </a:lnTo>
                    <a:lnTo>
                      <a:pt x="8" y="13"/>
                    </a:lnTo>
                    <a:lnTo>
                      <a:pt x="12" y="15"/>
                    </a:lnTo>
                    <a:lnTo>
                      <a:pt x="16" y="19"/>
                    </a:lnTo>
                    <a:lnTo>
                      <a:pt x="17" y="21"/>
                    </a:lnTo>
                    <a:lnTo>
                      <a:pt x="19" y="25"/>
                    </a:lnTo>
                    <a:lnTo>
                      <a:pt x="21" y="30"/>
                    </a:lnTo>
                    <a:lnTo>
                      <a:pt x="21" y="34"/>
                    </a:lnTo>
                    <a:lnTo>
                      <a:pt x="33"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71" name="Freeform 88"/>
              <p:cNvSpPr>
                <a:spLocks/>
              </p:cNvSpPr>
              <p:nvPr/>
            </p:nvSpPr>
            <p:spPr bwMode="auto">
              <a:xfrm>
                <a:off x="2715" y="3793"/>
                <a:ext cx="48" cy="48"/>
              </a:xfrm>
              <a:custGeom>
                <a:avLst/>
                <a:gdLst>
                  <a:gd name="T0" fmla="*/ 0 w 33"/>
                  <a:gd name="T1" fmla="*/ 148 h 33"/>
                  <a:gd name="T2" fmla="*/ 0 w 33"/>
                  <a:gd name="T3" fmla="*/ 148 h 33"/>
                  <a:gd name="T4" fmla="*/ 28 w 33"/>
                  <a:gd name="T5" fmla="*/ 148 h 33"/>
                  <a:gd name="T6" fmla="*/ 61 w 33"/>
                  <a:gd name="T7" fmla="*/ 138 h 33"/>
                  <a:gd name="T8" fmla="*/ 87 w 33"/>
                  <a:gd name="T9" fmla="*/ 121 h 33"/>
                  <a:gd name="T10" fmla="*/ 102 w 33"/>
                  <a:gd name="T11" fmla="*/ 102 h 33"/>
                  <a:gd name="T12" fmla="*/ 121 w 33"/>
                  <a:gd name="T13" fmla="*/ 87 h 33"/>
                  <a:gd name="T14" fmla="*/ 138 w 33"/>
                  <a:gd name="T15" fmla="*/ 61 h 33"/>
                  <a:gd name="T16" fmla="*/ 148 w 33"/>
                  <a:gd name="T17" fmla="*/ 28 h 33"/>
                  <a:gd name="T18" fmla="*/ 148 w 33"/>
                  <a:gd name="T19" fmla="*/ 0 h 33"/>
                  <a:gd name="T20" fmla="*/ 95 w 33"/>
                  <a:gd name="T21" fmla="*/ 0 h 33"/>
                  <a:gd name="T22" fmla="*/ 95 w 33"/>
                  <a:gd name="T23" fmla="*/ 19 h 33"/>
                  <a:gd name="T24" fmla="*/ 87 w 33"/>
                  <a:gd name="T25" fmla="*/ 36 h 33"/>
                  <a:gd name="T26" fmla="*/ 76 w 33"/>
                  <a:gd name="T27" fmla="*/ 52 h 33"/>
                  <a:gd name="T28" fmla="*/ 70 w 33"/>
                  <a:gd name="T29" fmla="*/ 70 h 33"/>
                  <a:gd name="T30" fmla="*/ 52 w 33"/>
                  <a:gd name="T31" fmla="*/ 87 h 33"/>
                  <a:gd name="T32" fmla="*/ 36 w 33"/>
                  <a:gd name="T33" fmla="*/ 95 h 33"/>
                  <a:gd name="T34" fmla="*/ 19 w 33"/>
                  <a:gd name="T35" fmla="*/ 95 h 33"/>
                  <a:gd name="T36" fmla="*/ 0 w 33"/>
                  <a:gd name="T37" fmla="*/ 102 h 33"/>
                  <a:gd name="T38" fmla="*/ 0 w 33"/>
                  <a:gd name="T39" fmla="*/ 102 h 33"/>
                  <a:gd name="T40" fmla="*/ 0 w 33"/>
                  <a:gd name="T41" fmla="*/ 148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3"/>
                  <a:gd name="T65" fmla="*/ 33 w 3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3">
                    <a:moveTo>
                      <a:pt x="0" y="33"/>
                    </a:moveTo>
                    <a:lnTo>
                      <a:pt x="0" y="33"/>
                    </a:lnTo>
                    <a:lnTo>
                      <a:pt x="6" y="33"/>
                    </a:lnTo>
                    <a:lnTo>
                      <a:pt x="14" y="31"/>
                    </a:lnTo>
                    <a:lnTo>
                      <a:pt x="19" y="27"/>
                    </a:lnTo>
                    <a:lnTo>
                      <a:pt x="23" y="23"/>
                    </a:lnTo>
                    <a:lnTo>
                      <a:pt x="27" y="19"/>
                    </a:lnTo>
                    <a:lnTo>
                      <a:pt x="31" y="14"/>
                    </a:lnTo>
                    <a:lnTo>
                      <a:pt x="33" y="6"/>
                    </a:lnTo>
                    <a:lnTo>
                      <a:pt x="33" y="0"/>
                    </a:lnTo>
                    <a:lnTo>
                      <a:pt x="21" y="0"/>
                    </a:lnTo>
                    <a:lnTo>
                      <a:pt x="21" y="4"/>
                    </a:lnTo>
                    <a:lnTo>
                      <a:pt x="19" y="8"/>
                    </a:lnTo>
                    <a:lnTo>
                      <a:pt x="17" y="12"/>
                    </a:lnTo>
                    <a:lnTo>
                      <a:pt x="16" y="16"/>
                    </a:lnTo>
                    <a:lnTo>
                      <a:pt x="12" y="19"/>
                    </a:lnTo>
                    <a:lnTo>
                      <a:pt x="8" y="21"/>
                    </a:lnTo>
                    <a:lnTo>
                      <a:pt x="4" y="21"/>
                    </a:lnTo>
                    <a:lnTo>
                      <a:pt x="0" y="23"/>
                    </a:lnTo>
                    <a:lnTo>
                      <a:pt x="0" y="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72" name="Freeform 89"/>
              <p:cNvSpPr>
                <a:spLocks/>
              </p:cNvSpPr>
              <p:nvPr/>
            </p:nvSpPr>
            <p:spPr bwMode="auto">
              <a:xfrm>
                <a:off x="2665" y="3793"/>
                <a:ext cx="50" cy="48"/>
              </a:xfrm>
              <a:custGeom>
                <a:avLst/>
                <a:gdLst>
                  <a:gd name="T0" fmla="*/ 0 w 34"/>
                  <a:gd name="T1" fmla="*/ 0 h 33"/>
                  <a:gd name="T2" fmla="*/ 0 w 34"/>
                  <a:gd name="T3" fmla="*/ 0 h 33"/>
                  <a:gd name="T4" fmla="*/ 9 w 34"/>
                  <a:gd name="T5" fmla="*/ 28 h 33"/>
                  <a:gd name="T6" fmla="*/ 13 w 34"/>
                  <a:gd name="T7" fmla="*/ 61 h 33"/>
                  <a:gd name="T8" fmla="*/ 22 w 34"/>
                  <a:gd name="T9" fmla="*/ 87 h 33"/>
                  <a:gd name="T10" fmla="*/ 41 w 34"/>
                  <a:gd name="T11" fmla="*/ 102 h 33"/>
                  <a:gd name="T12" fmla="*/ 69 w 34"/>
                  <a:gd name="T13" fmla="*/ 121 h 33"/>
                  <a:gd name="T14" fmla="*/ 100 w 34"/>
                  <a:gd name="T15" fmla="*/ 138 h 33"/>
                  <a:gd name="T16" fmla="*/ 121 w 34"/>
                  <a:gd name="T17" fmla="*/ 148 h 33"/>
                  <a:gd name="T18" fmla="*/ 160 w 34"/>
                  <a:gd name="T19" fmla="*/ 148 h 33"/>
                  <a:gd name="T20" fmla="*/ 160 w 34"/>
                  <a:gd name="T21" fmla="*/ 102 h 33"/>
                  <a:gd name="T22" fmla="*/ 129 w 34"/>
                  <a:gd name="T23" fmla="*/ 95 h 33"/>
                  <a:gd name="T24" fmla="*/ 116 w 34"/>
                  <a:gd name="T25" fmla="*/ 95 h 33"/>
                  <a:gd name="T26" fmla="*/ 100 w 34"/>
                  <a:gd name="T27" fmla="*/ 87 h 33"/>
                  <a:gd name="T28" fmla="*/ 88 w 34"/>
                  <a:gd name="T29" fmla="*/ 70 h 33"/>
                  <a:gd name="T30" fmla="*/ 69 w 34"/>
                  <a:gd name="T31" fmla="*/ 52 h 33"/>
                  <a:gd name="T32" fmla="*/ 60 w 34"/>
                  <a:gd name="T33" fmla="*/ 36 h 33"/>
                  <a:gd name="T34" fmla="*/ 51 w 34"/>
                  <a:gd name="T35" fmla="*/ 19 h 33"/>
                  <a:gd name="T36" fmla="*/ 51 w 34"/>
                  <a:gd name="T37" fmla="*/ 0 h 33"/>
                  <a:gd name="T38" fmla="*/ 51 w 34"/>
                  <a:gd name="T39" fmla="*/ 0 h 33"/>
                  <a:gd name="T40" fmla="*/ 0 w 34"/>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3"/>
                  <a:gd name="T65" fmla="*/ 34 w 34"/>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3">
                    <a:moveTo>
                      <a:pt x="0" y="0"/>
                    </a:moveTo>
                    <a:lnTo>
                      <a:pt x="0" y="0"/>
                    </a:lnTo>
                    <a:lnTo>
                      <a:pt x="2" y="6"/>
                    </a:lnTo>
                    <a:lnTo>
                      <a:pt x="3" y="14"/>
                    </a:lnTo>
                    <a:lnTo>
                      <a:pt x="5" y="19"/>
                    </a:lnTo>
                    <a:lnTo>
                      <a:pt x="9" y="23"/>
                    </a:lnTo>
                    <a:lnTo>
                      <a:pt x="15" y="27"/>
                    </a:lnTo>
                    <a:lnTo>
                      <a:pt x="21" y="31"/>
                    </a:lnTo>
                    <a:lnTo>
                      <a:pt x="26" y="33"/>
                    </a:lnTo>
                    <a:lnTo>
                      <a:pt x="34" y="33"/>
                    </a:lnTo>
                    <a:lnTo>
                      <a:pt x="34" y="23"/>
                    </a:lnTo>
                    <a:lnTo>
                      <a:pt x="28" y="21"/>
                    </a:lnTo>
                    <a:lnTo>
                      <a:pt x="25" y="21"/>
                    </a:lnTo>
                    <a:lnTo>
                      <a:pt x="21" y="19"/>
                    </a:lnTo>
                    <a:lnTo>
                      <a:pt x="19" y="16"/>
                    </a:lnTo>
                    <a:lnTo>
                      <a:pt x="15" y="12"/>
                    </a:lnTo>
                    <a:lnTo>
                      <a:pt x="13" y="8"/>
                    </a:lnTo>
                    <a:lnTo>
                      <a:pt x="11" y="4"/>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73" name="Freeform 90"/>
              <p:cNvSpPr>
                <a:spLocks/>
              </p:cNvSpPr>
              <p:nvPr/>
            </p:nvSpPr>
            <p:spPr bwMode="auto">
              <a:xfrm>
                <a:off x="2665" y="3744"/>
                <a:ext cx="50" cy="49"/>
              </a:xfrm>
              <a:custGeom>
                <a:avLst/>
                <a:gdLst>
                  <a:gd name="T0" fmla="*/ 160 w 34"/>
                  <a:gd name="T1" fmla="*/ 0 h 34"/>
                  <a:gd name="T2" fmla="*/ 160 w 34"/>
                  <a:gd name="T3" fmla="*/ 0 h 34"/>
                  <a:gd name="T4" fmla="*/ 121 w 34"/>
                  <a:gd name="T5" fmla="*/ 9 h 34"/>
                  <a:gd name="T6" fmla="*/ 100 w 34"/>
                  <a:gd name="T7" fmla="*/ 13 h 34"/>
                  <a:gd name="T8" fmla="*/ 69 w 34"/>
                  <a:gd name="T9" fmla="*/ 20 h 34"/>
                  <a:gd name="T10" fmla="*/ 41 w 34"/>
                  <a:gd name="T11" fmla="*/ 48 h 34"/>
                  <a:gd name="T12" fmla="*/ 22 w 34"/>
                  <a:gd name="T13" fmla="*/ 66 h 34"/>
                  <a:gd name="T14" fmla="*/ 13 w 34"/>
                  <a:gd name="T15" fmla="*/ 89 h 34"/>
                  <a:gd name="T16" fmla="*/ 9 w 34"/>
                  <a:gd name="T17" fmla="*/ 117 h 34"/>
                  <a:gd name="T18" fmla="*/ 0 w 34"/>
                  <a:gd name="T19" fmla="*/ 147 h 34"/>
                  <a:gd name="T20" fmla="*/ 51 w 34"/>
                  <a:gd name="T21" fmla="*/ 147 h 34"/>
                  <a:gd name="T22" fmla="*/ 51 w 34"/>
                  <a:gd name="T23" fmla="*/ 128 h 34"/>
                  <a:gd name="T24" fmla="*/ 60 w 34"/>
                  <a:gd name="T25" fmla="*/ 108 h 34"/>
                  <a:gd name="T26" fmla="*/ 69 w 34"/>
                  <a:gd name="T27" fmla="*/ 89 h 34"/>
                  <a:gd name="T28" fmla="*/ 88 w 34"/>
                  <a:gd name="T29" fmla="*/ 81 h 34"/>
                  <a:gd name="T30" fmla="*/ 100 w 34"/>
                  <a:gd name="T31" fmla="*/ 66 h 34"/>
                  <a:gd name="T32" fmla="*/ 116 w 34"/>
                  <a:gd name="T33" fmla="*/ 56 h 34"/>
                  <a:gd name="T34" fmla="*/ 129 w 34"/>
                  <a:gd name="T35" fmla="*/ 56 h 34"/>
                  <a:gd name="T36" fmla="*/ 160 w 34"/>
                  <a:gd name="T37" fmla="*/ 48 h 34"/>
                  <a:gd name="T38" fmla="*/ 160 w 34"/>
                  <a:gd name="T39" fmla="*/ 48 h 34"/>
                  <a:gd name="T40" fmla="*/ 160 w 34"/>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4"/>
                  <a:gd name="T65" fmla="*/ 34 w 34"/>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4">
                    <a:moveTo>
                      <a:pt x="34" y="0"/>
                    </a:moveTo>
                    <a:lnTo>
                      <a:pt x="34" y="0"/>
                    </a:lnTo>
                    <a:lnTo>
                      <a:pt x="26" y="2"/>
                    </a:lnTo>
                    <a:lnTo>
                      <a:pt x="21" y="3"/>
                    </a:lnTo>
                    <a:lnTo>
                      <a:pt x="15" y="5"/>
                    </a:lnTo>
                    <a:lnTo>
                      <a:pt x="9" y="11"/>
                    </a:lnTo>
                    <a:lnTo>
                      <a:pt x="5" y="15"/>
                    </a:lnTo>
                    <a:lnTo>
                      <a:pt x="3" y="21"/>
                    </a:lnTo>
                    <a:lnTo>
                      <a:pt x="2" y="27"/>
                    </a:lnTo>
                    <a:lnTo>
                      <a:pt x="0" y="34"/>
                    </a:lnTo>
                    <a:lnTo>
                      <a:pt x="11" y="34"/>
                    </a:lnTo>
                    <a:lnTo>
                      <a:pt x="11" y="30"/>
                    </a:lnTo>
                    <a:lnTo>
                      <a:pt x="13" y="25"/>
                    </a:lnTo>
                    <a:lnTo>
                      <a:pt x="15" y="21"/>
                    </a:lnTo>
                    <a:lnTo>
                      <a:pt x="19" y="19"/>
                    </a:lnTo>
                    <a:lnTo>
                      <a:pt x="21" y="15"/>
                    </a:lnTo>
                    <a:lnTo>
                      <a:pt x="25" y="13"/>
                    </a:lnTo>
                    <a:lnTo>
                      <a:pt x="28" y="13"/>
                    </a:lnTo>
                    <a:lnTo>
                      <a:pt x="34" y="11"/>
                    </a:lnTo>
                    <a:lnTo>
                      <a:pt x="3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74" name="Freeform 91"/>
              <p:cNvSpPr>
                <a:spLocks/>
              </p:cNvSpPr>
              <p:nvPr/>
            </p:nvSpPr>
            <p:spPr bwMode="auto">
              <a:xfrm>
                <a:off x="2312" y="3748"/>
                <a:ext cx="44" cy="48"/>
              </a:xfrm>
              <a:custGeom>
                <a:avLst/>
                <a:gdLst>
                  <a:gd name="T0" fmla="*/ 139 w 30"/>
                  <a:gd name="T1" fmla="*/ 148 h 33"/>
                  <a:gd name="T2" fmla="*/ 139 w 30"/>
                  <a:gd name="T3" fmla="*/ 148 h 33"/>
                  <a:gd name="T4" fmla="*/ 139 w 30"/>
                  <a:gd name="T5" fmla="*/ 121 h 33"/>
                  <a:gd name="T6" fmla="*/ 135 w 30"/>
                  <a:gd name="T7" fmla="*/ 99 h 33"/>
                  <a:gd name="T8" fmla="*/ 128 w 30"/>
                  <a:gd name="T9" fmla="*/ 70 h 33"/>
                  <a:gd name="T10" fmla="*/ 107 w 30"/>
                  <a:gd name="T11" fmla="*/ 47 h 33"/>
                  <a:gd name="T12" fmla="*/ 79 w 30"/>
                  <a:gd name="T13" fmla="*/ 28 h 33"/>
                  <a:gd name="T14" fmla="*/ 50 w 30"/>
                  <a:gd name="T15" fmla="*/ 19 h 33"/>
                  <a:gd name="T16" fmla="*/ 28 w 30"/>
                  <a:gd name="T17" fmla="*/ 9 h 33"/>
                  <a:gd name="T18" fmla="*/ 0 w 30"/>
                  <a:gd name="T19" fmla="*/ 0 h 33"/>
                  <a:gd name="T20" fmla="*/ 0 w 30"/>
                  <a:gd name="T21" fmla="*/ 52 h 33"/>
                  <a:gd name="T22" fmla="*/ 19 w 30"/>
                  <a:gd name="T23" fmla="*/ 61 h 33"/>
                  <a:gd name="T24" fmla="*/ 32 w 30"/>
                  <a:gd name="T25" fmla="*/ 61 h 33"/>
                  <a:gd name="T26" fmla="*/ 50 w 30"/>
                  <a:gd name="T27" fmla="*/ 70 h 33"/>
                  <a:gd name="T28" fmla="*/ 60 w 30"/>
                  <a:gd name="T29" fmla="*/ 80 h 33"/>
                  <a:gd name="T30" fmla="*/ 79 w 30"/>
                  <a:gd name="T31" fmla="*/ 99 h 33"/>
                  <a:gd name="T32" fmla="*/ 88 w 30"/>
                  <a:gd name="T33" fmla="*/ 111 h 33"/>
                  <a:gd name="T34" fmla="*/ 88 w 30"/>
                  <a:gd name="T35" fmla="*/ 129 h 33"/>
                  <a:gd name="T36" fmla="*/ 97 w 30"/>
                  <a:gd name="T37" fmla="*/ 148 h 33"/>
                  <a:gd name="T38" fmla="*/ 97 w 30"/>
                  <a:gd name="T39" fmla="*/ 148 h 33"/>
                  <a:gd name="T40" fmla="*/ 139 w 30"/>
                  <a:gd name="T41" fmla="*/ 148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3"/>
                  <a:gd name="T65" fmla="*/ 30 w 30"/>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3">
                    <a:moveTo>
                      <a:pt x="30" y="33"/>
                    </a:moveTo>
                    <a:lnTo>
                      <a:pt x="30" y="33"/>
                    </a:lnTo>
                    <a:lnTo>
                      <a:pt x="30" y="27"/>
                    </a:lnTo>
                    <a:lnTo>
                      <a:pt x="29" y="22"/>
                    </a:lnTo>
                    <a:lnTo>
                      <a:pt x="27" y="16"/>
                    </a:lnTo>
                    <a:lnTo>
                      <a:pt x="23" y="10"/>
                    </a:lnTo>
                    <a:lnTo>
                      <a:pt x="17" y="6"/>
                    </a:lnTo>
                    <a:lnTo>
                      <a:pt x="11" y="4"/>
                    </a:lnTo>
                    <a:lnTo>
                      <a:pt x="6" y="2"/>
                    </a:lnTo>
                    <a:lnTo>
                      <a:pt x="0" y="0"/>
                    </a:lnTo>
                    <a:lnTo>
                      <a:pt x="0" y="12"/>
                    </a:lnTo>
                    <a:lnTo>
                      <a:pt x="4" y="14"/>
                    </a:lnTo>
                    <a:lnTo>
                      <a:pt x="7" y="14"/>
                    </a:lnTo>
                    <a:lnTo>
                      <a:pt x="11" y="16"/>
                    </a:lnTo>
                    <a:lnTo>
                      <a:pt x="13" y="18"/>
                    </a:lnTo>
                    <a:lnTo>
                      <a:pt x="17" y="22"/>
                    </a:lnTo>
                    <a:lnTo>
                      <a:pt x="19" y="25"/>
                    </a:lnTo>
                    <a:lnTo>
                      <a:pt x="19" y="29"/>
                    </a:lnTo>
                    <a:lnTo>
                      <a:pt x="21" y="33"/>
                    </a:lnTo>
                    <a:lnTo>
                      <a:pt x="30" y="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75" name="Freeform 92"/>
              <p:cNvSpPr>
                <a:spLocks/>
              </p:cNvSpPr>
              <p:nvPr/>
            </p:nvSpPr>
            <p:spPr bwMode="auto">
              <a:xfrm>
                <a:off x="2312" y="3796"/>
                <a:ext cx="44" cy="45"/>
              </a:xfrm>
              <a:custGeom>
                <a:avLst/>
                <a:gdLst>
                  <a:gd name="T0" fmla="*/ 0 w 30"/>
                  <a:gd name="T1" fmla="*/ 136 h 31"/>
                  <a:gd name="T2" fmla="*/ 0 w 30"/>
                  <a:gd name="T3" fmla="*/ 136 h 31"/>
                  <a:gd name="T4" fmla="*/ 28 w 30"/>
                  <a:gd name="T5" fmla="*/ 136 h 31"/>
                  <a:gd name="T6" fmla="*/ 50 w 30"/>
                  <a:gd name="T7" fmla="*/ 129 h 31"/>
                  <a:gd name="T8" fmla="*/ 79 w 30"/>
                  <a:gd name="T9" fmla="*/ 120 h 31"/>
                  <a:gd name="T10" fmla="*/ 107 w 30"/>
                  <a:gd name="T11" fmla="*/ 102 h 31"/>
                  <a:gd name="T12" fmla="*/ 128 w 30"/>
                  <a:gd name="T13" fmla="*/ 75 h 31"/>
                  <a:gd name="T14" fmla="*/ 135 w 30"/>
                  <a:gd name="T15" fmla="*/ 52 h 31"/>
                  <a:gd name="T16" fmla="*/ 139 w 30"/>
                  <a:gd name="T17" fmla="*/ 28 h 31"/>
                  <a:gd name="T18" fmla="*/ 139 w 30"/>
                  <a:gd name="T19" fmla="*/ 0 h 31"/>
                  <a:gd name="T20" fmla="*/ 97 w 30"/>
                  <a:gd name="T21" fmla="*/ 0 h 31"/>
                  <a:gd name="T22" fmla="*/ 88 w 30"/>
                  <a:gd name="T23" fmla="*/ 19 h 31"/>
                  <a:gd name="T24" fmla="*/ 88 w 30"/>
                  <a:gd name="T25" fmla="*/ 36 h 31"/>
                  <a:gd name="T26" fmla="*/ 79 w 30"/>
                  <a:gd name="T27" fmla="*/ 52 h 31"/>
                  <a:gd name="T28" fmla="*/ 60 w 30"/>
                  <a:gd name="T29" fmla="*/ 61 h 31"/>
                  <a:gd name="T30" fmla="*/ 50 w 30"/>
                  <a:gd name="T31" fmla="*/ 75 h 31"/>
                  <a:gd name="T32" fmla="*/ 32 w 30"/>
                  <a:gd name="T33" fmla="*/ 87 h 31"/>
                  <a:gd name="T34" fmla="*/ 19 w 30"/>
                  <a:gd name="T35" fmla="*/ 87 h 31"/>
                  <a:gd name="T36" fmla="*/ 0 w 30"/>
                  <a:gd name="T37" fmla="*/ 93 h 31"/>
                  <a:gd name="T38" fmla="*/ 0 w 30"/>
                  <a:gd name="T39" fmla="*/ 93 h 31"/>
                  <a:gd name="T40" fmla="*/ 0 w 30"/>
                  <a:gd name="T41" fmla="*/ 136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1"/>
                  <a:gd name="T65" fmla="*/ 30 w 30"/>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1">
                    <a:moveTo>
                      <a:pt x="0" y="31"/>
                    </a:moveTo>
                    <a:lnTo>
                      <a:pt x="0" y="31"/>
                    </a:lnTo>
                    <a:lnTo>
                      <a:pt x="6" y="31"/>
                    </a:lnTo>
                    <a:lnTo>
                      <a:pt x="11" y="29"/>
                    </a:lnTo>
                    <a:lnTo>
                      <a:pt x="17" y="27"/>
                    </a:lnTo>
                    <a:lnTo>
                      <a:pt x="23" y="23"/>
                    </a:lnTo>
                    <a:lnTo>
                      <a:pt x="27" y="17"/>
                    </a:lnTo>
                    <a:lnTo>
                      <a:pt x="29" y="12"/>
                    </a:lnTo>
                    <a:lnTo>
                      <a:pt x="30" y="6"/>
                    </a:lnTo>
                    <a:lnTo>
                      <a:pt x="30" y="0"/>
                    </a:lnTo>
                    <a:lnTo>
                      <a:pt x="21" y="0"/>
                    </a:lnTo>
                    <a:lnTo>
                      <a:pt x="19" y="4"/>
                    </a:lnTo>
                    <a:lnTo>
                      <a:pt x="19" y="8"/>
                    </a:lnTo>
                    <a:lnTo>
                      <a:pt x="17" y="12"/>
                    </a:lnTo>
                    <a:lnTo>
                      <a:pt x="13" y="14"/>
                    </a:lnTo>
                    <a:lnTo>
                      <a:pt x="11" y="17"/>
                    </a:lnTo>
                    <a:lnTo>
                      <a:pt x="7" y="19"/>
                    </a:lnTo>
                    <a:lnTo>
                      <a:pt x="4" y="19"/>
                    </a:lnTo>
                    <a:lnTo>
                      <a:pt x="0" y="21"/>
                    </a:lnTo>
                    <a:lnTo>
                      <a:pt x="0" y="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76" name="Freeform 93"/>
              <p:cNvSpPr>
                <a:spLocks/>
              </p:cNvSpPr>
              <p:nvPr/>
            </p:nvSpPr>
            <p:spPr bwMode="auto">
              <a:xfrm>
                <a:off x="2264" y="3796"/>
                <a:ext cx="48" cy="45"/>
              </a:xfrm>
              <a:custGeom>
                <a:avLst/>
                <a:gdLst>
                  <a:gd name="T0" fmla="*/ 0 w 33"/>
                  <a:gd name="T1" fmla="*/ 0 h 31"/>
                  <a:gd name="T2" fmla="*/ 0 w 33"/>
                  <a:gd name="T3" fmla="*/ 0 h 31"/>
                  <a:gd name="T4" fmla="*/ 9 w 33"/>
                  <a:gd name="T5" fmla="*/ 28 h 31"/>
                  <a:gd name="T6" fmla="*/ 19 w 33"/>
                  <a:gd name="T7" fmla="*/ 52 h 31"/>
                  <a:gd name="T8" fmla="*/ 28 w 33"/>
                  <a:gd name="T9" fmla="*/ 75 h 31"/>
                  <a:gd name="T10" fmla="*/ 47 w 33"/>
                  <a:gd name="T11" fmla="*/ 102 h 31"/>
                  <a:gd name="T12" fmla="*/ 68 w 33"/>
                  <a:gd name="T13" fmla="*/ 120 h 31"/>
                  <a:gd name="T14" fmla="*/ 95 w 33"/>
                  <a:gd name="T15" fmla="*/ 129 h 31"/>
                  <a:gd name="T16" fmla="*/ 121 w 33"/>
                  <a:gd name="T17" fmla="*/ 136 h 31"/>
                  <a:gd name="T18" fmla="*/ 148 w 33"/>
                  <a:gd name="T19" fmla="*/ 136 h 31"/>
                  <a:gd name="T20" fmla="*/ 148 w 33"/>
                  <a:gd name="T21" fmla="*/ 93 h 31"/>
                  <a:gd name="T22" fmla="*/ 129 w 33"/>
                  <a:gd name="T23" fmla="*/ 87 h 31"/>
                  <a:gd name="T24" fmla="*/ 111 w 33"/>
                  <a:gd name="T25" fmla="*/ 87 h 31"/>
                  <a:gd name="T26" fmla="*/ 95 w 33"/>
                  <a:gd name="T27" fmla="*/ 75 h 31"/>
                  <a:gd name="T28" fmla="*/ 76 w 33"/>
                  <a:gd name="T29" fmla="*/ 61 h 31"/>
                  <a:gd name="T30" fmla="*/ 68 w 33"/>
                  <a:gd name="T31" fmla="*/ 52 h 31"/>
                  <a:gd name="T32" fmla="*/ 61 w 33"/>
                  <a:gd name="T33" fmla="*/ 36 h 31"/>
                  <a:gd name="T34" fmla="*/ 61 w 33"/>
                  <a:gd name="T35" fmla="*/ 19 h 31"/>
                  <a:gd name="T36" fmla="*/ 52 w 33"/>
                  <a:gd name="T37" fmla="*/ 0 h 31"/>
                  <a:gd name="T38" fmla="*/ 52 w 33"/>
                  <a:gd name="T39" fmla="*/ 0 h 31"/>
                  <a:gd name="T40" fmla="*/ 0 w 33"/>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1"/>
                  <a:gd name="T65" fmla="*/ 33 w 33"/>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1">
                    <a:moveTo>
                      <a:pt x="0" y="0"/>
                    </a:moveTo>
                    <a:lnTo>
                      <a:pt x="0" y="0"/>
                    </a:lnTo>
                    <a:lnTo>
                      <a:pt x="2" y="6"/>
                    </a:lnTo>
                    <a:lnTo>
                      <a:pt x="4" y="12"/>
                    </a:lnTo>
                    <a:lnTo>
                      <a:pt x="6" y="17"/>
                    </a:lnTo>
                    <a:lnTo>
                      <a:pt x="10" y="23"/>
                    </a:lnTo>
                    <a:lnTo>
                      <a:pt x="15" y="27"/>
                    </a:lnTo>
                    <a:lnTo>
                      <a:pt x="21" y="29"/>
                    </a:lnTo>
                    <a:lnTo>
                      <a:pt x="27" y="31"/>
                    </a:lnTo>
                    <a:lnTo>
                      <a:pt x="33" y="31"/>
                    </a:lnTo>
                    <a:lnTo>
                      <a:pt x="33" y="21"/>
                    </a:lnTo>
                    <a:lnTo>
                      <a:pt x="29" y="19"/>
                    </a:lnTo>
                    <a:lnTo>
                      <a:pt x="25" y="19"/>
                    </a:lnTo>
                    <a:lnTo>
                      <a:pt x="21" y="17"/>
                    </a:lnTo>
                    <a:lnTo>
                      <a:pt x="17" y="14"/>
                    </a:lnTo>
                    <a:lnTo>
                      <a:pt x="15" y="12"/>
                    </a:lnTo>
                    <a:lnTo>
                      <a:pt x="14" y="8"/>
                    </a:lnTo>
                    <a:lnTo>
                      <a:pt x="14" y="4"/>
                    </a:lnTo>
                    <a:lnTo>
                      <a:pt x="12"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77" name="Freeform 94"/>
              <p:cNvSpPr>
                <a:spLocks/>
              </p:cNvSpPr>
              <p:nvPr/>
            </p:nvSpPr>
            <p:spPr bwMode="auto">
              <a:xfrm>
                <a:off x="2264" y="3748"/>
                <a:ext cx="48" cy="48"/>
              </a:xfrm>
              <a:custGeom>
                <a:avLst/>
                <a:gdLst>
                  <a:gd name="T0" fmla="*/ 148 w 33"/>
                  <a:gd name="T1" fmla="*/ 0 h 33"/>
                  <a:gd name="T2" fmla="*/ 148 w 33"/>
                  <a:gd name="T3" fmla="*/ 0 h 33"/>
                  <a:gd name="T4" fmla="*/ 121 w 33"/>
                  <a:gd name="T5" fmla="*/ 9 h 33"/>
                  <a:gd name="T6" fmla="*/ 95 w 33"/>
                  <a:gd name="T7" fmla="*/ 19 h 33"/>
                  <a:gd name="T8" fmla="*/ 68 w 33"/>
                  <a:gd name="T9" fmla="*/ 28 h 33"/>
                  <a:gd name="T10" fmla="*/ 47 w 33"/>
                  <a:gd name="T11" fmla="*/ 47 h 33"/>
                  <a:gd name="T12" fmla="*/ 28 w 33"/>
                  <a:gd name="T13" fmla="*/ 70 h 33"/>
                  <a:gd name="T14" fmla="*/ 19 w 33"/>
                  <a:gd name="T15" fmla="*/ 99 h 33"/>
                  <a:gd name="T16" fmla="*/ 9 w 33"/>
                  <a:gd name="T17" fmla="*/ 121 h 33"/>
                  <a:gd name="T18" fmla="*/ 0 w 33"/>
                  <a:gd name="T19" fmla="*/ 148 h 33"/>
                  <a:gd name="T20" fmla="*/ 52 w 33"/>
                  <a:gd name="T21" fmla="*/ 148 h 33"/>
                  <a:gd name="T22" fmla="*/ 61 w 33"/>
                  <a:gd name="T23" fmla="*/ 129 h 33"/>
                  <a:gd name="T24" fmla="*/ 61 w 33"/>
                  <a:gd name="T25" fmla="*/ 111 h 33"/>
                  <a:gd name="T26" fmla="*/ 68 w 33"/>
                  <a:gd name="T27" fmla="*/ 99 h 33"/>
                  <a:gd name="T28" fmla="*/ 76 w 33"/>
                  <a:gd name="T29" fmla="*/ 80 h 33"/>
                  <a:gd name="T30" fmla="*/ 95 w 33"/>
                  <a:gd name="T31" fmla="*/ 70 h 33"/>
                  <a:gd name="T32" fmla="*/ 111 w 33"/>
                  <a:gd name="T33" fmla="*/ 61 h 33"/>
                  <a:gd name="T34" fmla="*/ 129 w 33"/>
                  <a:gd name="T35" fmla="*/ 61 h 33"/>
                  <a:gd name="T36" fmla="*/ 148 w 33"/>
                  <a:gd name="T37" fmla="*/ 52 h 33"/>
                  <a:gd name="T38" fmla="*/ 148 w 33"/>
                  <a:gd name="T39" fmla="*/ 52 h 33"/>
                  <a:gd name="T40" fmla="*/ 148 w 33"/>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3"/>
                  <a:gd name="T65" fmla="*/ 33 w 3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3">
                    <a:moveTo>
                      <a:pt x="33" y="0"/>
                    </a:moveTo>
                    <a:lnTo>
                      <a:pt x="33" y="0"/>
                    </a:lnTo>
                    <a:lnTo>
                      <a:pt x="27" y="2"/>
                    </a:lnTo>
                    <a:lnTo>
                      <a:pt x="21" y="4"/>
                    </a:lnTo>
                    <a:lnTo>
                      <a:pt x="15" y="6"/>
                    </a:lnTo>
                    <a:lnTo>
                      <a:pt x="10" y="10"/>
                    </a:lnTo>
                    <a:lnTo>
                      <a:pt x="6" y="16"/>
                    </a:lnTo>
                    <a:lnTo>
                      <a:pt x="4" y="22"/>
                    </a:lnTo>
                    <a:lnTo>
                      <a:pt x="2" y="27"/>
                    </a:lnTo>
                    <a:lnTo>
                      <a:pt x="0" y="33"/>
                    </a:lnTo>
                    <a:lnTo>
                      <a:pt x="12" y="33"/>
                    </a:lnTo>
                    <a:lnTo>
                      <a:pt x="14" y="29"/>
                    </a:lnTo>
                    <a:lnTo>
                      <a:pt x="14" y="25"/>
                    </a:lnTo>
                    <a:lnTo>
                      <a:pt x="15" y="22"/>
                    </a:lnTo>
                    <a:lnTo>
                      <a:pt x="17" y="18"/>
                    </a:lnTo>
                    <a:lnTo>
                      <a:pt x="21" y="16"/>
                    </a:lnTo>
                    <a:lnTo>
                      <a:pt x="25" y="14"/>
                    </a:lnTo>
                    <a:lnTo>
                      <a:pt x="29" y="14"/>
                    </a:lnTo>
                    <a:lnTo>
                      <a:pt x="33" y="12"/>
                    </a:lnTo>
                    <a:lnTo>
                      <a:pt x="3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78" name="Freeform 95"/>
              <p:cNvSpPr>
                <a:spLocks/>
              </p:cNvSpPr>
              <p:nvPr/>
            </p:nvSpPr>
            <p:spPr bwMode="auto">
              <a:xfrm>
                <a:off x="2718" y="3748"/>
                <a:ext cx="48" cy="48"/>
              </a:xfrm>
              <a:custGeom>
                <a:avLst/>
                <a:gdLst>
                  <a:gd name="T0" fmla="*/ 148 w 33"/>
                  <a:gd name="T1" fmla="*/ 148 h 33"/>
                  <a:gd name="T2" fmla="*/ 148 w 33"/>
                  <a:gd name="T3" fmla="*/ 148 h 33"/>
                  <a:gd name="T4" fmla="*/ 138 w 33"/>
                  <a:gd name="T5" fmla="*/ 121 h 33"/>
                  <a:gd name="T6" fmla="*/ 129 w 33"/>
                  <a:gd name="T7" fmla="*/ 99 h 33"/>
                  <a:gd name="T8" fmla="*/ 121 w 33"/>
                  <a:gd name="T9" fmla="*/ 70 h 33"/>
                  <a:gd name="T10" fmla="*/ 102 w 33"/>
                  <a:gd name="T11" fmla="*/ 47 h 33"/>
                  <a:gd name="T12" fmla="*/ 76 w 33"/>
                  <a:gd name="T13" fmla="*/ 28 h 33"/>
                  <a:gd name="T14" fmla="*/ 61 w 33"/>
                  <a:gd name="T15" fmla="*/ 19 h 33"/>
                  <a:gd name="T16" fmla="*/ 36 w 33"/>
                  <a:gd name="T17" fmla="*/ 9 h 33"/>
                  <a:gd name="T18" fmla="*/ 0 w 33"/>
                  <a:gd name="T19" fmla="*/ 0 h 33"/>
                  <a:gd name="T20" fmla="*/ 0 w 33"/>
                  <a:gd name="T21" fmla="*/ 52 h 33"/>
                  <a:gd name="T22" fmla="*/ 19 w 33"/>
                  <a:gd name="T23" fmla="*/ 61 h 33"/>
                  <a:gd name="T24" fmla="*/ 36 w 33"/>
                  <a:gd name="T25" fmla="*/ 61 h 33"/>
                  <a:gd name="T26" fmla="*/ 52 w 33"/>
                  <a:gd name="T27" fmla="*/ 70 h 33"/>
                  <a:gd name="T28" fmla="*/ 68 w 33"/>
                  <a:gd name="T29" fmla="*/ 80 h 33"/>
                  <a:gd name="T30" fmla="*/ 76 w 33"/>
                  <a:gd name="T31" fmla="*/ 99 h 33"/>
                  <a:gd name="T32" fmla="*/ 87 w 33"/>
                  <a:gd name="T33" fmla="*/ 111 h 33"/>
                  <a:gd name="T34" fmla="*/ 95 w 33"/>
                  <a:gd name="T35" fmla="*/ 129 h 33"/>
                  <a:gd name="T36" fmla="*/ 95 w 33"/>
                  <a:gd name="T37" fmla="*/ 148 h 33"/>
                  <a:gd name="T38" fmla="*/ 95 w 33"/>
                  <a:gd name="T39" fmla="*/ 148 h 33"/>
                  <a:gd name="T40" fmla="*/ 148 w 33"/>
                  <a:gd name="T41" fmla="*/ 148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3"/>
                  <a:gd name="T65" fmla="*/ 33 w 3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3">
                    <a:moveTo>
                      <a:pt x="33" y="33"/>
                    </a:moveTo>
                    <a:lnTo>
                      <a:pt x="33" y="33"/>
                    </a:lnTo>
                    <a:lnTo>
                      <a:pt x="31" y="27"/>
                    </a:lnTo>
                    <a:lnTo>
                      <a:pt x="29" y="22"/>
                    </a:lnTo>
                    <a:lnTo>
                      <a:pt x="27" y="16"/>
                    </a:lnTo>
                    <a:lnTo>
                      <a:pt x="23" y="10"/>
                    </a:lnTo>
                    <a:lnTo>
                      <a:pt x="17" y="6"/>
                    </a:lnTo>
                    <a:lnTo>
                      <a:pt x="14" y="4"/>
                    </a:lnTo>
                    <a:lnTo>
                      <a:pt x="8" y="2"/>
                    </a:lnTo>
                    <a:lnTo>
                      <a:pt x="0" y="0"/>
                    </a:lnTo>
                    <a:lnTo>
                      <a:pt x="0" y="12"/>
                    </a:lnTo>
                    <a:lnTo>
                      <a:pt x="4" y="14"/>
                    </a:lnTo>
                    <a:lnTo>
                      <a:pt x="8" y="14"/>
                    </a:lnTo>
                    <a:lnTo>
                      <a:pt x="12" y="16"/>
                    </a:lnTo>
                    <a:lnTo>
                      <a:pt x="15" y="18"/>
                    </a:lnTo>
                    <a:lnTo>
                      <a:pt x="17" y="22"/>
                    </a:lnTo>
                    <a:lnTo>
                      <a:pt x="19" y="25"/>
                    </a:lnTo>
                    <a:lnTo>
                      <a:pt x="21" y="29"/>
                    </a:lnTo>
                    <a:lnTo>
                      <a:pt x="21" y="33"/>
                    </a:lnTo>
                    <a:lnTo>
                      <a:pt x="33" y="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79" name="Freeform 96"/>
              <p:cNvSpPr>
                <a:spLocks/>
              </p:cNvSpPr>
              <p:nvPr/>
            </p:nvSpPr>
            <p:spPr bwMode="auto">
              <a:xfrm>
                <a:off x="2718" y="3796"/>
                <a:ext cx="48" cy="45"/>
              </a:xfrm>
              <a:custGeom>
                <a:avLst/>
                <a:gdLst>
                  <a:gd name="T0" fmla="*/ 0 w 33"/>
                  <a:gd name="T1" fmla="*/ 136 h 31"/>
                  <a:gd name="T2" fmla="*/ 0 w 33"/>
                  <a:gd name="T3" fmla="*/ 136 h 31"/>
                  <a:gd name="T4" fmla="*/ 36 w 33"/>
                  <a:gd name="T5" fmla="*/ 136 h 31"/>
                  <a:gd name="T6" fmla="*/ 61 w 33"/>
                  <a:gd name="T7" fmla="*/ 129 h 31"/>
                  <a:gd name="T8" fmla="*/ 76 w 33"/>
                  <a:gd name="T9" fmla="*/ 120 h 31"/>
                  <a:gd name="T10" fmla="*/ 102 w 33"/>
                  <a:gd name="T11" fmla="*/ 102 h 31"/>
                  <a:gd name="T12" fmla="*/ 121 w 33"/>
                  <a:gd name="T13" fmla="*/ 75 h 31"/>
                  <a:gd name="T14" fmla="*/ 129 w 33"/>
                  <a:gd name="T15" fmla="*/ 52 h 31"/>
                  <a:gd name="T16" fmla="*/ 138 w 33"/>
                  <a:gd name="T17" fmla="*/ 28 h 31"/>
                  <a:gd name="T18" fmla="*/ 148 w 33"/>
                  <a:gd name="T19" fmla="*/ 0 h 31"/>
                  <a:gd name="T20" fmla="*/ 95 w 33"/>
                  <a:gd name="T21" fmla="*/ 0 h 31"/>
                  <a:gd name="T22" fmla="*/ 95 w 33"/>
                  <a:gd name="T23" fmla="*/ 19 h 31"/>
                  <a:gd name="T24" fmla="*/ 87 w 33"/>
                  <a:gd name="T25" fmla="*/ 36 h 31"/>
                  <a:gd name="T26" fmla="*/ 76 w 33"/>
                  <a:gd name="T27" fmla="*/ 52 h 31"/>
                  <a:gd name="T28" fmla="*/ 68 w 33"/>
                  <a:gd name="T29" fmla="*/ 61 h 31"/>
                  <a:gd name="T30" fmla="*/ 52 w 33"/>
                  <a:gd name="T31" fmla="*/ 75 h 31"/>
                  <a:gd name="T32" fmla="*/ 36 w 33"/>
                  <a:gd name="T33" fmla="*/ 87 h 31"/>
                  <a:gd name="T34" fmla="*/ 19 w 33"/>
                  <a:gd name="T35" fmla="*/ 87 h 31"/>
                  <a:gd name="T36" fmla="*/ 0 w 33"/>
                  <a:gd name="T37" fmla="*/ 93 h 31"/>
                  <a:gd name="T38" fmla="*/ 0 w 33"/>
                  <a:gd name="T39" fmla="*/ 93 h 31"/>
                  <a:gd name="T40" fmla="*/ 0 w 33"/>
                  <a:gd name="T41" fmla="*/ 136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1"/>
                  <a:gd name="T65" fmla="*/ 33 w 33"/>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1">
                    <a:moveTo>
                      <a:pt x="0" y="31"/>
                    </a:moveTo>
                    <a:lnTo>
                      <a:pt x="0" y="31"/>
                    </a:lnTo>
                    <a:lnTo>
                      <a:pt x="8" y="31"/>
                    </a:lnTo>
                    <a:lnTo>
                      <a:pt x="14" y="29"/>
                    </a:lnTo>
                    <a:lnTo>
                      <a:pt x="17" y="27"/>
                    </a:lnTo>
                    <a:lnTo>
                      <a:pt x="23" y="23"/>
                    </a:lnTo>
                    <a:lnTo>
                      <a:pt x="27" y="17"/>
                    </a:lnTo>
                    <a:lnTo>
                      <a:pt x="29" y="12"/>
                    </a:lnTo>
                    <a:lnTo>
                      <a:pt x="31" y="6"/>
                    </a:lnTo>
                    <a:lnTo>
                      <a:pt x="33" y="0"/>
                    </a:lnTo>
                    <a:lnTo>
                      <a:pt x="21" y="0"/>
                    </a:lnTo>
                    <a:lnTo>
                      <a:pt x="21" y="4"/>
                    </a:lnTo>
                    <a:lnTo>
                      <a:pt x="19" y="8"/>
                    </a:lnTo>
                    <a:lnTo>
                      <a:pt x="17" y="12"/>
                    </a:lnTo>
                    <a:lnTo>
                      <a:pt x="15" y="14"/>
                    </a:lnTo>
                    <a:lnTo>
                      <a:pt x="12" y="17"/>
                    </a:lnTo>
                    <a:lnTo>
                      <a:pt x="8" y="19"/>
                    </a:lnTo>
                    <a:lnTo>
                      <a:pt x="4" y="19"/>
                    </a:lnTo>
                    <a:lnTo>
                      <a:pt x="0" y="21"/>
                    </a:lnTo>
                    <a:lnTo>
                      <a:pt x="0" y="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80" name="Freeform 97"/>
              <p:cNvSpPr>
                <a:spLocks/>
              </p:cNvSpPr>
              <p:nvPr/>
            </p:nvSpPr>
            <p:spPr bwMode="auto">
              <a:xfrm>
                <a:off x="2673" y="3796"/>
                <a:ext cx="45" cy="45"/>
              </a:xfrm>
              <a:custGeom>
                <a:avLst/>
                <a:gdLst>
                  <a:gd name="T0" fmla="*/ 0 w 31"/>
                  <a:gd name="T1" fmla="*/ 0 h 31"/>
                  <a:gd name="T2" fmla="*/ 0 w 31"/>
                  <a:gd name="T3" fmla="*/ 0 h 31"/>
                  <a:gd name="T4" fmla="*/ 0 w 31"/>
                  <a:gd name="T5" fmla="*/ 28 h 31"/>
                  <a:gd name="T6" fmla="*/ 9 w 31"/>
                  <a:gd name="T7" fmla="*/ 52 h 31"/>
                  <a:gd name="T8" fmla="*/ 28 w 31"/>
                  <a:gd name="T9" fmla="*/ 75 h 31"/>
                  <a:gd name="T10" fmla="*/ 46 w 31"/>
                  <a:gd name="T11" fmla="*/ 102 h 31"/>
                  <a:gd name="T12" fmla="*/ 61 w 31"/>
                  <a:gd name="T13" fmla="*/ 120 h 31"/>
                  <a:gd name="T14" fmla="*/ 89 w 31"/>
                  <a:gd name="T15" fmla="*/ 129 h 31"/>
                  <a:gd name="T16" fmla="*/ 109 w 31"/>
                  <a:gd name="T17" fmla="*/ 136 h 31"/>
                  <a:gd name="T18" fmla="*/ 136 w 31"/>
                  <a:gd name="T19" fmla="*/ 136 h 31"/>
                  <a:gd name="T20" fmla="*/ 136 w 31"/>
                  <a:gd name="T21" fmla="*/ 93 h 31"/>
                  <a:gd name="T22" fmla="*/ 120 w 31"/>
                  <a:gd name="T23" fmla="*/ 87 h 31"/>
                  <a:gd name="T24" fmla="*/ 102 w 31"/>
                  <a:gd name="T25" fmla="*/ 87 h 31"/>
                  <a:gd name="T26" fmla="*/ 89 w 31"/>
                  <a:gd name="T27" fmla="*/ 75 h 31"/>
                  <a:gd name="T28" fmla="*/ 80 w 31"/>
                  <a:gd name="T29" fmla="*/ 61 h 31"/>
                  <a:gd name="T30" fmla="*/ 61 w 31"/>
                  <a:gd name="T31" fmla="*/ 52 h 31"/>
                  <a:gd name="T32" fmla="*/ 52 w 31"/>
                  <a:gd name="T33" fmla="*/ 36 h 31"/>
                  <a:gd name="T34" fmla="*/ 52 w 31"/>
                  <a:gd name="T35" fmla="*/ 19 h 31"/>
                  <a:gd name="T36" fmla="*/ 52 w 31"/>
                  <a:gd name="T37" fmla="*/ 0 h 31"/>
                  <a:gd name="T38" fmla="*/ 52 w 31"/>
                  <a:gd name="T39" fmla="*/ 0 h 31"/>
                  <a:gd name="T40" fmla="*/ 0 w 31"/>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31"/>
                  <a:gd name="T65" fmla="*/ 31 w 31"/>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31">
                    <a:moveTo>
                      <a:pt x="0" y="0"/>
                    </a:moveTo>
                    <a:lnTo>
                      <a:pt x="0" y="0"/>
                    </a:lnTo>
                    <a:lnTo>
                      <a:pt x="0" y="6"/>
                    </a:lnTo>
                    <a:lnTo>
                      <a:pt x="2" y="12"/>
                    </a:lnTo>
                    <a:lnTo>
                      <a:pt x="6" y="17"/>
                    </a:lnTo>
                    <a:lnTo>
                      <a:pt x="10" y="23"/>
                    </a:lnTo>
                    <a:lnTo>
                      <a:pt x="14" y="27"/>
                    </a:lnTo>
                    <a:lnTo>
                      <a:pt x="20" y="29"/>
                    </a:lnTo>
                    <a:lnTo>
                      <a:pt x="25" y="31"/>
                    </a:lnTo>
                    <a:lnTo>
                      <a:pt x="31" y="31"/>
                    </a:lnTo>
                    <a:lnTo>
                      <a:pt x="31" y="21"/>
                    </a:lnTo>
                    <a:lnTo>
                      <a:pt x="27" y="19"/>
                    </a:lnTo>
                    <a:lnTo>
                      <a:pt x="23" y="19"/>
                    </a:lnTo>
                    <a:lnTo>
                      <a:pt x="20" y="17"/>
                    </a:lnTo>
                    <a:lnTo>
                      <a:pt x="18" y="14"/>
                    </a:lnTo>
                    <a:lnTo>
                      <a:pt x="14" y="12"/>
                    </a:lnTo>
                    <a:lnTo>
                      <a:pt x="12" y="8"/>
                    </a:lnTo>
                    <a:lnTo>
                      <a:pt x="12" y="4"/>
                    </a:lnTo>
                    <a:lnTo>
                      <a:pt x="12"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81" name="Freeform 98"/>
              <p:cNvSpPr>
                <a:spLocks/>
              </p:cNvSpPr>
              <p:nvPr/>
            </p:nvSpPr>
            <p:spPr bwMode="auto">
              <a:xfrm>
                <a:off x="2673" y="3748"/>
                <a:ext cx="45" cy="48"/>
              </a:xfrm>
              <a:custGeom>
                <a:avLst/>
                <a:gdLst>
                  <a:gd name="T0" fmla="*/ 136 w 31"/>
                  <a:gd name="T1" fmla="*/ 0 h 33"/>
                  <a:gd name="T2" fmla="*/ 136 w 31"/>
                  <a:gd name="T3" fmla="*/ 0 h 33"/>
                  <a:gd name="T4" fmla="*/ 109 w 31"/>
                  <a:gd name="T5" fmla="*/ 9 h 33"/>
                  <a:gd name="T6" fmla="*/ 89 w 31"/>
                  <a:gd name="T7" fmla="*/ 19 h 33"/>
                  <a:gd name="T8" fmla="*/ 61 w 31"/>
                  <a:gd name="T9" fmla="*/ 28 h 33"/>
                  <a:gd name="T10" fmla="*/ 46 w 31"/>
                  <a:gd name="T11" fmla="*/ 47 h 33"/>
                  <a:gd name="T12" fmla="*/ 28 w 31"/>
                  <a:gd name="T13" fmla="*/ 70 h 33"/>
                  <a:gd name="T14" fmla="*/ 9 w 31"/>
                  <a:gd name="T15" fmla="*/ 99 h 33"/>
                  <a:gd name="T16" fmla="*/ 0 w 31"/>
                  <a:gd name="T17" fmla="*/ 121 h 33"/>
                  <a:gd name="T18" fmla="*/ 0 w 31"/>
                  <a:gd name="T19" fmla="*/ 148 h 33"/>
                  <a:gd name="T20" fmla="*/ 52 w 31"/>
                  <a:gd name="T21" fmla="*/ 148 h 33"/>
                  <a:gd name="T22" fmla="*/ 52 w 31"/>
                  <a:gd name="T23" fmla="*/ 129 h 33"/>
                  <a:gd name="T24" fmla="*/ 52 w 31"/>
                  <a:gd name="T25" fmla="*/ 111 h 33"/>
                  <a:gd name="T26" fmla="*/ 61 w 31"/>
                  <a:gd name="T27" fmla="*/ 99 h 33"/>
                  <a:gd name="T28" fmla="*/ 80 w 31"/>
                  <a:gd name="T29" fmla="*/ 80 h 33"/>
                  <a:gd name="T30" fmla="*/ 89 w 31"/>
                  <a:gd name="T31" fmla="*/ 70 h 33"/>
                  <a:gd name="T32" fmla="*/ 102 w 31"/>
                  <a:gd name="T33" fmla="*/ 61 h 33"/>
                  <a:gd name="T34" fmla="*/ 120 w 31"/>
                  <a:gd name="T35" fmla="*/ 61 h 33"/>
                  <a:gd name="T36" fmla="*/ 136 w 31"/>
                  <a:gd name="T37" fmla="*/ 52 h 33"/>
                  <a:gd name="T38" fmla="*/ 136 w 31"/>
                  <a:gd name="T39" fmla="*/ 52 h 33"/>
                  <a:gd name="T40" fmla="*/ 136 w 31"/>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33"/>
                  <a:gd name="T65" fmla="*/ 31 w 31"/>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33">
                    <a:moveTo>
                      <a:pt x="31" y="0"/>
                    </a:moveTo>
                    <a:lnTo>
                      <a:pt x="31" y="0"/>
                    </a:lnTo>
                    <a:lnTo>
                      <a:pt x="25" y="2"/>
                    </a:lnTo>
                    <a:lnTo>
                      <a:pt x="20" y="4"/>
                    </a:lnTo>
                    <a:lnTo>
                      <a:pt x="14" y="6"/>
                    </a:lnTo>
                    <a:lnTo>
                      <a:pt x="10" y="10"/>
                    </a:lnTo>
                    <a:lnTo>
                      <a:pt x="6" y="16"/>
                    </a:lnTo>
                    <a:lnTo>
                      <a:pt x="2" y="22"/>
                    </a:lnTo>
                    <a:lnTo>
                      <a:pt x="0" y="27"/>
                    </a:lnTo>
                    <a:lnTo>
                      <a:pt x="0" y="33"/>
                    </a:lnTo>
                    <a:lnTo>
                      <a:pt x="12" y="33"/>
                    </a:lnTo>
                    <a:lnTo>
                      <a:pt x="12" y="29"/>
                    </a:lnTo>
                    <a:lnTo>
                      <a:pt x="12" y="25"/>
                    </a:lnTo>
                    <a:lnTo>
                      <a:pt x="14" y="22"/>
                    </a:lnTo>
                    <a:lnTo>
                      <a:pt x="18" y="18"/>
                    </a:lnTo>
                    <a:lnTo>
                      <a:pt x="20" y="16"/>
                    </a:lnTo>
                    <a:lnTo>
                      <a:pt x="23" y="14"/>
                    </a:lnTo>
                    <a:lnTo>
                      <a:pt x="27" y="14"/>
                    </a:lnTo>
                    <a:lnTo>
                      <a:pt x="31" y="12"/>
                    </a:lnTo>
                    <a:lnTo>
                      <a:pt x="3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82" name="Freeform 99"/>
              <p:cNvSpPr>
                <a:spLocks/>
              </p:cNvSpPr>
              <p:nvPr/>
            </p:nvSpPr>
            <p:spPr bwMode="auto">
              <a:xfrm>
                <a:off x="2105" y="3611"/>
                <a:ext cx="123" cy="99"/>
              </a:xfrm>
              <a:custGeom>
                <a:avLst/>
                <a:gdLst>
                  <a:gd name="T0" fmla="*/ 366 w 84"/>
                  <a:gd name="T1" fmla="*/ 306 h 68"/>
                  <a:gd name="T2" fmla="*/ 387 w 84"/>
                  <a:gd name="T3" fmla="*/ 259 h 68"/>
                  <a:gd name="T4" fmla="*/ 22 w 84"/>
                  <a:gd name="T5" fmla="*/ 0 h 68"/>
                  <a:gd name="T6" fmla="*/ 0 w 84"/>
                  <a:gd name="T7" fmla="*/ 47 h 68"/>
                  <a:gd name="T8" fmla="*/ 354 w 84"/>
                  <a:gd name="T9" fmla="*/ 306 h 68"/>
                  <a:gd name="T10" fmla="*/ 366 w 84"/>
                  <a:gd name="T11" fmla="*/ 306 h 68"/>
                  <a:gd name="T12" fmla="*/ 0 60000 65536"/>
                  <a:gd name="T13" fmla="*/ 0 60000 65536"/>
                  <a:gd name="T14" fmla="*/ 0 60000 65536"/>
                  <a:gd name="T15" fmla="*/ 0 60000 65536"/>
                  <a:gd name="T16" fmla="*/ 0 60000 65536"/>
                  <a:gd name="T17" fmla="*/ 0 60000 65536"/>
                  <a:gd name="T18" fmla="*/ 0 w 84"/>
                  <a:gd name="T19" fmla="*/ 0 h 68"/>
                  <a:gd name="T20" fmla="*/ 84 w 84"/>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84" h="68">
                    <a:moveTo>
                      <a:pt x="80" y="68"/>
                    </a:moveTo>
                    <a:lnTo>
                      <a:pt x="84" y="58"/>
                    </a:lnTo>
                    <a:lnTo>
                      <a:pt x="5" y="0"/>
                    </a:lnTo>
                    <a:lnTo>
                      <a:pt x="0" y="10"/>
                    </a:lnTo>
                    <a:lnTo>
                      <a:pt x="77" y="68"/>
                    </a:lnTo>
                    <a:lnTo>
                      <a:pt x="80" y="6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83" name="Freeform 100"/>
              <p:cNvSpPr>
                <a:spLocks/>
              </p:cNvSpPr>
              <p:nvPr/>
            </p:nvSpPr>
            <p:spPr bwMode="auto">
              <a:xfrm>
                <a:off x="2222" y="3696"/>
                <a:ext cx="101" cy="14"/>
              </a:xfrm>
              <a:custGeom>
                <a:avLst/>
                <a:gdLst>
                  <a:gd name="T0" fmla="*/ 318 w 69"/>
                  <a:gd name="T1" fmla="*/ 21 h 10"/>
                  <a:gd name="T2" fmla="*/ 296 w 69"/>
                  <a:gd name="T3" fmla="*/ 0 h 10"/>
                  <a:gd name="T4" fmla="*/ 0 w 69"/>
                  <a:gd name="T5" fmla="*/ 0 h 10"/>
                  <a:gd name="T6" fmla="*/ 0 w 69"/>
                  <a:gd name="T7" fmla="*/ 39 h 10"/>
                  <a:gd name="T8" fmla="*/ 296 w 69"/>
                  <a:gd name="T9" fmla="*/ 39 h 10"/>
                  <a:gd name="T10" fmla="*/ 318 w 69"/>
                  <a:gd name="T11" fmla="*/ 21 h 10"/>
                  <a:gd name="T12" fmla="*/ 296 w 69"/>
                  <a:gd name="T13" fmla="*/ 39 h 10"/>
                  <a:gd name="T14" fmla="*/ 318 w 69"/>
                  <a:gd name="T15" fmla="*/ 39 h 10"/>
                  <a:gd name="T16" fmla="*/ 318 w 69"/>
                  <a:gd name="T17" fmla="*/ 21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0"/>
                  <a:gd name="T29" fmla="*/ 69 w 6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0">
                    <a:moveTo>
                      <a:pt x="69" y="6"/>
                    </a:moveTo>
                    <a:lnTo>
                      <a:pt x="64" y="0"/>
                    </a:lnTo>
                    <a:lnTo>
                      <a:pt x="0" y="0"/>
                    </a:lnTo>
                    <a:lnTo>
                      <a:pt x="0" y="10"/>
                    </a:lnTo>
                    <a:lnTo>
                      <a:pt x="64" y="10"/>
                    </a:lnTo>
                    <a:lnTo>
                      <a:pt x="69" y="6"/>
                    </a:lnTo>
                    <a:lnTo>
                      <a:pt x="64" y="10"/>
                    </a:lnTo>
                    <a:lnTo>
                      <a:pt x="69" y="10"/>
                    </a:lnTo>
                    <a:lnTo>
                      <a:pt x="69"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84" name="Freeform 101"/>
              <p:cNvSpPr>
                <a:spLocks/>
              </p:cNvSpPr>
              <p:nvPr/>
            </p:nvSpPr>
            <p:spPr bwMode="auto">
              <a:xfrm>
                <a:off x="2310" y="3662"/>
                <a:ext cx="13" cy="42"/>
              </a:xfrm>
              <a:custGeom>
                <a:avLst/>
                <a:gdLst>
                  <a:gd name="T0" fmla="*/ 39 w 9"/>
                  <a:gd name="T1" fmla="*/ 0 h 29"/>
                  <a:gd name="T2" fmla="*/ 0 w 9"/>
                  <a:gd name="T3" fmla="*/ 0 h 29"/>
                  <a:gd name="T4" fmla="*/ 0 w 9"/>
                  <a:gd name="T5" fmla="*/ 127 h 29"/>
                  <a:gd name="T6" fmla="*/ 39 w 9"/>
                  <a:gd name="T7" fmla="*/ 127 h 29"/>
                  <a:gd name="T8" fmla="*/ 39 w 9"/>
                  <a:gd name="T9" fmla="*/ 0 h 29"/>
                  <a:gd name="T10" fmla="*/ 39 w 9"/>
                  <a:gd name="T11" fmla="*/ 0 h 29"/>
                  <a:gd name="T12" fmla="*/ 0 60000 65536"/>
                  <a:gd name="T13" fmla="*/ 0 60000 65536"/>
                  <a:gd name="T14" fmla="*/ 0 60000 65536"/>
                  <a:gd name="T15" fmla="*/ 0 60000 65536"/>
                  <a:gd name="T16" fmla="*/ 0 60000 65536"/>
                  <a:gd name="T17" fmla="*/ 0 60000 65536"/>
                  <a:gd name="T18" fmla="*/ 0 w 9"/>
                  <a:gd name="T19" fmla="*/ 0 h 29"/>
                  <a:gd name="T20" fmla="*/ 9 w 9"/>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9" h="29">
                    <a:moveTo>
                      <a:pt x="9" y="0"/>
                    </a:moveTo>
                    <a:lnTo>
                      <a:pt x="0" y="0"/>
                    </a:lnTo>
                    <a:lnTo>
                      <a:pt x="0" y="29"/>
                    </a:lnTo>
                    <a:lnTo>
                      <a:pt x="9" y="29"/>
                    </a:lnTo>
                    <a:lnTo>
                      <a:pt x="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85" name="Freeform 102"/>
              <p:cNvSpPr>
                <a:spLocks/>
              </p:cNvSpPr>
              <p:nvPr/>
            </p:nvSpPr>
            <p:spPr bwMode="auto">
              <a:xfrm>
                <a:off x="2301" y="3640"/>
                <a:ext cx="22" cy="25"/>
              </a:xfrm>
              <a:custGeom>
                <a:avLst/>
                <a:gdLst>
                  <a:gd name="T0" fmla="*/ 0 w 15"/>
                  <a:gd name="T1" fmla="*/ 51 h 17"/>
                  <a:gd name="T2" fmla="*/ 0 w 15"/>
                  <a:gd name="T3" fmla="*/ 51 h 17"/>
                  <a:gd name="T4" fmla="*/ 19 w 15"/>
                  <a:gd name="T5" fmla="*/ 60 h 17"/>
                  <a:gd name="T6" fmla="*/ 19 w 15"/>
                  <a:gd name="T7" fmla="*/ 60 h 17"/>
                  <a:gd name="T8" fmla="*/ 19 w 15"/>
                  <a:gd name="T9" fmla="*/ 60 h 17"/>
                  <a:gd name="T10" fmla="*/ 19 w 15"/>
                  <a:gd name="T11" fmla="*/ 60 h 17"/>
                  <a:gd name="T12" fmla="*/ 19 w 15"/>
                  <a:gd name="T13" fmla="*/ 60 h 17"/>
                  <a:gd name="T14" fmla="*/ 19 w 15"/>
                  <a:gd name="T15" fmla="*/ 60 h 17"/>
                  <a:gd name="T16" fmla="*/ 19 w 15"/>
                  <a:gd name="T17" fmla="*/ 69 h 17"/>
                  <a:gd name="T18" fmla="*/ 28 w 15"/>
                  <a:gd name="T19" fmla="*/ 79 h 17"/>
                  <a:gd name="T20" fmla="*/ 69 w 15"/>
                  <a:gd name="T21" fmla="*/ 69 h 17"/>
                  <a:gd name="T22" fmla="*/ 69 w 15"/>
                  <a:gd name="T23" fmla="*/ 60 h 17"/>
                  <a:gd name="T24" fmla="*/ 69 w 15"/>
                  <a:gd name="T25" fmla="*/ 51 h 17"/>
                  <a:gd name="T26" fmla="*/ 69 w 15"/>
                  <a:gd name="T27" fmla="*/ 41 h 17"/>
                  <a:gd name="T28" fmla="*/ 66 w 15"/>
                  <a:gd name="T29" fmla="*/ 32 h 17"/>
                  <a:gd name="T30" fmla="*/ 56 w 15"/>
                  <a:gd name="T31" fmla="*/ 22 h 17"/>
                  <a:gd name="T32" fmla="*/ 47 w 15"/>
                  <a:gd name="T33" fmla="*/ 13 h 17"/>
                  <a:gd name="T34" fmla="*/ 28 w 15"/>
                  <a:gd name="T35" fmla="*/ 9 h 17"/>
                  <a:gd name="T36" fmla="*/ 9 w 15"/>
                  <a:gd name="T37" fmla="*/ 0 h 17"/>
                  <a:gd name="T38" fmla="*/ 9 w 15"/>
                  <a:gd name="T39" fmla="*/ 0 h 17"/>
                  <a:gd name="T40" fmla="*/ 0 w 15"/>
                  <a:gd name="T41" fmla="*/ 5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17"/>
                  <a:gd name="T65" fmla="*/ 15 w 15"/>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17">
                    <a:moveTo>
                      <a:pt x="0" y="11"/>
                    </a:moveTo>
                    <a:lnTo>
                      <a:pt x="0" y="11"/>
                    </a:lnTo>
                    <a:lnTo>
                      <a:pt x="4" y="13"/>
                    </a:lnTo>
                    <a:lnTo>
                      <a:pt x="4" y="15"/>
                    </a:lnTo>
                    <a:lnTo>
                      <a:pt x="6" y="17"/>
                    </a:lnTo>
                    <a:lnTo>
                      <a:pt x="15" y="15"/>
                    </a:lnTo>
                    <a:lnTo>
                      <a:pt x="15" y="13"/>
                    </a:lnTo>
                    <a:lnTo>
                      <a:pt x="15" y="11"/>
                    </a:lnTo>
                    <a:lnTo>
                      <a:pt x="15" y="9"/>
                    </a:lnTo>
                    <a:lnTo>
                      <a:pt x="14" y="7"/>
                    </a:lnTo>
                    <a:lnTo>
                      <a:pt x="12" y="5"/>
                    </a:lnTo>
                    <a:lnTo>
                      <a:pt x="10" y="3"/>
                    </a:lnTo>
                    <a:lnTo>
                      <a:pt x="6" y="2"/>
                    </a:lnTo>
                    <a:lnTo>
                      <a:pt x="2" y="0"/>
                    </a:lnTo>
                    <a:lnTo>
                      <a:pt x="0"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86" name="Freeform 103"/>
              <p:cNvSpPr>
                <a:spLocks/>
              </p:cNvSpPr>
              <p:nvPr/>
            </p:nvSpPr>
            <p:spPr bwMode="auto">
              <a:xfrm>
                <a:off x="2105" y="3611"/>
                <a:ext cx="199" cy="45"/>
              </a:xfrm>
              <a:custGeom>
                <a:avLst/>
                <a:gdLst>
                  <a:gd name="T0" fmla="*/ 0 w 136"/>
                  <a:gd name="T1" fmla="*/ 46 h 31"/>
                  <a:gd name="T2" fmla="*/ 9 w 136"/>
                  <a:gd name="T3" fmla="*/ 52 h 31"/>
                  <a:gd name="T4" fmla="*/ 615 w 136"/>
                  <a:gd name="T5" fmla="*/ 136 h 31"/>
                  <a:gd name="T6" fmla="*/ 623 w 136"/>
                  <a:gd name="T7" fmla="*/ 89 h 31"/>
                  <a:gd name="T8" fmla="*/ 19 w 136"/>
                  <a:gd name="T9" fmla="*/ 0 h 31"/>
                  <a:gd name="T10" fmla="*/ 0 w 136"/>
                  <a:gd name="T11" fmla="*/ 46 h 31"/>
                  <a:gd name="T12" fmla="*/ 0 60000 65536"/>
                  <a:gd name="T13" fmla="*/ 0 60000 65536"/>
                  <a:gd name="T14" fmla="*/ 0 60000 65536"/>
                  <a:gd name="T15" fmla="*/ 0 60000 65536"/>
                  <a:gd name="T16" fmla="*/ 0 60000 65536"/>
                  <a:gd name="T17" fmla="*/ 0 60000 65536"/>
                  <a:gd name="T18" fmla="*/ 0 w 136"/>
                  <a:gd name="T19" fmla="*/ 0 h 31"/>
                  <a:gd name="T20" fmla="*/ 136 w 1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36" h="31">
                    <a:moveTo>
                      <a:pt x="0" y="10"/>
                    </a:moveTo>
                    <a:lnTo>
                      <a:pt x="2" y="12"/>
                    </a:lnTo>
                    <a:lnTo>
                      <a:pt x="134" y="31"/>
                    </a:lnTo>
                    <a:lnTo>
                      <a:pt x="136" y="20"/>
                    </a:lnTo>
                    <a:lnTo>
                      <a:pt x="4" y="0"/>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87" name="Freeform 104"/>
              <p:cNvSpPr>
                <a:spLocks/>
              </p:cNvSpPr>
              <p:nvPr/>
            </p:nvSpPr>
            <p:spPr bwMode="auto">
              <a:xfrm>
                <a:off x="1500" y="3497"/>
                <a:ext cx="454" cy="140"/>
              </a:xfrm>
              <a:custGeom>
                <a:avLst/>
                <a:gdLst>
                  <a:gd name="T0" fmla="*/ 1403 w 311"/>
                  <a:gd name="T1" fmla="*/ 0 h 96"/>
                  <a:gd name="T2" fmla="*/ 1394 w 311"/>
                  <a:gd name="T3" fmla="*/ 0 h 96"/>
                  <a:gd name="T4" fmla="*/ 0 w 311"/>
                  <a:gd name="T5" fmla="*/ 381 h 96"/>
                  <a:gd name="T6" fmla="*/ 19 w 311"/>
                  <a:gd name="T7" fmla="*/ 435 h 96"/>
                  <a:gd name="T8" fmla="*/ 1413 w 311"/>
                  <a:gd name="T9" fmla="*/ 50 h 96"/>
                  <a:gd name="T10" fmla="*/ 1403 w 311"/>
                  <a:gd name="T11" fmla="*/ 0 h 96"/>
                  <a:gd name="T12" fmla="*/ 0 60000 65536"/>
                  <a:gd name="T13" fmla="*/ 0 60000 65536"/>
                  <a:gd name="T14" fmla="*/ 0 60000 65536"/>
                  <a:gd name="T15" fmla="*/ 0 60000 65536"/>
                  <a:gd name="T16" fmla="*/ 0 60000 65536"/>
                  <a:gd name="T17" fmla="*/ 0 60000 65536"/>
                  <a:gd name="T18" fmla="*/ 0 w 311"/>
                  <a:gd name="T19" fmla="*/ 0 h 96"/>
                  <a:gd name="T20" fmla="*/ 311 w 311"/>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311" h="96">
                    <a:moveTo>
                      <a:pt x="309" y="0"/>
                    </a:moveTo>
                    <a:lnTo>
                      <a:pt x="307" y="0"/>
                    </a:lnTo>
                    <a:lnTo>
                      <a:pt x="0" y="84"/>
                    </a:lnTo>
                    <a:lnTo>
                      <a:pt x="4" y="96"/>
                    </a:lnTo>
                    <a:lnTo>
                      <a:pt x="311" y="11"/>
                    </a:lnTo>
                    <a:lnTo>
                      <a:pt x="30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88" name="Freeform 105"/>
              <p:cNvSpPr>
                <a:spLocks/>
              </p:cNvSpPr>
              <p:nvPr/>
            </p:nvSpPr>
            <p:spPr bwMode="auto">
              <a:xfrm>
                <a:off x="1951" y="3497"/>
                <a:ext cx="39" cy="16"/>
              </a:xfrm>
              <a:custGeom>
                <a:avLst/>
                <a:gdLst>
                  <a:gd name="T0" fmla="*/ 117 w 27"/>
                  <a:gd name="T1" fmla="*/ 28 h 11"/>
                  <a:gd name="T2" fmla="*/ 90 w 27"/>
                  <a:gd name="T3" fmla="*/ 0 h 11"/>
                  <a:gd name="T4" fmla="*/ 0 w 27"/>
                  <a:gd name="T5" fmla="*/ 0 h 11"/>
                  <a:gd name="T6" fmla="*/ 0 w 27"/>
                  <a:gd name="T7" fmla="*/ 48 h 11"/>
                  <a:gd name="T8" fmla="*/ 90 w 27"/>
                  <a:gd name="T9" fmla="*/ 48 h 11"/>
                  <a:gd name="T10" fmla="*/ 117 w 27"/>
                  <a:gd name="T11" fmla="*/ 28 h 11"/>
                  <a:gd name="T12" fmla="*/ 117 w 27"/>
                  <a:gd name="T13" fmla="*/ 28 h 11"/>
                  <a:gd name="T14" fmla="*/ 117 w 27"/>
                  <a:gd name="T15" fmla="*/ 0 h 11"/>
                  <a:gd name="T16" fmla="*/ 90 w 27"/>
                  <a:gd name="T17" fmla="*/ 0 h 11"/>
                  <a:gd name="T18" fmla="*/ 117 w 27"/>
                  <a:gd name="T19" fmla="*/ 28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1"/>
                  <a:gd name="T32" fmla="*/ 27 w 2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1">
                    <a:moveTo>
                      <a:pt x="27" y="6"/>
                    </a:moveTo>
                    <a:lnTo>
                      <a:pt x="21" y="0"/>
                    </a:lnTo>
                    <a:lnTo>
                      <a:pt x="0" y="0"/>
                    </a:lnTo>
                    <a:lnTo>
                      <a:pt x="0" y="11"/>
                    </a:lnTo>
                    <a:lnTo>
                      <a:pt x="21" y="11"/>
                    </a:lnTo>
                    <a:lnTo>
                      <a:pt x="27" y="6"/>
                    </a:lnTo>
                    <a:lnTo>
                      <a:pt x="27" y="0"/>
                    </a:lnTo>
                    <a:lnTo>
                      <a:pt x="21" y="0"/>
                    </a:lnTo>
                    <a:lnTo>
                      <a:pt x="27"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89" name="Freeform 106"/>
              <p:cNvSpPr>
                <a:spLocks/>
              </p:cNvSpPr>
              <p:nvPr/>
            </p:nvSpPr>
            <p:spPr bwMode="auto">
              <a:xfrm>
                <a:off x="1974" y="3506"/>
                <a:ext cx="16" cy="122"/>
              </a:xfrm>
              <a:custGeom>
                <a:avLst/>
                <a:gdLst>
                  <a:gd name="T0" fmla="*/ 22 w 11"/>
                  <a:gd name="T1" fmla="*/ 373 h 84"/>
                  <a:gd name="T2" fmla="*/ 48 w 11"/>
                  <a:gd name="T3" fmla="*/ 346 h 84"/>
                  <a:gd name="T4" fmla="*/ 48 w 11"/>
                  <a:gd name="T5" fmla="*/ 0 h 84"/>
                  <a:gd name="T6" fmla="*/ 0 w 11"/>
                  <a:gd name="T7" fmla="*/ 0 h 84"/>
                  <a:gd name="T8" fmla="*/ 0 w 11"/>
                  <a:gd name="T9" fmla="*/ 346 h 84"/>
                  <a:gd name="T10" fmla="*/ 22 w 11"/>
                  <a:gd name="T11" fmla="*/ 373 h 84"/>
                  <a:gd name="T12" fmla="*/ 22 w 11"/>
                  <a:gd name="T13" fmla="*/ 373 h 84"/>
                  <a:gd name="T14" fmla="*/ 48 w 11"/>
                  <a:gd name="T15" fmla="*/ 365 h 84"/>
                  <a:gd name="T16" fmla="*/ 48 w 11"/>
                  <a:gd name="T17" fmla="*/ 346 h 84"/>
                  <a:gd name="T18" fmla="*/ 22 w 11"/>
                  <a:gd name="T19" fmla="*/ 373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4"/>
                  <a:gd name="T32" fmla="*/ 11 w 11"/>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4">
                    <a:moveTo>
                      <a:pt x="5" y="84"/>
                    </a:moveTo>
                    <a:lnTo>
                      <a:pt x="11" y="78"/>
                    </a:lnTo>
                    <a:lnTo>
                      <a:pt x="11" y="0"/>
                    </a:lnTo>
                    <a:lnTo>
                      <a:pt x="0" y="0"/>
                    </a:lnTo>
                    <a:lnTo>
                      <a:pt x="0" y="78"/>
                    </a:lnTo>
                    <a:lnTo>
                      <a:pt x="5" y="84"/>
                    </a:lnTo>
                    <a:lnTo>
                      <a:pt x="11" y="82"/>
                    </a:lnTo>
                    <a:lnTo>
                      <a:pt x="11" y="78"/>
                    </a:lnTo>
                    <a:lnTo>
                      <a:pt x="5" y="8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90" name="Freeform 107"/>
              <p:cNvSpPr>
                <a:spLocks/>
              </p:cNvSpPr>
              <p:nvPr/>
            </p:nvSpPr>
            <p:spPr bwMode="auto">
              <a:xfrm>
                <a:off x="1534" y="3611"/>
                <a:ext cx="448" cy="102"/>
              </a:xfrm>
              <a:custGeom>
                <a:avLst/>
                <a:gdLst>
                  <a:gd name="T0" fmla="*/ 9 w 307"/>
                  <a:gd name="T1" fmla="*/ 316 h 70"/>
                  <a:gd name="T2" fmla="*/ 9 w 307"/>
                  <a:gd name="T3" fmla="*/ 316 h 70"/>
                  <a:gd name="T4" fmla="*/ 1392 w 307"/>
                  <a:gd name="T5" fmla="*/ 52 h 70"/>
                  <a:gd name="T6" fmla="*/ 1382 w 307"/>
                  <a:gd name="T7" fmla="*/ 0 h 70"/>
                  <a:gd name="T8" fmla="*/ 0 w 307"/>
                  <a:gd name="T9" fmla="*/ 264 h 70"/>
                  <a:gd name="T10" fmla="*/ 9 w 307"/>
                  <a:gd name="T11" fmla="*/ 316 h 70"/>
                  <a:gd name="T12" fmla="*/ 0 60000 65536"/>
                  <a:gd name="T13" fmla="*/ 0 60000 65536"/>
                  <a:gd name="T14" fmla="*/ 0 60000 65536"/>
                  <a:gd name="T15" fmla="*/ 0 60000 65536"/>
                  <a:gd name="T16" fmla="*/ 0 60000 65536"/>
                  <a:gd name="T17" fmla="*/ 0 60000 65536"/>
                  <a:gd name="T18" fmla="*/ 0 w 307"/>
                  <a:gd name="T19" fmla="*/ 0 h 70"/>
                  <a:gd name="T20" fmla="*/ 307 w 307"/>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307" h="70">
                    <a:moveTo>
                      <a:pt x="2" y="70"/>
                    </a:moveTo>
                    <a:lnTo>
                      <a:pt x="2" y="70"/>
                    </a:lnTo>
                    <a:lnTo>
                      <a:pt x="307" y="12"/>
                    </a:lnTo>
                    <a:lnTo>
                      <a:pt x="305" y="0"/>
                    </a:lnTo>
                    <a:lnTo>
                      <a:pt x="0" y="58"/>
                    </a:lnTo>
                    <a:lnTo>
                      <a:pt x="2" y="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91" name="Freeform 108"/>
              <p:cNvSpPr>
                <a:spLocks/>
              </p:cNvSpPr>
              <p:nvPr/>
            </p:nvSpPr>
            <p:spPr bwMode="auto">
              <a:xfrm>
                <a:off x="1445" y="3696"/>
                <a:ext cx="92" cy="17"/>
              </a:xfrm>
              <a:custGeom>
                <a:avLst/>
                <a:gdLst>
                  <a:gd name="T0" fmla="*/ 0 w 63"/>
                  <a:gd name="T1" fmla="*/ 26 h 12"/>
                  <a:gd name="T2" fmla="*/ 28 w 63"/>
                  <a:gd name="T3" fmla="*/ 48 h 12"/>
                  <a:gd name="T4" fmla="*/ 286 w 63"/>
                  <a:gd name="T5" fmla="*/ 48 h 12"/>
                  <a:gd name="T6" fmla="*/ 286 w 63"/>
                  <a:gd name="T7" fmla="*/ 0 h 12"/>
                  <a:gd name="T8" fmla="*/ 28 w 63"/>
                  <a:gd name="T9" fmla="*/ 0 h 12"/>
                  <a:gd name="T10" fmla="*/ 0 w 63"/>
                  <a:gd name="T11" fmla="*/ 26 h 12"/>
                  <a:gd name="T12" fmla="*/ 0 w 63"/>
                  <a:gd name="T13" fmla="*/ 26 h 12"/>
                  <a:gd name="T14" fmla="*/ 0 w 63"/>
                  <a:gd name="T15" fmla="*/ 48 h 12"/>
                  <a:gd name="T16" fmla="*/ 28 w 63"/>
                  <a:gd name="T17" fmla="*/ 48 h 12"/>
                  <a:gd name="T18" fmla="*/ 0 w 63"/>
                  <a:gd name="T19" fmla="*/ 2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12"/>
                  <a:gd name="T32" fmla="*/ 63 w 63"/>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12">
                    <a:moveTo>
                      <a:pt x="0" y="6"/>
                    </a:moveTo>
                    <a:lnTo>
                      <a:pt x="6" y="12"/>
                    </a:lnTo>
                    <a:lnTo>
                      <a:pt x="63" y="12"/>
                    </a:lnTo>
                    <a:lnTo>
                      <a:pt x="63" y="0"/>
                    </a:lnTo>
                    <a:lnTo>
                      <a:pt x="6" y="0"/>
                    </a:lnTo>
                    <a:lnTo>
                      <a:pt x="0" y="6"/>
                    </a:lnTo>
                    <a:lnTo>
                      <a:pt x="0" y="12"/>
                    </a:lnTo>
                    <a:lnTo>
                      <a:pt x="6" y="12"/>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92" name="Freeform 109"/>
              <p:cNvSpPr>
                <a:spLocks/>
              </p:cNvSpPr>
              <p:nvPr/>
            </p:nvSpPr>
            <p:spPr bwMode="auto">
              <a:xfrm>
                <a:off x="1445" y="3659"/>
                <a:ext cx="16" cy="45"/>
              </a:xfrm>
              <a:custGeom>
                <a:avLst/>
                <a:gdLst>
                  <a:gd name="T0" fmla="*/ 0 w 11"/>
                  <a:gd name="T1" fmla="*/ 0 h 31"/>
                  <a:gd name="T2" fmla="*/ 0 w 11"/>
                  <a:gd name="T3" fmla="*/ 19 h 31"/>
                  <a:gd name="T4" fmla="*/ 0 w 11"/>
                  <a:gd name="T5" fmla="*/ 136 h 31"/>
                  <a:gd name="T6" fmla="*/ 48 w 11"/>
                  <a:gd name="T7" fmla="*/ 136 h 31"/>
                  <a:gd name="T8" fmla="*/ 48 w 11"/>
                  <a:gd name="T9" fmla="*/ 19 h 31"/>
                  <a:gd name="T10" fmla="*/ 0 w 11"/>
                  <a:gd name="T11" fmla="*/ 0 h 31"/>
                  <a:gd name="T12" fmla="*/ 0 60000 65536"/>
                  <a:gd name="T13" fmla="*/ 0 60000 65536"/>
                  <a:gd name="T14" fmla="*/ 0 60000 65536"/>
                  <a:gd name="T15" fmla="*/ 0 60000 65536"/>
                  <a:gd name="T16" fmla="*/ 0 60000 65536"/>
                  <a:gd name="T17" fmla="*/ 0 60000 65536"/>
                  <a:gd name="T18" fmla="*/ 0 w 11"/>
                  <a:gd name="T19" fmla="*/ 0 h 31"/>
                  <a:gd name="T20" fmla="*/ 11 w 1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1" h="31">
                    <a:moveTo>
                      <a:pt x="0" y="0"/>
                    </a:moveTo>
                    <a:lnTo>
                      <a:pt x="0" y="4"/>
                    </a:lnTo>
                    <a:lnTo>
                      <a:pt x="0" y="31"/>
                    </a:lnTo>
                    <a:lnTo>
                      <a:pt x="11" y="31"/>
                    </a:lnTo>
                    <a:lnTo>
                      <a:pt x="11" y="4"/>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93" name="Freeform 110"/>
              <p:cNvSpPr>
                <a:spLocks/>
              </p:cNvSpPr>
              <p:nvPr/>
            </p:nvSpPr>
            <p:spPr bwMode="auto">
              <a:xfrm>
                <a:off x="1445" y="3620"/>
                <a:ext cx="61" cy="48"/>
              </a:xfrm>
              <a:custGeom>
                <a:avLst/>
                <a:gdLst>
                  <a:gd name="T0" fmla="*/ 168 w 42"/>
                  <a:gd name="T1" fmla="*/ 0 h 33"/>
                  <a:gd name="T2" fmla="*/ 168 w 42"/>
                  <a:gd name="T3" fmla="*/ 0 h 33"/>
                  <a:gd name="T4" fmla="*/ 150 w 42"/>
                  <a:gd name="T5" fmla="*/ 9 h 33"/>
                  <a:gd name="T6" fmla="*/ 129 w 42"/>
                  <a:gd name="T7" fmla="*/ 19 h 33"/>
                  <a:gd name="T8" fmla="*/ 102 w 42"/>
                  <a:gd name="T9" fmla="*/ 28 h 33"/>
                  <a:gd name="T10" fmla="*/ 76 w 42"/>
                  <a:gd name="T11" fmla="*/ 36 h 33"/>
                  <a:gd name="T12" fmla="*/ 48 w 42"/>
                  <a:gd name="T13" fmla="*/ 52 h 33"/>
                  <a:gd name="T14" fmla="*/ 32 w 42"/>
                  <a:gd name="T15" fmla="*/ 70 h 33"/>
                  <a:gd name="T16" fmla="*/ 19 w 42"/>
                  <a:gd name="T17" fmla="*/ 95 h 33"/>
                  <a:gd name="T18" fmla="*/ 0 w 42"/>
                  <a:gd name="T19" fmla="*/ 121 h 33"/>
                  <a:gd name="T20" fmla="*/ 41 w 42"/>
                  <a:gd name="T21" fmla="*/ 148 h 33"/>
                  <a:gd name="T22" fmla="*/ 60 w 42"/>
                  <a:gd name="T23" fmla="*/ 121 h 33"/>
                  <a:gd name="T24" fmla="*/ 67 w 42"/>
                  <a:gd name="T25" fmla="*/ 102 h 33"/>
                  <a:gd name="T26" fmla="*/ 87 w 42"/>
                  <a:gd name="T27" fmla="*/ 95 h 33"/>
                  <a:gd name="T28" fmla="*/ 102 w 42"/>
                  <a:gd name="T29" fmla="*/ 76 h 33"/>
                  <a:gd name="T30" fmla="*/ 121 w 42"/>
                  <a:gd name="T31" fmla="*/ 70 h 33"/>
                  <a:gd name="T32" fmla="*/ 141 w 42"/>
                  <a:gd name="T33" fmla="*/ 61 h 33"/>
                  <a:gd name="T34" fmla="*/ 160 w 42"/>
                  <a:gd name="T35" fmla="*/ 52 h 33"/>
                  <a:gd name="T36" fmla="*/ 187 w 42"/>
                  <a:gd name="T37" fmla="*/ 52 h 33"/>
                  <a:gd name="T38" fmla="*/ 187 w 42"/>
                  <a:gd name="T39" fmla="*/ 52 h 33"/>
                  <a:gd name="T40" fmla="*/ 168 w 42"/>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33"/>
                  <a:gd name="T65" fmla="*/ 42 w 42"/>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33">
                    <a:moveTo>
                      <a:pt x="38" y="0"/>
                    </a:moveTo>
                    <a:lnTo>
                      <a:pt x="38" y="0"/>
                    </a:lnTo>
                    <a:lnTo>
                      <a:pt x="34" y="2"/>
                    </a:lnTo>
                    <a:lnTo>
                      <a:pt x="29" y="4"/>
                    </a:lnTo>
                    <a:lnTo>
                      <a:pt x="23" y="6"/>
                    </a:lnTo>
                    <a:lnTo>
                      <a:pt x="17" y="8"/>
                    </a:lnTo>
                    <a:lnTo>
                      <a:pt x="11" y="12"/>
                    </a:lnTo>
                    <a:lnTo>
                      <a:pt x="7" y="16"/>
                    </a:lnTo>
                    <a:lnTo>
                      <a:pt x="4" y="21"/>
                    </a:lnTo>
                    <a:lnTo>
                      <a:pt x="0" y="27"/>
                    </a:lnTo>
                    <a:lnTo>
                      <a:pt x="9" y="33"/>
                    </a:lnTo>
                    <a:lnTo>
                      <a:pt x="13" y="27"/>
                    </a:lnTo>
                    <a:lnTo>
                      <a:pt x="15" y="23"/>
                    </a:lnTo>
                    <a:lnTo>
                      <a:pt x="19" y="21"/>
                    </a:lnTo>
                    <a:lnTo>
                      <a:pt x="23" y="17"/>
                    </a:lnTo>
                    <a:lnTo>
                      <a:pt x="27" y="16"/>
                    </a:lnTo>
                    <a:lnTo>
                      <a:pt x="32" y="14"/>
                    </a:lnTo>
                    <a:lnTo>
                      <a:pt x="36" y="12"/>
                    </a:lnTo>
                    <a:lnTo>
                      <a:pt x="42" y="12"/>
                    </a:lnTo>
                    <a:lnTo>
                      <a:pt x="3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94" name="Freeform 111"/>
              <p:cNvSpPr>
                <a:spLocks/>
              </p:cNvSpPr>
              <p:nvPr/>
            </p:nvSpPr>
            <p:spPr bwMode="auto">
              <a:xfrm>
                <a:off x="1582" y="2937"/>
                <a:ext cx="165" cy="16"/>
              </a:xfrm>
              <a:custGeom>
                <a:avLst/>
                <a:gdLst>
                  <a:gd name="T0" fmla="*/ 0 w 113"/>
                  <a:gd name="T1" fmla="*/ 28 h 11"/>
                  <a:gd name="T2" fmla="*/ 28 w 113"/>
                  <a:gd name="T3" fmla="*/ 48 h 11"/>
                  <a:gd name="T4" fmla="*/ 514 w 113"/>
                  <a:gd name="T5" fmla="*/ 48 h 11"/>
                  <a:gd name="T6" fmla="*/ 514 w 113"/>
                  <a:gd name="T7" fmla="*/ 0 h 11"/>
                  <a:gd name="T8" fmla="*/ 28 w 113"/>
                  <a:gd name="T9" fmla="*/ 0 h 11"/>
                  <a:gd name="T10" fmla="*/ 0 w 113"/>
                  <a:gd name="T11" fmla="*/ 28 h 11"/>
                  <a:gd name="T12" fmla="*/ 28 w 113"/>
                  <a:gd name="T13" fmla="*/ 0 h 11"/>
                  <a:gd name="T14" fmla="*/ 0 w 113"/>
                  <a:gd name="T15" fmla="*/ 0 h 11"/>
                  <a:gd name="T16" fmla="*/ 0 w 113"/>
                  <a:gd name="T17" fmla="*/ 2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1"/>
                  <a:gd name="T29" fmla="*/ 113 w 113"/>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1">
                    <a:moveTo>
                      <a:pt x="0" y="6"/>
                    </a:moveTo>
                    <a:lnTo>
                      <a:pt x="6" y="11"/>
                    </a:lnTo>
                    <a:lnTo>
                      <a:pt x="113" y="11"/>
                    </a:lnTo>
                    <a:lnTo>
                      <a:pt x="113" y="0"/>
                    </a:lnTo>
                    <a:lnTo>
                      <a:pt x="6" y="0"/>
                    </a:lnTo>
                    <a:lnTo>
                      <a:pt x="0" y="6"/>
                    </a:lnTo>
                    <a:lnTo>
                      <a:pt x="6" y="0"/>
                    </a:lnTo>
                    <a:lnTo>
                      <a:pt x="0" y="0"/>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95" name="Freeform 112"/>
              <p:cNvSpPr>
                <a:spLocks/>
              </p:cNvSpPr>
              <p:nvPr/>
            </p:nvSpPr>
            <p:spPr bwMode="auto">
              <a:xfrm>
                <a:off x="1582" y="2946"/>
                <a:ext cx="16" cy="36"/>
              </a:xfrm>
              <a:custGeom>
                <a:avLst/>
                <a:gdLst>
                  <a:gd name="T0" fmla="*/ 28 w 11"/>
                  <a:gd name="T1" fmla="*/ 108 h 25"/>
                  <a:gd name="T2" fmla="*/ 48 w 11"/>
                  <a:gd name="T3" fmla="*/ 81 h 25"/>
                  <a:gd name="T4" fmla="*/ 48 w 11"/>
                  <a:gd name="T5" fmla="*/ 0 h 25"/>
                  <a:gd name="T6" fmla="*/ 0 w 11"/>
                  <a:gd name="T7" fmla="*/ 0 h 25"/>
                  <a:gd name="T8" fmla="*/ 0 w 11"/>
                  <a:gd name="T9" fmla="*/ 81 h 25"/>
                  <a:gd name="T10" fmla="*/ 28 w 11"/>
                  <a:gd name="T11" fmla="*/ 108 h 25"/>
                  <a:gd name="T12" fmla="*/ 0 w 11"/>
                  <a:gd name="T13" fmla="*/ 81 h 25"/>
                  <a:gd name="T14" fmla="*/ 0 w 11"/>
                  <a:gd name="T15" fmla="*/ 108 h 25"/>
                  <a:gd name="T16" fmla="*/ 28 w 11"/>
                  <a:gd name="T17" fmla="*/ 10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25"/>
                  <a:gd name="T29" fmla="*/ 11 w 11"/>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25">
                    <a:moveTo>
                      <a:pt x="6" y="25"/>
                    </a:moveTo>
                    <a:lnTo>
                      <a:pt x="11" y="19"/>
                    </a:lnTo>
                    <a:lnTo>
                      <a:pt x="11" y="0"/>
                    </a:lnTo>
                    <a:lnTo>
                      <a:pt x="0" y="0"/>
                    </a:lnTo>
                    <a:lnTo>
                      <a:pt x="0" y="19"/>
                    </a:lnTo>
                    <a:lnTo>
                      <a:pt x="6" y="25"/>
                    </a:lnTo>
                    <a:lnTo>
                      <a:pt x="0" y="19"/>
                    </a:lnTo>
                    <a:lnTo>
                      <a:pt x="0" y="25"/>
                    </a:lnTo>
                    <a:lnTo>
                      <a:pt x="6" y="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96" name="Freeform 113"/>
              <p:cNvSpPr>
                <a:spLocks/>
              </p:cNvSpPr>
              <p:nvPr/>
            </p:nvSpPr>
            <p:spPr bwMode="auto">
              <a:xfrm>
                <a:off x="1591" y="2965"/>
                <a:ext cx="165" cy="17"/>
              </a:xfrm>
              <a:custGeom>
                <a:avLst/>
                <a:gdLst>
                  <a:gd name="T0" fmla="*/ 514 w 113"/>
                  <a:gd name="T1" fmla="*/ 26 h 12"/>
                  <a:gd name="T2" fmla="*/ 486 w 113"/>
                  <a:gd name="T3" fmla="*/ 0 h 12"/>
                  <a:gd name="T4" fmla="*/ 0 w 113"/>
                  <a:gd name="T5" fmla="*/ 0 h 12"/>
                  <a:gd name="T6" fmla="*/ 0 w 113"/>
                  <a:gd name="T7" fmla="*/ 48 h 12"/>
                  <a:gd name="T8" fmla="*/ 486 w 113"/>
                  <a:gd name="T9" fmla="*/ 48 h 12"/>
                  <a:gd name="T10" fmla="*/ 514 w 113"/>
                  <a:gd name="T11" fmla="*/ 26 h 12"/>
                  <a:gd name="T12" fmla="*/ 486 w 113"/>
                  <a:gd name="T13" fmla="*/ 48 h 12"/>
                  <a:gd name="T14" fmla="*/ 514 w 113"/>
                  <a:gd name="T15" fmla="*/ 48 h 12"/>
                  <a:gd name="T16" fmla="*/ 514 w 113"/>
                  <a:gd name="T17" fmla="*/ 2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2"/>
                  <a:gd name="T29" fmla="*/ 113 w 11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2">
                    <a:moveTo>
                      <a:pt x="113" y="6"/>
                    </a:moveTo>
                    <a:lnTo>
                      <a:pt x="107" y="0"/>
                    </a:lnTo>
                    <a:lnTo>
                      <a:pt x="0" y="0"/>
                    </a:lnTo>
                    <a:lnTo>
                      <a:pt x="0" y="12"/>
                    </a:lnTo>
                    <a:lnTo>
                      <a:pt x="107" y="12"/>
                    </a:lnTo>
                    <a:lnTo>
                      <a:pt x="113" y="6"/>
                    </a:lnTo>
                    <a:lnTo>
                      <a:pt x="107" y="12"/>
                    </a:lnTo>
                    <a:lnTo>
                      <a:pt x="113" y="12"/>
                    </a:lnTo>
                    <a:lnTo>
                      <a:pt x="113"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97" name="Freeform 114"/>
              <p:cNvSpPr>
                <a:spLocks/>
              </p:cNvSpPr>
              <p:nvPr/>
            </p:nvSpPr>
            <p:spPr bwMode="auto">
              <a:xfrm>
                <a:off x="1738" y="2937"/>
                <a:ext cx="18" cy="37"/>
              </a:xfrm>
              <a:custGeom>
                <a:avLst/>
                <a:gdLst>
                  <a:gd name="T0" fmla="*/ 32 w 12"/>
                  <a:gd name="T1" fmla="*/ 0 h 25"/>
                  <a:gd name="T2" fmla="*/ 0 w 12"/>
                  <a:gd name="T3" fmla="*/ 28 h 25"/>
                  <a:gd name="T4" fmla="*/ 0 w 12"/>
                  <a:gd name="T5" fmla="*/ 120 h 25"/>
                  <a:gd name="T6" fmla="*/ 62 w 12"/>
                  <a:gd name="T7" fmla="*/ 120 h 25"/>
                  <a:gd name="T8" fmla="*/ 62 w 12"/>
                  <a:gd name="T9" fmla="*/ 28 h 25"/>
                  <a:gd name="T10" fmla="*/ 32 w 12"/>
                  <a:gd name="T11" fmla="*/ 0 h 25"/>
                  <a:gd name="T12" fmla="*/ 62 w 12"/>
                  <a:gd name="T13" fmla="*/ 28 h 25"/>
                  <a:gd name="T14" fmla="*/ 62 w 12"/>
                  <a:gd name="T15" fmla="*/ 0 h 25"/>
                  <a:gd name="T16" fmla="*/ 32 w 12"/>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5"/>
                  <a:gd name="T29" fmla="*/ 12 w 12"/>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5">
                    <a:moveTo>
                      <a:pt x="6" y="0"/>
                    </a:moveTo>
                    <a:lnTo>
                      <a:pt x="0" y="6"/>
                    </a:lnTo>
                    <a:lnTo>
                      <a:pt x="0" y="25"/>
                    </a:lnTo>
                    <a:lnTo>
                      <a:pt x="12" y="25"/>
                    </a:lnTo>
                    <a:lnTo>
                      <a:pt x="12" y="6"/>
                    </a:lnTo>
                    <a:lnTo>
                      <a:pt x="6" y="0"/>
                    </a:lnTo>
                    <a:lnTo>
                      <a:pt x="12" y="6"/>
                    </a:lnTo>
                    <a:lnTo>
                      <a:pt x="12" y="0"/>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98" name="Freeform 115"/>
              <p:cNvSpPr>
                <a:spLocks/>
              </p:cNvSpPr>
              <p:nvPr/>
            </p:nvSpPr>
            <p:spPr bwMode="auto">
              <a:xfrm>
                <a:off x="1632" y="2493"/>
                <a:ext cx="126" cy="441"/>
              </a:xfrm>
              <a:custGeom>
                <a:avLst/>
                <a:gdLst>
                  <a:gd name="T0" fmla="*/ 332 w 87"/>
                  <a:gd name="T1" fmla="*/ 0 h 303"/>
                  <a:gd name="T2" fmla="*/ 332 w 87"/>
                  <a:gd name="T3" fmla="*/ 0 h 303"/>
                  <a:gd name="T4" fmla="*/ 0 w 87"/>
                  <a:gd name="T5" fmla="*/ 1340 h 303"/>
                  <a:gd name="T6" fmla="*/ 52 w 87"/>
                  <a:gd name="T7" fmla="*/ 1359 h 303"/>
                  <a:gd name="T8" fmla="*/ 382 w 87"/>
                  <a:gd name="T9" fmla="*/ 19 h 303"/>
                  <a:gd name="T10" fmla="*/ 332 w 87"/>
                  <a:gd name="T11" fmla="*/ 0 h 303"/>
                  <a:gd name="T12" fmla="*/ 0 60000 65536"/>
                  <a:gd name="T13" fmla="*/ 0 60000 65536"/>
                  <a:gd name="T14" fmla="*/ 0 60000 65536"/>
                  <a:gd name="T15" fmla="*/ 0 60000 65536"/>
                  <a:gd name="T16" fmla="*/ 0 60000 65536"/>
                  <a:gd name="T17" fmla="*/ 0 60000 65536"/>
                  <a:gd name="T18" fmla="*/ 0 w 87"/>
                  <a:gd name="T19" fmla="*/ 0 h 303"/>
                  <a:gd name="T20" fmla="*/ 87 w 87"/>
                  <a:gd name="T21" fmla="*/ 303 h 303"/>
                </a:gdLst>
                <a:ahLst/>
                <a:cxnLst>
                  <a:cxn ang="T12">
                    <a:pos x="T0" y="T1"/>
                  </a:cxn>
                  <a:cxn ang="T13">
                    <a:pos x="T2" y="T3"/>
                  </a:cxn>
                  <a:cxn ang="T14">
                    <a:pos x="T4" y="T5"/>
                  </a:cxn>
                  <a:cxn ang="T15">
                    <a:pos x="T6" y="T7"/>
                  </a:cxn>
                  <a:cxn ang="T16">
                    <a:pos x="T8" y="T9"/>
                  </a:cxn>
                  <a:cxn ang="T17">
                    <a:pos x="T10" y="T11"/>
                  </a:cxn>
                </a:cxnLst>
                <a:rect l="T18" t="T19" r="T20" b="T21"/>
                <a:pathLst>
                  <a:path w="87" h="303">
                    <a:moveTo>
                      <a:pt x="75" y="0"/>
                    </a:moveTo>
                    <a:lnTo>
                      <a:pt x="75" y="0"/>
                    </a:lnTo>
                    <a:lnTo>
                      <a:pt x="0" y="299"/>
                    </a:lnTo>
                    <a:lnTo>
                      <a:pt x="12" y="303"/>
                    </a:lnTo>
                    <a:lnTo>
                      <a:pt x="87" y="4"/>
                    </a:lnTo>
                    <a:lnTo>
                      <a:pt x="7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99" name="Freeform 116"/>
              <p:cNvSpPr>
                <a:spLocks/>
              </p:cNvSpPr>
              <p:nvPr/>
            </p:nvSpPr>
            <p:spPr bwMode="auto">
              <a:xfrm>
                <a:off x="1741" y="2213"/>
                <a:ext cx="39" cy="285"/>
              </a:xfrm>
              <a:custGeom>
                <a:avLst/>
                <a:gdLst>
                  <a:gd name="T0" fmla="*/ 52 w 27"/>
                  <a:gd name="T1" fmla="*/ 9 h 196"/>
                  <a:gd name="T2" fmla="*/ 52 w 27"/>
                  <a:gd name="T3" fmla="*/ 9 h 196"/>
                  <a:gd name="T4" fmla="*/ 61 w 27"/>
                  <a:gd name="T5" fmla="*/ 121 h 196"/>
                  <a:gd name="T6" fmla="*/ 69 w 27"/>
                  <a:gd name="T7" fmla="*/ 243 h 196"/>
                  <a:gd name="T8" fmla="*/ 69 w 27"/>
                  <a:gd name="T9" fmla="*/ 346 h 196"/>
                  <a:gd name="T10" fmla="*/ 61 w 27"/>
                  <a:gd name="T11" fmla="*/ 455 h 196"/>
                  <a:gd name="T12" fmla="*/ 61 w 27"/>
                  <a:gd name="T13" fmla="*/ 563 h 196"/>
                  <a:gd name="T14" fmla="*/ 42 w 27"/>
                  <a:gd name="T15" fmla="*/ 667 h 196"/>
                  <a:gd name="T16" fmla="*/ 27 w 27"/>
                  <a:gd name="T17" fmla="*/ 765 h 196"/>
                  <a:gd name="T18" fmla="*/ 0 w 27"/>
                  <a:gd name="T19" fmla="*/ 858 h 196"/>
                  <a:gd name="T20" fmla="*/ 52 w 27"/>
                  <a:gd name="T21" fmla="*/ 875 h 196"/>
                  <a:gd name="T22" fmla="*/ 79 w 27"/>
                  <a:gd name="T23" fmla="*/ 774 h 196"/>
                  <a:gd name="T24" fmla="*/ 90 w 27"/>
                  <a:gd name="T25" fmla="*/ 667 h 196"/>
                  <a:gd name="T26" fmla="*/ 100 w 27"/>
                  <a:gd name="T27" fmla="*/ 563 h 196"/>
                  <a:gd name="T28" fmla="*/ 108 w 27"/>
                  <a:gd name="T29" fmla="*/ 461 h 196"/>
                  <a:gd name="T30" fmla="*/ 117 w 27"/>
                  <a:gd name="T31" fmla="*/ 346 h 196"/>
                  <a:gd name="T32" fmla="*/ 108 w 27"/>
                  <a:gd name="T33" fmla="*/ 243 h 196"/>
                  <a:gd name="T34" fmla="*/ 108 w 27"/>
                  <a:gd name="T35" fmla="*/ 121 h 196"/>
                  <a:gd name="T36" fmla="*/ 90 w 27"/>
                  <a:gd name="T37" fmla="*/ 0 h 196"/>
                  <a:gd name="T38" fmla="*/ 90 w 27"/>
                  <a:gd name="T39" fmla="*/ 0 h 196"/>
                  <a:gd name="T40" fmla="*/ 52 w 27"/>
                  <a:gd name="T41" fmla="*/ 9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196"/>
                  <a:gd name="T65" fmla="*/ 27 w 27"/>
                  <a:gd name="T66" fmla="*/ 196 h 1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196">
                    <a:moveTo>
                      <a:pt x="12" y="2"/>
                    </a:moveTo>
                    <a:lnTo>
                      <a:pt x="12" y="2"/>
                    </a:lnTo>
                    <a:lnTo>
                      <a:pt x="14" y="27"/>
                    </a:lnTo>
                    <a:lnTo>
                      <a:pt x="16" y="54"/>
                    </a:lnTo>
                    <a:lnTo>
                      <a:pt x="16" y="78"/>
                    </a:lnTo>
                    <a:lnTo>
                      <a:pt x="14" y="102"/>
                    </a:lnTo>
                    <a:lnTo>
                      <a:pt x="14" y="126"/>
                    </a:lnTo>
                    <a:lnTo>
                      <a:pt x="10" y="149"/>
                    </a:lnTo>
                    <a:lnTo>
                      <a:pt x="6" y="171"/>
                    </a:lnTo>
                    <a:lnTo>
                      <a:pt x="0" y="192"/>
                    </a:lnTo>
                    <a:lnTo>
                      <a:pt x="12" y="196"/>
                    </a:lnTo>
                    <a:lnTo>
                      <a:pt x="18" y="173"/>
                    </a:lnTo>
                    <a:lnTo>
                      <a:pt x="21" y="149"/>
                    </a:lnTo>
                    <a:lnTo>
                      <a:pt x="23" y="126"/>
                    </a:lnTo>
                    <a:lnTo>
                      <a:pt x="25" y="103"/>
                    </a:lnTo>
                    <a:lnTo>
                      <a:pt x="27" y="78"/>
                    </a:lnTo>
                    <a:lnTo>
                      <a:pt x="25" y="54"/>
                    </a:lnTo>
                    <a:lnTo>
                      <a:pt x="25" y="27"/>
                    </a:lnTo>
                    <a:lnTo>
                      <a:pt x="21" y="0"/>
                    </a:lnTo>
                    <a:lnTo>
                      <a:pt x="12"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00" name="Freeform 117"/>
              <p:cNvSpPr>
                <a:spLocks/>
              </p:cNvSpPr>
              <p:nvPr/>
            </p:nvSpPr>
            <p:spPr bwMode="auto">
              <a:xfrm>
                <a:off x="1719" y="1726"/>
                <a:ext cx="53" cy="489"/>
              </a:xfrm>
              <a:custGeom>
                <a:avLst/>
                <a:gdLst>
                  <a:gd name="T0" fmla="*/ 52 w 36"/>
                  <a:gd name="T1" fmla="*/ 0 h 336"/>
                  <a:gd name="T2" fmla="*/ 0 w 36"/>
                  <a:gd name="T3" fmla="*/ 9 h 336"/>
                  <a:gd name="T4" fmla="*/ 128 w 36"/>
                  <a:gd name="T5" fmla="*/ 1508 h 336"/>
                  <a:gd name="T6" fmla="*/ 169 w 36"/>
                  <a:gd name="T7" fmla="*/ 1498 h 336"/>
                  <a:gd name="T8" fmla="*/ 52 w 36"/>
                  <a:gd name="T9" fmla="*/ 0 h 336"/>
                  <a:gd name="T10" fmla="*/ 52 w 36"/>
                  <a:gd name="T11" fmla="*/ 0 h 336"/>
                  <a:gd name="T12" fmla="*/ 0 60000 65536"/>
                  <a:gd name="T13" fmla="*/ 0 60000 65536"/>
                  <a:gd name="T14" fmla="*/ 0 60000 65536"/>
                  <a:gd name="T15" fmla="*/ 0 60000 65536"/>
                  <a:gd name="T16" fmla="*/ 0 60000 65536"/>
                  <a:gd name="T17" fmla="*/ 0 60000 65536"/>
                  <a:gd name="T18" fmla="*/ 0 w 36"/>
                  <a:gd name="T19" fmla="*/ 0 h 336"/>
                  <a:gd name="T20" fmla="*/ 36 w 36"/>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36" h="336">
                    <a:moveTo>
                      <a:pt x="11" y="0"/>
                    </a:moveTo>
                    <a:lnTo>
                      <a:pt x="0" y="2"/>
                    </a:lnTo>
                    <a:lnTo>
                      <a:pt x="27" y="336"/>
                    </a:lnTo>
                    <a:lnTo>
                      <a:pt x="36" y="334"/>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01" name="Freeform 118"/>
              <p:cNvSpPr>
                <a:spLocks/>
              </p:cNvSpPr>
              <p:nvPr/>
            </p:nvSpPr>
            <p:spPr bwMode="auto">
              <a:xfrm>
                <a:off x="1610" y="1672"/>
                <a:ext cx="125" cy="72"/>
              </a:xfrm>
              <a:custGeom>
                <a:avLst/>
                <a:gdLst>
                  <a:gd name="T0" fmla="*/ 52 w 86"/>
                  <a:gd name="T1" fmla="*/ 216 h 50"/>
                  <a:gd name="T2" fmla="*/ 52 w 86"/>
                  <a:gd name="T3" fmla="*/ 216 h 50"/>
                  <a:gd name="T4" fmla="*/ 52 w 86"/>
                  <a:gd name="T5" fmla="*/ 176 h 50"/>
                  <a:gd name="T6" fmla="*/ 60 w 86"/>
                  <a:gd name="T7" fmla="*/ 150 h 50"/>
                  <a:gd name="T8" fmla="*/ 68 w 86"/>
                  <a:gd name="T9" fmla="*/ 117 h 50"/>
                  <a:gd name="T10" fmla="*/ 87 w 86"/>
                  <a:gd name="T11" fmla="*/ 99 h 50"/>
                  <a:gd name="T12" fmla="*/ 102 w 86"/>
                  <a:gd name="T13" fmla="*/ 86 h 50"/>
                  <a:gd name="T14" fmla="*/ 129 w 86"/>
                  <a:gd name="T15" fmla="*/ 69 h 50"/>
                  <a:gd name="T16" fmla="*/ 157 w 86"/>
                  <a:gd name="T17" fmla="*/ 60 h 50"/>
                  <a:gd name="T18" fmla="*/ 177 w 86"/>
                  <a:gd name="T19" fmla="*/ 50 h 50"/>
                  <a:gd name="T20" fmla="*/ 205 w 86"/>
                  <a:gd name="T21" fmla="*/ 50 h 50"/>
                  <a:gd name="T22" fmla="*/ 233 w 86"/>
                  <a:gd name="T23" fmla="*/ 60 h 50"/>
                  <a:gd name="T24" fmla="*/ 257 w 86"/>
                  <a:gd name="T25" fmla="*/ 69 h 50"/>
                  <a:gd name="T26" fmla="*/ 273 w 86"/>
                  <a:gd name="T27" fmla="*/ 76 h 50"/>
                  <a:gd name="T28" fmla="*/ 298 w 86"/>
                  <a:gd name="T29" fmla="*/ 89 h 50"/>
                  <a:gd name="T30" fmla="*/ 317 w 86"/>
                  <a:gd name="T31" fmla="*/ 108 h 50"/>
                  <a:gd name="T32" fmla="*/ 326 w 86"/>
                  <a:gd name="T33" fmla="*/ 135 h 50"/>
                  <a:gd name="T34" fmla="*/ 334 w 86"/>
                  <a:gd name="T35" fmla="*/ 168 h 50"/>
                  <a:gd name="T36" fmla="*/ 385 w 86"/>
                  <a:gd name="T37" fmla="*/ 157 h 50"/>
                  <a:gd name="T38" fmla="*/ 374 w 86"/>
                  <a:gd name="T39" fmla="*/ 117 h 50"/>
                  <a:gd name="T40" fmla="*/ 363 w 86"/>
                  <a:gd name="T41" fmla="*/ 86 h 50"/>
                  <a:gd name="T42" fmla="*/ 334 w 86"/>
                  <a:gd name="T43" fmla="*/ 60 h 50"/>
                  <a:gd name="T44" fmla="*/ 307 w 86"/>
                  <a:gd name="T45" fmla="*/ 35 h 50"/>
                  <a:gd name="T46" fmla="*/ 273 w 86"/>
                  <a:gd name="T47" fmla="*/ 19 h 50"/>
                  <a:gd name="T48" fmla="*/ 238 w 86"/>
                  <a:gd name="T49" fmla="*/ 9 h 50"/>
                  <a:gd name="T50" fmla="*/ 205 w 86"/>
                  <a:gd name="T51" fmla="*/ 0 h 50"/>
                  <a:gd name="T52" fmla="*/ 169 w 86"/>
                  <a:gd name="T53" fmla="*/ 9 h 50"/>
                  <a:gd name="T54" fmla="*/ 137 w 86"/>
                  <a:gd name="T55" fmla="*/ 9 h 50"/>
                  <a:gd name="T56" fmla="*/ 102 w 86"/>
                  <a:gd name="T57" fmla="*/ 27 h 50"/>
                  <a:gd name="T58" fmla="*/ 76 w 86"/>
                  <a:gd name="T59" fmla="*/ 42 h 50"/>
                  <a:gd name="T60" fmla="*/ 52 w 86"/>
                  <a:gd name="T61" fmla="*/ 69 h 50"/>
                  <a:gd name="T62" fmla="*/ 28 w 86"/>
                  <a:gd name="T63" fmla="*/ 99 h 50"/>
                  <a:gd name="T64" fmla="*/ 9 w 86"/>
                  <a:gd name="T65" fmla="*/ 135 h 50"/>
                  <a:gd name="T66" fmla="*/ 0 w 86"/>
                  <a:gd name="T67" fmla="*/ 176 h 50"/>
                  <a:gd name="T68" fmla="*/ 0 w 86"/>
                  <a:gd name="T69" fmla="*/ 216 h 50"/>
                  <a:gd name="T70" fmla="*/ 0 w 86"/>
                  <a:gd name="T71" fmla="*/ 216 h 50"/>
                  <a:gd name="T72" fmla="*/ 52 w 86"/>
                  <a:gd name="T73" fmla="*/ 216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50"/>
                  <a:gd name="T113" fmla="*/ 86 w 86"/>
                  <a:gd name="T114" fmla="*/ 50 h 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50">
                    <a:moveTo>
                      <a:pt x="12" y="50"/>
                    </a:moveTo>
                    <a:lnTo>
                      <a:pt x="12" y="50"/>
                    </a:lnTo>
                    <a:lnTo>
                      <a:pt x="12" y="41"/>
                    </a:lnTo>
                    <a:lnTo>
                      <a:pt x="13" y="35"/>
                    </a:lnTo>
                    <a:lnTo>
                      <a:pt x="15" y="27"/>
                    </a:lnTo>
                    <a:lnTo>
                      <a:pt x="19" y="23"/>
                    </a:lnTo>
                    <a:lnTo>
                      <a:pt x="23" y="20"/>
                    </a:lnTo>
                    <a:lnTo>
                      <a:pt x="29" y="16"/>
                    </a:lnTo>
                    <a:lnTo>
                      <a:pt x="35" y="14"/>
                    </a:lnTo>
                    <a:lnTo>
                      <a:pt x="40" y="12"/>
                    </a:lnTo>
                    <a:lnTo>
                      <a:pt x="46" y="12"/>
                    </a:lnTo>
                    <a:lnTo>
                      <a:pt x="52" y="14"/>
                    </a:lnTo>
                    <a:lnTo>
                      <a:pt x="58" y="16"/>
                    </a:lnTo>
                    <a:lnTo>
                      <a:pt x="61" y="18"/>
                    </a:lnTo>
                    <a:lnTo>
                      <a:pt x="67" y="21"/>
                    </a:lnTo>
                    <a:lnTo>
                      <a:pt x="71" y="25"/>
                    </a:lnTo>
                    <a:lnTo>
                      <a:pt x="73" y="31"/>
                    </a:lnTo>
                    <a:lnTo>
                      <a:pt x="75" y="39"/>
                    </a:lnTo>
                    <a:lnTo>
                      <a:pt x="86" y="37"/>
                    </a:lnTo>
                    <a:lnTo>
                      <a:pt x="84" y="27"/>
                    </a:lnTo>
                    <a:lnTo>
                      <a:pt x="81" y="20"/>
                    </a:lnTo>
                    <a:lnTo>
                      <a:pt x="75" y="14"/>
                    </a:lnTo>
                    <a:lnTo>
                      <a:pt x="69" y="8"/>
                    </a:lnTo>
                    <a:lnTo>
                      <a:pt x="61" y="4"/>
                    </a:lnTo>
                    <a:lnTo>
                      <a:pt x="54" y="2"/>
                    </a:lnTo>
                    <a:lnTo>
                      <a:pt x="46" y="0"/>
                    </a:lnTo>
                    <a:lnTo>
                      <a:pt x="38" y="2"/>
                    </a:lnTo>
                    <a:lnTo>
                      <a:pt x="31" y="2"/>
                    </a:lnTo>
                    <a:lnTo>
                      <a:pt x="23" y="6"/>
                    </a:lnTo>
                    <a:lnTo>
                      <a:pt x="17" y="10"/>
                    </a:lnTo>
                    <a:lnTo>
                      <a:pt x="12" y="16"/>
                    </a:lnTo>
                    <a:lnTo>
                      <a:pt x="6" y="23"/>
                    </a:lnTo>
                    <a:lnTo>
                      <a:pt x="2" y="31"/>
                    </a:lnTo>
                    <a:lnTo>
                      <a:pt x="0" y="41"/>
                    </a:lnTo>
                    <a:lnTo>
                      <a:pt x="0" y="50"/>
                    </a:lnTo>
                    <a:lnTo>
                      <a:pt x="12" y="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02" name="Freeform 119"/>
              <p:cNvSpPr>
                <a:spLocks/>
              </p:cNvSpPr>
              <p:nvPr/>
            </p:nvSpPr>
            <p:spPr bwMode="auto">
              <a:xfrm>
                <a:off x="1610" y="1744"/>
                <a:ext cx="48" cy="418"/>
              </a:xfrm>
              <a:custGeom>
                <a:avLst/>
                <a:gdLst>
                  <a:gd name="T0" fmla="*/ 148 w 33"/>
                  <a:gd name="T1" fmla="*/ 1305 h 286"/>
                  <a:gd name="T2" fmla="*/ 148 w 33"/>
                  <a:gd name="T3" fmla="*/ 1296 h 286"/>
                  <a:gd name="T4" fmla="*/ 52 w 33"/>
                  <a:gd name="T5" fmla="*/ 0 h 286"/>
                  <a:gd name="T6" fmla="*/ 0 w 33"/>
                  <a:gd name="T7" fmla="*/ 0 h 286"/>
                  <a:gd name="T8" fmla="*/ 95 w 33"/>
                  <a:gd name="T9" fmla="*/ 1305 h 286"/>
                  <a:gd name="T10" fmla="*/ 148 w 33"/>
                  <a:gd name="T11" fmla="*/ 1305 h 286"/>
                  <a:gd name="T12" fmla="*/ 0 60000 65536"/>
                  <a:gd name="T13" fmla="*/ 0 60000 65536"/>
                  <a:gd name="T14" fmla="*/ 0 60000 65536"/>
                  <a:gd name="T15" fmla="*/ 0 60000 65536"/>
                  <a:gd name="T16" fmla="*/ 0 60000 65536"/>
                  <a:gd name="T17" fmla="*/ 0 60000 65536"/>
                  <a:gd name="T18" fmla="*/ 0 w 33"/>
                  <a:gd name="T19" fmla="*/ 0 h 286"/>
                  <a:gd name="T20" fmla="*/ 33 w 33"/>
                  <a:gd name="T21" fmla="*/ 286 h 286"/>
                </a:gdLst>
                <a:ahLst/>
                <a:cxnLst>
                  <a:cxn ang="T12">
                    <a:pos x="T0" y="T1"/>
                  </a:cxn>
                  <a:cxn ang="T13">
                    <a:pos x="T2" y="T3"/>
                  </a:cxn>
                  <a:cxn ang="T14">
                    <a:pos x="T4" y="T5"/>
                  </a:cxn>
                  <a:cxn ang="T15">
                    <a:pos x="T6" y="T7"/>
                  </a:cxn>
                  <a:cxn ang="T16">
                    <a:pos x="T8" y="T9"/>
                  </a:cxn>
                  <a:cxn ang="T17">
                    <a:pos x="T10" y="T11"/>
                  </a:cxn>
                </a:cxnLst>
                <a:rect l="T18" t="T19" r="T20" b="T21"/>
                <a:pathLst>
                  <a:path w="33" h="286">
                    <a:moveTo>
                      <a:pt x="33" y="286"/>
                    </a:moveTo>
                    <a:lnTo>
                      <a:pt x="33" y="284"/>
                    </a:lnTo>
                    <a:lnTo>
                      <a:pt x="12" y="0"/>
                    </a:lnTo>
                    <a:lnTo>
                      <a:pt x="0" y="0"/>
                    </a:lnTo>
                    <a:lnTo>
                      <a:pt x="21" y="286"/>
                    </a:lnTo>
                    <a:lnTo>
                      <a:pt x="33" y="28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03" name="Freeform 120"/>
              <p:cNvSpPr>
                <a:spLocks/>
              </p:cNvSpPr>
              <p:nvPr/>
            </p:nvSpPr>
            <p:spPr bwMode="auto">
              <a:xfrm>
                <a:off x="1570" y="2162"/>
                <a:ext cx="88" cy="408"/>
              </a:xfrm>
              <a:custGeom>
                <a:avLst/>
                <a:gdLst>
                  <a:gd name="T0" fmla="*/ 47 w 60"/>
                  <a:gd name="T1" fmla="*/ 1263 h 280"/>
                  <a:gd name="T2" fmla="*/ 47 w 60"/>
                  <a:gd name="T3" fmla="*/ 1263 h 280"/>
                  <a:gd name="T4" fmla="*/ 97 w 60"/>
                  <a:gd name="T5" fmla="*/ 1125 h 280"/>
                  <a:gd name="T6" fmla="*/ 142 w 60"/>
                  <a:gd name="T7" fmla="*/ 976 h 280"/>
                  <a:gd name="T8" fmla="*/ 180 w 60"/>
                  <a:gd name="T9" fmla="*/ 826 h 280"/>
                  <a:gd name="T10" fmla="*/ 211 w 60"/>
                  <a:gd name="T11" fmla="*/ 669 h 280"/>
                  <a:gd name="T12" fmla="*/ 239 w 60"/>
                  <a:gd name="T13" fmla="*/ 510 h 280"/>
                  <a:gd name="T14" fmla="*/ 258 w 60"/>
                  <a:gd name="T15" fmla="*/ 338 h 280"/>
                  <a:gd name="T16" fmla="*/ 277 w 60"/>
                  <a:gd name="T17" fmla="*/ 176 h 280"/>
                  <a:gd name="T18" fmla="*/ 277 w 60"/>
                  <a:gd name="T19" fmla="*/ 0 h 280"/>
                  <a:gd name="T20" fmla="*/ 221 w 60"/>
                  <a:gd name="T21" fmla="*/ 0 h 280"/>
                  <a:gd name="T22" fmla="*/ 221 w 60"/>
                  <a:gd name="T23" fmla="*/ 176 h 280"/>
                  <a:gd name="T24" fmla="*/ 211 w 60"/>
                  <a:gd name="T25" fmla="*/ 338 h 280"/>
                  <a:gd name="T26" fmla="*/ 188 w 60"/>
                  <a:gd name="T27" fmla="*/ 506 h 280"/>
                  <a:gd name="T28" fmla="*/ 161 w 60"/>
                  <a:gd name="T29" fmla="*/ 659 h 280"/>
                  <a:gd name="T30" fmla="*/ 128 w 60"/>
                  <a:gd name="T31" fmla="*/ 817 h 280"/>
                  <a:gd name="T32" fmla="*/ 88 w 60"/>
                  <a:gd name="T33" fmla="*/ 960 h 280"/>
                  <a:gd name="T34" fmla="*/ 47 w 60"/>
                  <a:gd name="T35" fmla="*/ 1109 h 280"/>
                  <a:gd name="T36" fmla="*/ 0 w 60"/>
                  <a:gd name="T37" fmla="*/ 1250 h 280"/>
                  <a:gd name="T38" fmla="*/ 0 w 60"/>
                  <a:gd name="T39" fmla="*/ 1259 h 280"/>
                  <a:gd name="T40" fmla="*/ 47 w 60"/>
                  <a:gd name="T41" fmla="*/ 1263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280"/>
                  <a:gd name="T65" fmla="*/ 60 w 60"/>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280">
                    <a:moveTo>
                      <a:pt x="10" y="280"/>
                    </a:moveTo>
                    <a:lnTo>
                      <a:pt x="10" y="280"/>
                    </a:lnTo>
                    <a:lnTo>
                      <a:pt x="21" y="250"/>
                    </a:lnTo>
                    <a:lnTo>
                      <a:pt x="31" y="217"/>
                    </a:lnTo>
                    <a:lnTo>
                      <a:pt x="39" y="183"/>
                    </a:lnTo>
                    <a:lnTo>
                      <a:pt x="46" y="148"/>
                    </a:lnTo>
                    <a:lnTo>
                      <a:pt x="52" y="113"/>
                    </a:lnTo>
                    <a:lnTo>
                      <a:pt x="56" y="75"/>
                    </a:lnTo>
                    <a:lnTo>
                      <a:pt x="60" y="39"/>
                    </a:lnTo>
                    <a:lnTo>
                      <a:pt x="60" y="0"/>
                    </a:lnTo>
                    <a:lnTo>
                      <a:pt x="48" y="0"/>
                    </a:lnTo>
                    <a:lnTo>
                      <a:pt x="48" y="39"/>
                    </a:lnTo>
                    <a:lnTo>
                      <a:pt x="46" y="75"/>
                    </a:lnTo>
                    <a:lnTo>
                      <a:pt x="40" y="112"/>
                    </a:lnTo>
                    <a:lnTo>
                      <a:pt x="35" y="146"/>
                    </a:lnTo>
                    <a:lnTo>
                      <a:pt x="27" y="181"/>
                    </a:lnTo>
                    <a:lnTo>
                      <a:pt x="19" y="213"/>
                    </a:lnTo>
                    <a:lnTo>
                      <a:pt x="10" y="246"/>
                    </a:lnTo>
                    <a:lnTo>
                      <a:pt x="0" y="277"/>
                    </a:lnTo>
                    <a:lnTo>
                      <a:pt x="0" y="279"/>
                    </a:lnTo>
                    <a:lnTo>
                      <a:pt x="10" y="28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04" name="Freeform 121"/>
              <p:cNvSpPr>
                <a:spLocks/>
              </p:cNvSpPr>
              <p:nvPr/>
            </p:nvSpPr>
            <p:spPr bwMode="auto">
              <a:xfrm>
                <a:off x="1489" y="2568"/>
                <a:ext cx="96" cy="314"/>
              </a:xfrm>
              <a:custGeom>
                <a:avLst/>
                <a:gdLst>
                  <a:gd name="T0" fmla="*/ 0 w 66"/>
                  <a:gd name="T1" fmla="*/ 960 h 215"/>
                  <a:gd name="T2" fmla="*/ 52 w 66"/>
                  <a:gd name="T3" fmla="*/ 979 h 215"/>
                  <a:gd name="T4" fmla="*/ 297 w 66"/>
                  <a:gd name="T5" fmla="*/ 1 h 215"/>
                  <a:gd name="T6" fmla="*/ 250 w 66"/>
                  <a:gd name="T7" fmla="*/ 0 h 215"/>
                  <a:gd name="T8" fmla="*/ 0 w 66"/>
                  <a:gd name="T9" fmla="*/ 960 h 215"/>
                  <a:gd name="T10" fmla="*/ 0 w 66"/>
                  <a:gd name="T11" fmla="*/ 960 h 215"/>
                  <a:gd name="T12" fmla="*/ 0 60000 65536"/>
                  <a:gd name="T13" fmla="*/ 0 60000 65536"/>
                  <a:gd name="T14" fmla="*/ 0 60000 65536"/>
                  <a:gd name="T15" fmla="*/ 0 60000 65536"/>
                  <a:gd name="T16" fmla="*/ 0 60000 65536"/>
                  <a:gd name="T17" fmla="*/ 0 60000 65536"/>
                  <a:gd name="T18" fmla="*/ 0 w 66"/>
                  <a:gd name="T19" fmla="*/ 0 h 215"/>
                  <a:gd name="T20" fmla="*/ 66 w 66"/>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66" h="215">
                    <a:moveTo>
                      <a:pt x="0" y="211"/>
                    </a:moveTo>
                    <a:lnTo>
                      <a:pt x="12" y="215"/>
                    </a:lnTo>
                    <a:lnTo>
                      <a:pt x="66" y="1"/>
                    </a:lnTo>
                    <a:lnTo>
                      <a:pt x="56" y="0"/>
                    </a:lnTo>
                    <a:lnTo>
                      <a:pt x="0" y="2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05" name="Freeform 122"/>
              <p:cNvSpPr>
                <a:spLocks/>
              </p:cNvSpPr>
              <p:nvPr/>
            </p:nvSpPr>
            <p:spPr bwMode="auto">
              <a:xfrm>
                <a:off x="1487" y="2876"/>
                <a:ext cx="31" cy="58"/>
              </a:xfrm>
              <a:custGeom>
                <a:avLst/>
                <a:gdLst>
                  <a:gd name="T0" fmla="*/ 100 w 21"/>
                  <a:gd name="T1" fmla="*/ 131 h 40"/>
                  <a:gd name="T2" fmla="*/ 100 w 21"/>
                  <a:gd name="T3" fmla="*/ 131 h 40"/>
                  <a:gd name="T4" fmla="*/ 90 w 21"/>
                  <a:gd name="T5" fmla="*/ 125 h 40"/>
                  <a:gd name="T6" fmla="*/ 81 w 21"/>
                  <a:gd name="T7" fmla="*/ 109 h 40"/>
                  <a:gd name="T8" fmla="*/ 69 w 21"/>
                  <a:gd name="T9" fmla="*/ 102 h 40"/>
                  <a:gd name="T10" fmla="*/ 61 w 21"/>
                  <a:gd name="T11" fmla="*/ 90 h 40"/>
                  <a:gd name="T12" fmla="*/ 61 w 21"/>
                  <a:gd name="T13" fmla="*/ 75 h 40"/>
                  <a:gd name="T14" fmla="*/ 52 w 21"/>
                  <a:gd name="T15" fmla="*/ 59 h 40"/>
                  <a:gd name="T16" fmla="*/ 61 w 21"/>
                  <a:gd name="T17" fmla="*/ 41 h 40"/>
                  <a:gd name="T18" fmla="*/ 61 w 21"/>
                  <a:gd name="T19" fmla="*/ 19 h 40"/>
                  <a:gd name="T20" fmla="*/ 1 w 21"/>
                  <a:gd name="T21" fmla="*/ 0 h 40"/>
                  <a:gd name="T22" fmla="*/ 1 w 21"/>
                  <a:gd name="T23" fmla="*/ 32 h 40"/>
                  <a:gd name="T24" fmla="*/ 0 w 21"/>
                  <a:gd name="T25" fmla="*/ 59 h 40"/>
                  <a:gd name="T26" fmla="*/ 1 w 21"/>
                  <a:gd name="T27" fmla="*/ 86 h 40"/>
                  <a:gd name="T28" fmla="*/ 1 w 21"/>
                  <a:gd name="T29" fmla="*/ 109 h 40"/>
                  <a:gd name="T30" fmla="*/ 22 w 21"/>
                  <a:gd name="T31" fmla="*/ 125 h 40"/>
                  <a:gd name="T32" fmla="*/ 32 w 21"/>
                  <a:gd name="T33" fmla="*/ 141 h 40"/>
                  <a:gd name="T34" fmla="*/ 52 w 21"/>
                  <a:gd name="T35" fmla="*/ 158 h 40"/>
                  <a:gd name="T36" fmla="*/ 69 w 21"/>
                  <a:gd name="T37" fmla="*/ 177 h 40"/>
                  <a:gd name="T38" fmla="*/ 81 w 21"/>
                  <a:gd name="T39" fmla="*/ 177 h 40"/>
                  <a:gd name="T40" fmla="*/ 100 w 21"/>
                  <a:gd name="T41" fmla="*/ 13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40"/>
                  <a:gd name="T65" fmla="*/ 21 w 21"/>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40">
                    <a:moveTo>
                      <a:pt x="21" y="30"/>
                    </a:moveTo>
                    <a:lnTo>
                      <a:pt x="21" y="30"/>
                    </a:lnTo>
                    <a:lnTo>
                      <a:pt x="19" y="28"/>
                    </a:lnTo>
                    <a:lnTo>
                      <a:pt x="17" y="25"/>
                    </a:lnTo>
                    <a:lnTo>
                      <a:pt x="15" y="23"/>
                    </a:lnTo>
                    <a:lnTo>
                      <a:pt x="13" y="21"/>
                    </a:lnTo>
                    <a:lnTo>
                      <a:pt x="13" y="17"/>
                    </a:lnTo>
                    <a:lnTo>
                      <a:pt x="11" y="13"/>
                    </a:lnTo>
                    <a:lnTo>
                      <a:pt x="13" y="9"/>
                    </a:lnTo>
                    <a:lnTo>
                      <a:pt x="13" y="4"/>
                    </a:lnTo>
                    <a:lnTo>
                      <a:pt x="1" y="0"/>
                    </a:lnTo>
                    <a:lnTo>
                      <a:pt x="1" y="7"/>
                    </a:lnTo>
                    <a:lnTo>
                      <a:pt x="0" y="13"/>
                    </a:lnTo>
                    <a:lnTo>
                      <a:pt x="1" y="19"/>
                    </a:lnTo>
                    <a:lnTo>
                      <a:pt x="1" y="25"/>
                    </a:lnTo>
                    <a:lnTo>
                      <a:pt x="5" y="28"/>
                    </a:lnTo>
                    <a:lnTo>
                      <a:pt x="7" y="32"/>
                    </a:lnTo>
                    <a:lnTo>
                      <a:pt x="11" y="36"/>
                    </a:lnTo>
                    <a:lnTo>
                      <a:pt x="15" y="40"/>
                    </a:lnTo>
                    <a:lnTo>
                      <a:pt x="17" y="40"/>
                    </a:lnTo>
                    <a:lnTo>
                      <a:pt x="21" y="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06" name="Freeform 123"/>
              <p:cNvSpPr>
                <a:spLocks/>
              </p:cNvSpPr>
              <p:nvPr/>
            </p:nvSpPr>
            <p:spPr bwMode="auto">
              <a:xfrm>
                <a:off x="1512" y="2920"/>
                <a:ext cx="37" cy="29"/>
              </a:xfrm>
              <a:custGeom>
                <a:avLst/>
                <a:gdLst>
                  <a:gd name="T0" fmla="*/ 120 w 25"/>
                  <a:gd name="T1" fmla="*/ 52 h 20"/>
                  <a:gd name="T2" fmla="*/ 110 w 25"/>
                  <a:gd name="T3" fmla="*/ 36 h 20"/>
                  <a:gd name="T4" fmla="*/ 19 w 25"/>
                  <a:gd name="T5" fmla="*/ 0 h 20"/>
                  <a:gd name="T6" fmla="*/ 0 w 25"/>
                  <a:gd name="T7" fmla="*/ 46 h 20"/>
                  <a:gd name="T8" fmla="*/ 81 w 25"/>
                  <a:gd name="T9" fmla="*/ 88 h 20"/>
                  <a:gd name="T10" fmla="*/ 120 w 25"/>
                  <a:gd name="T11" fmla="*/ 52 h 20"/>
                  <a:gd name="T12" fmla="*/ 0 60000 65536"/>
                  <a:gd name="T13" fmla="*/ 0 60000 65536"/>
                  <a:gd name="T14" fmla="*/ 0 60000 65536"/>
                  <a:gd name="T15" fmla="*/ 0 60000 65536"/>
                  <a:gd name="T16" fmla="*/ 0 60000 65536"/>
                  <a:gd name="T17" fmla="*/ 0 60000 65536"/>
                  <a:gd name="T18" fmla="*/ 0 w 25"/>
                  <a:gd name="T19" fmla="*/ 0 h 20"/>
                  <a:gd name="T20" fmla="*/ 25 w 2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5" h="20">
                    <a:moveTo>
                      <a:pt x="25" y="12"/>
                    </a:moveTo>
                    <a:lnTo>
                      <a:pt x="23" y="8"/>
                    </a:lnTo>
                    <a:lnTo>
                      <a:pt x="4" y="0"/>
                    </a:lnTo>
                    <a:lnTo>
                      <a:pt x="0" y="10"/>
                    </a:lnTo>
                    <a:lnTo>
                      <a:pt x="17" y="20"/>
                    </a:lnTo>
                    <a:lnTo>
                      <a:pt x="25"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07" name="Freeform 124"/>
              <p:cNvSpPr>
                <a:spLocks/>
              </p:cNvSpPr>
              <p:nvPr/>
            </p:nvSpPr>
            <p:spPr bwMode="auto">
              <a:xfrm>
                <a:off x="1534" y="2937"/>
                <a:ext cx="36" cy="45"/>
              </a:xfrm>
              <a:custGeom>
                <a:avLst/>
                <a:gdLst>
                  <a:gd name="T0" fmla="*/ 108 w 25"/>
                  <a:gd name="T1" fmla="*/ 87 h 31"/>
                  <a:gd name="T2" fmla="*/ 99 w 25"/>
                  <a:gd name="T3" fmla="*/ 87 h 31"/>
                  <a:gd name="T4" fmla="*/ 99 w 25"/>
                  <a:gd name="T5" fmla="*/ 87 h 31"/>
                  <a:gd name="T6" fmla="*/ 89 w 25"/>
                  <a:gd name="T7" fmla="*/ 87 h 31"/>
                  <a:gd name="T8" fmla="*/ 81 w 25"/>
                  <a:gd name="T9" fmla="*/ 87 h 31"/>
                  <a:gd name="T10" fmla="*/ 72 w 25"/>
                  <a:gd name="T11" fmla="*/ 75 h 31"/>
                  <a:gd name="T12" fmla="*/ 69 w 25"/>
                  <a:gd name="T13" fmla="*/ 60 h 31"/>
                  <a:gd name="T14" fmla="*/ 60 w 25"/>
                  <a:gd name="T15" fmla="*/ 41 h 31"/>
                  <a:gd name="T16" fmla="*/ 50 w 25"/>
                  <a:gd name="T17" fmla="*/ 28 h 31"/>
                  <a:gd name="T18" fmla="*/ 42 w 25"/>
                  <a:gd name="T19" fmla="*/ 0 h 31"/>
                  <a:gd name="T20" fmla="*/ 0 w 25"/>
                  <a:gd name="T21" fmla="*/ 19 h 31"/>
                  <a:gd name="T22" fmla="*/ 9 w 25"/>
                  <a:gd name="T23" fmla="*/ 41 h 31"/>
                  <a:gd name="T24" fmla="*/ 19 w 25"/>
                  <a:gd name="T25" fmla="*/ 67 h 31"/>
                  <a:gd name="T26" fmla="*/ 27 w 25"/>
                  <a:gd name="T27" fmla="*/ 87 h 31"/>
                  <a:gd name="T28" fmla="*/ 42 w 25"/>
                  <a:gd name="T29" fmla="*/ 102 h 31"/>
                  <a:gd name="T30" fmla="*/ 60 w 25"/>
                  <a:gd name="T31" fmla="*/ 120 h 31"/>
                  <a:gd name="T32" fmla="*/ 72 w 25"/>
                  <a:gd name="T33" fmla="*/ 129 h 31"/>
                  <a:gd name="T34" fmla="*/ 89 w 25"/>
                  <a:gd name="T35" fmla="*/ 136 h 31"/>
                  <a:gd name="T36" fmla="*/ 108 w 25"/>
                  <a:gd name="T37" fmla="*/ 136 h 31"/>
                  <a:gd name="T38" fmla="*/ 99 w 25"/>
                  <a:gd name="T39" fmla="*/ 136 h 31"/>
                  <a:gd name="T40" fmla="*/ 108 w 25"/>
                  <a:gd name="T41" fmla="*/ 87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1"/>
                  <a:gd name="T65" fmla="*/ 25 w 25"/>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1">
                    <a:moveTo>
                      <a:pt x="25" y="19"/>
                    </a:moveTo>
                    <a:lnTo>
                      <a:pt x="23" y="19"/>
                    </a:lnTo>
                    <a:lnTo>
                      <a:pt x="21" y="19"/>
                    </a:lnTo>
                    <a:lnTo>
                      <a:pt x="19" y="19"/>
                    </a:lnTo>
                    <a:lnTo>
                      <a:pt x="17" y="17"/>
                    </a:lnTo>
                    <a:lnTo>
                      <a:pt x="16" y="13"/>
                    </a:lnTo>
                    <a:lnTo>
                      <a:pt x="14" y="9"/>
                    </a:lnTo>
                    <a:lnTo>
                      <a:pt x="12" y="6"/>
                    </a:lnTo>
                    <a:lnTo>
                      <a:pt x="10" y="0"/>
                    </a:lnTo>
                    <a:lnTo>
                      <a:pt x="0" y="4"/>
                    </a:lnTo>
                    <a:lnTo>
                      <a:pt x="2" y="9"/>
                    </a:lnTo>
                    <a:lnTo>
                      <a:pt x="4" y="15"/>
                    </a:lnTo>
                    <a:lnTo>
                      <a:pt x="6" y="19"/>
                    </a:lnTo>
                    <a:lnTo>
                      <a:pt x="10" y="23"/>
                    </a:lnTo>
                    <a:lnTo>
                      <a:pt x="14" y="27"/>
                    </a:lnTo>
                    <a:lnTo>
                      <a:pt x="17" y="29"/>
                    </a:lnTo>
                    <a:lnTo>
                      <a:pt x="21" y="31"/>
                    </a:lnTo>
                    <a:lnTo>
                      <a:pt x="25" y="31"/>
                    </a:lnTo>
                    <a:lnTo>
                      <a:pt x="23" y="31"/>
                    </a:lnTo>
                    <a:lnTo>
                      <a:pt x="25"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08" name="Freeform 125"/>
              <p:cNvSpPr>
                <a:spLocks/>
              </p:cNvSpPr>
              <p:nvPr/>
            </p:nvSpPr>
            <p:spPr bwMode="auto">
              <a:xfrm>
                <a:off x="1567" y="2929"/>
                <a:ext cx="82" cy="53"/>
              </a:xfrm>
              <a:custGeom>
                <a:avLst/>
                <a:gdLst>
                  <a:gd name="T0" fmla="*/ 202 w 56"/>
                  <a:gd name="T1" fmla="*/ 0 h 37"/>
                  <a:gd name="T2" fmla="*/ 202 w 56"/>
                  <a:gd name="T3" fmla="*/ 0 h 37"/>
                  <a:gd name="T4" fmla="*/ 195 w 56"/>
                  <a:gd name="T5" fmla="*/ 33 h 37"/>
                  <a:gd name="T6" fmla="*/ 179 w 56"/>
                  <a:gd name="T7" fmla="*/ 60 h 37"/>
                  <a:gd name="T8" fmla="*/ 161 w 56"/>
                  <a:gd name="T9" fmla="*/ 70 h 37"/>
                  <a:gd name="T10" fmla="*/ 142 w 56"/>
                  <a:gd name="T11" fmla="*/ 89 h 37"/>
                  <a:gd name="T12" fmla="*/ 116 w 56"/>
                  <a:gd name="T13" fmla="*/ 96 h 37"/>
                  <a:gd name="T14" fmla="*/ 82 w 56"/>
                  <a:gd name="T15" fmla="*/ 106 h 37"/>
                  <a:gd name="T16" fmla="*/ 47 w 56"/>
                  <a:gd name="T17" fmla="*/ 115 h 37"/>
                  <a:gd name="T18" fmla="*/ 9 w 56"/>
                  <a:gd name="T19" fmla="*/ 106 h 37"/>
                  <a:gd name="T20" fmla="*/ 0 w 56"/>
                  <a:gd name="T21" fmla="*/ 156 h 37"/>
                  <a:gd name="T22" fmla="*/ 47 w 56"/>
                  <a:gd name="T23" fmla="*/ 156 h 37"/>
                  <a:gd name="T24" fmla="*/ 88 w 56"/>
                  <a:gd name="T25" fmla="*/ 156 h 37"/>
                  <a:gd name="T26" fmla="*/ 133 w 56"/>
                  <a:gd name="T27" fmla="*/ 148 h 37"/>
                  <a:gd name="T28" fmla="*/ 170 w 56"/>
                  <a:gd name="T29" fmla="*/ 129 h 37"/>
                  <a:gd name="T30" fmla="*/ 195 w 56"/>
                  <a:gd name="T31" fmla="*/ 115 h 37"/>
                  <a:gd name="T32" fmla="*/ 221 w 56"/>
                  <a:gd name="T33" fmla="*/ 89 h 37"/>
                  <a:gd name="T34" fmla="*/ 239 w 56"/>
                  <a:gd name="T35" fmla="*/ 60 h 37"/>
                  <a:gd name="T36" fmla="*/ 258 w 56"/>
                  <a:gd name="T37" fmla="*/ 19 h 37"/>
                  <a:gd name="T38" fmla="*/ 258 w 56"/>
                  <a:gd name="T39" fmla="*/ 19 h 37"/>
                  <a:gd name="T40" fmla="*/ 202 w 56"/>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37"/>
                  <a:gd name="T65" fmla="*/ 56 w 56"/>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37">
                    <a:moveTo>
                      <a:pt x="44" y="0"/>
                    </a:moveTo>
                    <a:lnTo>
                      <a:pt x="44" y="0"/>
                    </a:lnTo>
                    <a:lnTo>
                      <a:pt x="42" y="8"/>
                    </a:lnTo>
                    <a:lnTo>
                      <a:pt x="39" y="14"/>
                    </a:lnTo>
                    <a:lnTo>
                      <a:pt x="35" y="17"/>
                    </a:lnTo>
                    <a:lnTo>
                      <a:pt x="31" y="21"/>
                    </a:lnTo>
                    <a:lnTo>
                      <a:pt x="25" y="23"/>
                    </a:lnTo>
                    <a:lnTo>
                      <a:pt x="18" y="25"/>
                    </a:lnTo>
                    <a:lnTo>
                      <a:pt x="10" y="27"/>
                    </a:lnTo>
                    <a:lnTo>
                      <a:pt x="2" y="25"/>
                    </a:lnTo>
                    <a:lnTo>
                      <a:pt x="0" y="37"/>
                    </a:lnTo>
                    <a:lnTo>
                      <a:pt x="10" y="37"/>
                    </a:lnTo>
                    <a:lnTo>
                      <a:pt x="19" y="37"/>
                    </a:lnTo>
                    <a:lnTo>
                      <a:pt x="29" y="35"/>
                    </a:lnTo>
                    <a:lnTo>
                      <a:pt x="37" y="31"/>
                    </a:lnTo>
                    <a:lnTo>
                      <a:pt x="42" y="27"/>
                    </a:lnTo>
                    <a:lnTo>
                      <a:pt x="48" y="21"/>
                    </a:lnTo>
                    <a:lnTo>
                      <a:pt x="52" y="14"/>
                    </a:lnTo>
                    <a:lnTo>
                      <a:pt x="56" y="4"/>
                    </a:lnTo>
                    <a:lnTo>
                      <a:pt x="4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09" name="Freeform 126"/>
              <p:cNvSpPr>
                <a:spLocks/>
              </p:cNvSpPr>
              <p:nvPr/>
            </p:nvSpPr>
            <p:spPr bwMode="auto">
              <a:xfrm>
                <a:off x="2018" y="3130"/>
                <a:ext cx="64" cy="17"/>
              </a:xfrm>
              <a:custGeom>
                <a:avLst/>
                <a:gdLst>
                  <a:gd name="T0" fmla="*/ 196 w 44"/>
                  <a:gd name="T1" fmla="*/ 26 h 12"/>
                  <a:gd name="T2" fmla="*/ 176 w 44"/>
                  <a:gd name="T3" fmla="*/ 0 h 12"/>
                  <a:gd name="T4" fmla="*/ 0 w 44"/>
                  <a:gd name="T5" fmla="*/ 0 h 12"/>
                  <a:gd name="T6" fmla="*/ 0 w 44"/>
                  <a:gd name="T7" fmla="*/ 48 h 12"/>
                  <a:gd name="T8" fmla="*/ 176 w 44"/>
                  <a:gd name="T9" fmla="*/ 48 h 12"/>
                  <a:gd name="T10" fmla="*/ 196 w 44"/>
                  <a:gd name="T11" fmla="*/ 26 h 12"/>
                  <a:gd name="T12" fmla="*/ 196 w 44"/>
                  <a:gd name="T13" fmla="*/ 26 h 12"/>
                  <a:gd name="T14" fmla="*/ 196 w 44"/>
                  <a:gd name="T15" fmla="*/ 0 h 12"/>
                  <a:gd name="T16" fmla="*/ 176 w 44"/>
                  <a:gd name="T17" fmla="*/ 0 h 12"/>
                  <a:gd name="T18" fmla="*/ 196 w 44"/>
                  <a:gd name="T19" fmla="*/ 2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2"/>
                  <a:gd name="T32" fmla="*/ 44 w 4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2">
                    <a:moveTo>
                      <a:pt x="44" y="6"/>
                    </a:moveTo>
                    <a:lnTo>
                      <a:pt x="39" y="0"/>
                    </a:lnTo>
                    <a:lnTo>
                      <a:pt x="0" y="0"/>
                    </a:lnTo>
                    <a:lnTo>
                      <a:pt x="0" y="12"/>
                    </a:lnTo>
                    <a:lnTo>
                      <a:pt x="39" y="12"/>
                    </a:lnTo>
                    <a:lnTo>
                      <a:pt x="44" y="6"/>
                    </a:lnTo>
                    <a:lnTo>
                      <a:pt x="44" y="0"/>
                    </a:lnTo>
                    <a:lnTo>
                      <a:pt x="39" y="0"/>
                    </a:lnTo>
                    <a:lnTo>
                      <a:pt x="44"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10" name="Freeform 127"/>
              <p:cNvSpPr>
                <a:spLocks/>
              </p:cNvSpPr>
              <p:nvPr/>
            </p:nvSpPr>
            <p:spPr bwMode="auto">
              <a:xfrm>
                <a:off x="2066" y="3138"/>
                <a:ext cx="16" cy="135"/>
              </a:xfrm>
              <a:custGeom>
                <a:avLst/>
                <a:gdLst>
                  <a:gd name="T0" fmla="*/ 28 w 11"/>
                  <a:gd name="T1" fmla="*/ 427 h 92"/>
                  <a:gd name="T2" fmla="*/ 48 w 11"/>
                  <a:gd name="T3" fmla="*/ 398 h 92"/>
                  <a:gd name="T4" fmla="*/ 48 w 11"/>
                  <a:gd name="T5" fmla="*/ 0 h 92"/>
                  <a:gd name="T6" fmla="*/ 0 w 11"/>
                  <a:gd name="T7" fmla="*/ 0 h 92"/>
                  <a:gd name="T8" fmla="*/ 0 w 11"/>
                  <a:gd name="T9" fmla="*/ 398 h 92"/>
                  <a:gd name="T10" fmla="*/ 28 w 11"/>
                  <a:gd name="T11" fmla="*/ 427 h 92"/>
                  <a:gd name="T12" fmla="*/ 28 w 11"/>
                  <a:gd name="T13" fmla="*/ 427 h 92"/>
                  <a:gd name="T14" fmla="*/ 48 w 11"/>
                  <a:gd name="T15" fmla="*/ 427 h 92"/>
                  <a:gd name="T16" fmla="*/ 48 w 11"/>
                  <a:gd name="T17" fmla="*/ 398 h 92"/>
                  <a:gd name="T18" fmla="*/ 28 w 11"/>
                  <a:gd name="T19" fmla="*/ 427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2"/>
                  <a:gd name="T32" fmla="*/ 11 w 11"/>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2">
                    <a:moveTo>
                      <a:pt x="6" y="92"/>
                    </a:moveTo>
                    <a:lnTo>
                      <a:pt x="11" y="86"/>
                    </a:lnTo>
                    <a:lnTo>
                      <a:pt x="11" y="0"/>
                    </a:lnTo>
                    <a:lnTo>
                      <a:pt x="0" y="0"/>
                    </a:lnTo>
                    <a:lnTo>
                      <a:pt x="0" y="86"/>
                    </a:lnTo>
                    <a:lnTo>
                      <a:pt x="6" y="92"/>
                    </a:lnTo>
                    <a:lnTo>
                      <a:pt x="11" y="92"/>
                    </a:lnTo>
                    <a:lnTo>
                      <a:pt x="11" y="86"/>
                    </a:lnTo>
                    <a:lnTo>
                      <a:pt x="6" y="9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11" name="Freeform 128"/>
              <p:cNvSpPr>
                <a:spLocks/>
              </p:cNvSpPr>
              <p:nvPr/>
            </p:nvSpPr>
            <p:spPr bwMode="auto">
              <a:xfrm>
                <a:off x="2009" y="3257"/>
                <a:ext cx="66" cy="16"/>
              </a:xfrm>
              <a:custGeom>
                <a:avLst/>
                <a:gdLst>
                  <a:gd name="T0" fmla="*/ 0 w 45"/>
                  <a:gd name="T1" fmla="*/ 22 h 11"/>
                  <a:gd name="T2" fmla="*/ 28 w 45"/>
                  <a:gd name="T3" fmla="*/ 48 h 11"/>
                  <a:gd name="T4" fmla="*/ 208 w 45"/>
                  <a:gd name="T5" fmla="*/ 48 h 11"/>
                  <a:gd name="T6" fmla="*/ 208 w 45"/>
                  <a:gd name="T7" fmla="*/ 0 h 11"/>
                  <a:gd name="T8" fmla="*/ 28 w 45"/>
                  <a:gd name="T9" fmla="*/ 0 h 11"/>
                  <a:gd name="T10" fmla="*/ 0 w 45"/>
                  <a:gd name="T11" fmla="*/ 22 h 11"/>
                  <a:gd name="T12" fmla="*/ 0 w 45"/>
                  <a:gd name="T13" fmla="*/ 22 h 11"/>
                  <a:gd name="T14" fmla="*/ 0 w 45"/>
                  <a:gd name="T15" fmla="*/ 48 h 11"/>
                  <a:gd name="T16" fmla="*/ 28 w 45"/>
                  <a:gd name="T17" fmla="*/ 48 h 11"/>
                  <a:gd name="T18" fmla="*/ 0 w 45"/>
                  <a:gd name="T19" fmla="*/ 22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11"/>
                  <a:gd name="T32" fmla="*/ 45 w 45"/>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11">
                    <a:moveTo>
                      <a:pt x="0" y="5"/>
                    </a:moveTo>
                    <a:lnTo>
                      <a:pt x="6" y="11"/>
                    </a:lnTo>
                    <a:lnTo>
                      <a:pt x="45" y="11"/>
                    </a:lnTo>
                    <a:lnTo>
                      <a:pt x="45" y="0"/>
                    </a:lnTo>
                    <a:lnTo>
                      <a:pt x="6" y="0"/>
                    </a:lnTo>
                    <a:lnTo>
                      <a:pt x="0" y="5"/>
                    </a:lnTo>
                    <a:lnTo>
                      <a:pt x="0" y="11"/>
                    </a:lnTo>
                    <a:lnTo>
                      <a:pt x="6" y="11"/>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12" name="Freeform 129"/>
              <p:cNvSpPr>
                <a:spLocks/>
              </p:cNvSpPr>
              <p:nvPr/>
            </p:nvSpPr>
            <p:spPr bwMode="auto">
              <a:xfrm>
                <a:off x="2009" y="3130"/>
                <a:ext cx="18" cy="134"/>
              </a:xfrm>
              <a:custGeom>
                <a:avLst/>
                <a:gdLst>
                  <a:gd name="T0" fmla="*/ 32 w 12"/>
                  <a:gd name="T1" fmla="*/ 0 h 92"/>
                  <a:gd name="T2" fmla="*/ 0 w 12"/>
                  <a:gd name="T3" fmla="*/ 28 h 92"/>
                  <a:gd name="T4" fmla="*/ 0 w 12"/>
                  <a:gd name="T5" fmla="*/ 414 h 92"/>
                  <a:gd name="T6" fmla="*/ 62 w 12"/>
                  <a:gd name="T7" fmla="*/ 414 h 92"/>
                  <a:gd name="T8" fmla="*/ 62 w 12"/>
                  <a:gd name="T9" fmla="*/ 28 h 92"/>
                  <a:gd name="T10" fmla="*/ 32 w 12"/>
                  <a:gd name="T11" fmla="*/ 0 h 92"/>
                  <a:gd name="T12" fmla="*/ 32 w 12"/>
                  <a:gd name="T13" fmla="*/ 0 h 92"/>
                  <a:gd name="T14" fmla="*/ 0 w 12"/>
                  <a:gd name="T15" fmla="*/ 0 h 92"/>
                  <a:gd name="T16" fmla="*/ 0 w 12"/>
                  <a:gd name="T17" fmla="*/ 28 h 92"/>
                  <a:gd name="T18" fmla="*/ 32 w 12"/>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92"/>
                  <a:gd name="T32" fmla="*/ 12 w 12"/>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92">
                    <a:moveTo>
                      <a:pt x="6" y="0"/>
                    </a:moveTo>
                    <a:lnTo>
                      <a:pt x="0" y="6"/>
                    </a:lnTo>
                    <a:lnTo>
                      <a:pt x="0" y="92"/>
                    </a:lnTo>
                    <a:lnTo>
                      <a:pt x="12" y="92"/>
                    </a:lnTo>
                    <a:lnTo>
                      <a:pt x="12" y="6"/>
                    </a:lnTo>
                    <a:lnTo>
                      <a:pt x="6" y="0"/>
                    </a:lnTo>
                    <a:lnTo>
                      <a:pt x="0" y="0"/>
                    </a:lnTo>
                    <a:lnTo>
                      <a:pt x="0" y="6"/>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13" name="Freeform 130"/>
              <p:cNvSpPr>
                <a:spLocks/>
              </p:cNvSpPr>
              <p:nvPr/>
            </p:nvSpPr>
            <p:spPr bwMode="auto">
              <a:xfrm>
                <a:off x="1982" y="3254"/>
                <a:ext cx="131" cy="16"/>
              </a:xfrm>
              <a:custGeom>
                <a:avLst/>
                <a:gdLst>
                  <a:gd name="T0" fmla="*/ 405 w 90"/>
                  <a:gd name="T1" fmla="*/ 28 h 11"/>
                  <a:gd name="T2" fmla="*/ 381 w 90"/>
                  <a:gd name="T3" fmla="*/ 0 h 11"/>
                  <a:gd name="T4" fmla="*/ 0 w 90"/>
                  <a:gd name="T5" fmla="*/ 0 h 11"/>
                  <a:gd name="T6" fmla="*/ 0 w 90"/>
                  <a:gd name="T7" fmla="*/ 48 h 11"/>
                  <a:gd name="T8" fmla="*/ 381 w 90"/>
                  <a:gd name="T9" fmla="*/ 48 h 11"/>
                  <a:gd name="T10" fmla="*/ 405 w 90"/>
                  <a:gd name="T11" fmla="*/ 28 h 11"/>
                  <a:gd name="T12" fmla="*/ 405 w 90"/>
                  <a:gd name="T13" fmla="*/ 28 h 11"/>
                  <a:gd name="T14" fmla="*/ 405 w 90"/>
                  <a:gd name="T15" fmla="*/ 0 h 11"/>
                  <a:gd name="T16" fmla="*/ 381 w 90"/>
                  <a:gd name="T17" fmla="*/ 0 h 11"/>
                  <a:gd name="T18" fmla="*/ 405 w 90"/>
                  <a:gd name="T19" fmla="*/ 28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1"/>
                  <a:gd name="T32" fmla="*/ 90 w 9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1">
                    <a:moveTo>
                      <a:pt x="90" y="6"/>
                    </a:moveTo>
                    <a:lnTo>
                      <a:pt x="85" y="0"/>
                    </a:lnTo>
                    <a:lnTo>
                      <a:pt x="0" y="0"/>
                    </a:lnTo>
                    <a:lnTo>
                      <a:pt x="0" y="11"/>
                    </a:lnTo>
                    <a:lnTo>
                      <a:pt x="85" y="11"/>
                    </a:lnTo>
                    <a:lnTo>
                      <a:pt x="90" y="6"/>
                    </a:lnTo>
                    <a:lnTo>
                      <a:pt x="90" y="0"/>
                    </a:lnTo>
                    <a:lnTo>
                      <a:pt x="85" y="0"/>
                    </a:lnTo>
                    <a:lnTo>
                      <a:pt x="9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14" name="Freeform 131"/>
              <p:cNvSpPr>
                <a:spLocks/>
              </p:cNvSpPr>
              <p:nvPr/>
            </p:nvSpPr>
            <p:spPr bwMode="auto">
              <a:xfrm>
                <a:off x="2097" y="3262"/>
                <a:ext cx="16" cy="251"/>
              </a:xfrm>
              <a:custGeom>
                <a:avLst/>
                <a:gdLst>
                  <a:gd name="T0" fmla="*/ 28 w 11"/>
                  <a:gd name="T1" fmla="*/ 779 h 172"/>
                  <a:gd name="T2" fmla="*/ 48 w 11"/>
                  <a:gd name="T3" fmla="*/ 759 h 172"/>
                  <a:gd name="T4" fmla="*/ 48 w 11"/>
                  <a:gd name="T5" fmla="*/ 0 h 172"/>
                  <a:gd name="T6" fmla="*/ 0 w 11"/>
                  <a:gd name="T7" fmla="*/ 0 h 172"/>
                  <a:gd name="T8" fmla="*/ 0 w 11"/>
                  <a:gd name="T9" fmla="*/ 759 h 172"/>
                  <a:gd name="T10" fmla="*/ 28 w 11"/>
                  <a:gd name="T11" fmla="*/ 779 h 172"/>
                  <a:gd name="T12" fmla="*/ 28 w 11"/>
                  <a:gd name="T13" fmla="*/ 779 h 172"/>
                  <a:gd name="T14" fmla="*/ 48 w 11"/>
                  <a:gd name="T15" fmla="*/ 779 h 172"/>
                  <a:gd name="T16" fmla="*/ 48 w 11"/>
                  <a:gd name="T17" fmla="*/ 759 h 172"/>
                  <a:gd name="T18" fmla="*/ 28 w 11"/>
                  <a:gd name="T19" fmla="*/ 779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72"/>
                  <a:gd name="T32" fmla="*/ 11 w 11"/>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72">
                    <a:moveTo>
                      <a:pt x="6" y="172"/>
                    </a:moveTo>
                    <a:lnTo>
                      <a:pt x="11" y="167"/>
                    </a:lnTo>
                    <a:lnTo>
                      <a:pt x="11" y="0"/>
                    </a:lnTo>
                    <a:lnTo>
                      <a:pt x="0" y="0"/>
                    </a:lnTo>
                    <a:lnTo>
                      <a:pt x="0" y="167"/>
                    </a:lnTo>
                    <a:lnTo>
                      <a:pt x="6" y="172"/>
                    </a:lnTo>
                    <a:lnTo>
                      <a:pt x="11" y="172"/>
                    </a:lnTo>
                    <a:lnTo>
                      <a:pt x="11" y="167"/>
                    </a:lnTo>
                    <a:lnTo>
                      <a:pt x="6" y="17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15" name="Freeform 132"/>
              <p:cNvSpPr>
                <a:spLocks/>
              </p:cNvSpPr>
              <p:nvPr/>
            </p:nvSpPr>
            <p:spPr bwMode="auto">
              <a:xfrm>
                <a:off x="1974" y="3497"/>
                <a:ext cx="131" cy="16"/>
              </a:xfrm>
              <a:custGeom>
                <a:avLst/>
                <a:gdLst>
                  <a:gd name="T0" fmla="*/ 0 w 90"/>
                  <a:gd name="T1" fmla="*/ 28 h 11"/>
                  <a:gd name="T2" fmla="*/ 22 w 90"/>
                  <a:gd name="T3" fmla="*/ 48 h 11"/>
                  <a:gd name="T4" fmla="*/ 405 w 90"/>
                  <a:gd name="T5" fmla="*/ 48 h 11"/>
                  <a:gd name="T6" fmla="*/ 405 w 90"/>
                  <a:gd name="T7" fmla="*/ 0 h 11"/>
                  <a:gd name="T8" fmla="*/ 22 w 90"/>
                  <a:gd name="T9" fmla="*/ 0 h 11"/>
                  <a:gd name="T10" fmla="*/ 0 w 90"/>
                  <a:gd name="T11" fmla="*/ 28 h 11"/>
                  <a:gd name="T12" fmla="*/ 0 w 90"/>
                  <a:gd name="T13" fmla="*/ 28 h 11"/>
                  <a:gd name="T14" fmla="*/ 0 w 90"/>
                  <a:gd name="T15" fmla="*/ 48 h 11"/>
                  <a:gd name="T16" fmla="*/ 22 w 90"/>
                  <a:gd name="T17" fmla="*/ 48 h 11"/>
                  <a:gd name="T18" fmla="*/ 0 w 90"/>
                  <a:gd name="T19" fmla="*/ 28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1"/>
                  <a:gd name="T32" fmla="*/ 90 w 9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1">
                    <a:moveTo>
                      <a:pt x="0" y="6"/>
                    </a:moveTo>
                    <a:lnTo>
                      <a:pt x="5" y="11"/>
                    </a:lnTo>
                    <a:lnTo>
                      <a:pt x="90" y="11"/>
                    </a:lnTo>
                    <a:lnTo>
                      <a:pt x="90" y="0"/>
                    </a:lnTo>
                    <a:lnTo>
                      <a:pt x="5" y="0"/>
                    </a:lnTo>
                    <a:lnTo>
                      <a:pt x="0" y="6"/>
                    </a:lnTo>
                    <a:lnTo>
                      <a:pt x="0" y="11"/>
                    </a:lnTo>
                    <a:lnTo>
                      <a:pt x="5" y="11"/>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16" name="Freeform 133"/>
              <p:cNvSpPr>
                <a:spLocks/>
              </p:cNvSpPr>
              <p:nvPr/>
            </p:nvSpPr>
            <p:spPr bwMode="auto">
              <a:xfrm>
                <a:off x="1974" y="3254"/>
                <a:ext cx="16" cy="252"/>
              </a:xfrm>
              <a:custGeom>
                <a:avLst/>
                <a:gdLst>
                  <a:gd name="T0" fmla="*/ 22 w 11"/>
                  <a:gd name="T1" fmla="*/ 0 h 173"/>
                  <a:gd name="T2" fmla="*/ 0 w 11"/>
                  <a:gd name="T3" fmla="*/ 28 h 173"/>
                  <a:gd name="T4" fmla="*/ 0 w 11"/>
                  <a:gd name="T5" fmla="*/ 779 h 173"/>
                  <a:gd name="T6" fmla="*/ 48 w 11"/>
                  <a:gd name="T7" fmla="*/ 779 h 173"/>
                  <a:gd name="T8" fmla="*/ 48 w 11"/>
                  <a:gd name="T9" fmla="*/ 28 h 173"/>
                  <a:gd name="T10" fmla="*/ 22 w 11"/>
                  <a:gd name="T11" fmla="*/ 0 h 173"/>
                  <a:gd name="T12" fmla="*/ 22 w 11"/>
                  <a:gd name="T13" fmla="*/ 0 h 173"/>
                  <a:gd name="T14" fmla="*/ 0 w 11"/>
                  <a:gd name="T15" fmla="*/ 0 h 173"/>
                  <a:gd name="T16" fmla="*/ 0 w 11"/>
                  <a:gd name="T17" fmla="*/ 28 h 173"/>
                  <a:gd name="T18" fmla="*/ 22 w 11"/>
                  <a:gd name="T19" fmla="*/ 0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73"/>
                  <a:gd name="T32" fmla="*/ 11 w 11"/>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73">
                    <a:moveTo>
                      <a:pt x="5" y="0"/>
                    </a:moveTo>
                    <a:lnTo>
                      <a:pt x="0" y="6"/>
                    </a:lnTo>
                    <a:lnTo>
                      <a:pt x="0" y="173"/>
                    </a:lnTo>
                    <a:lnTo>
                      <a:pt x="11" y="173"/>
                    </a:lnTo>
                    <a:lnTo>
                      <a:pt x="11" y="6"/>
                    </a:lnTo>
                    <a:lnTo>
                      <a:pt x="5" y="0"/>
                    </a:lnTo>
                    <a:lnTo>
                      <a:pt x="0" y="0"/>
                    </a:lnTo>
                    <a:lnTo>
                      <a:pt x="0" y="6"/>
                    </a:lnTo>
                    <a:lnTo>
                      <a:pt x="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17" name="Freeform 134"/>
              <p:cNvSpPr>
                <a:spLocks/>
              </p:cNvSpPr>
              <p:nvPr/>
            </p:nvSpPr>
            <p:spPr bwMode="auto">
              <a:xfrm>
                <a:off x="1974" y="3497"/>
                <a:ext cx="147" cy="13"/>
              </a:xfrm>
              <a:custGeom>
                <a:avLst/>
                <a:gdLst>
                  <a:gd name="T0" fmla="*/ 453 w 101"/>
                  <a:gd name="T1" fmla="*/ 19 h 9"/>
                  <a:gd name="T2" fmla="*/ 426 w 101"/>
                  <a:gd name="T3" fmla="*/ 0 h 9"/>
                  <a:gd name="T4" fmla="*/ 0 w 101"/>
                  <a:gd name="T5" fmla="*/ 0 h 9"/>
                  <a:gd name="T6" fmla="*/ 0 w 101"/>
                  <a:gd name="T7" fmla="*/ 39 h 9"/>
                  <a:gd name="T8" fmla="*/ 426 w 101"/>
                  <a:gd name="T9" fmla="*/ 39 h 9"/>
                  <a:gd name="T10" fmla="*/ 453 w 101"/>
                  <a:gd name="T11" fmla="*/ 19 h 9"/>
                  <a:gd name="T12" fmla="*/ 453 w 101"/>
                  <a:gd name="T13" fmla="*/ 19 h 9"/>
                  <a:gd name="T14" fmla="*/ 453 w 101"/>
                  <a:gd name="T15" fmla="*/ 0 h 9"/>
                  <a:gd name="T16" fmla="*/ 426 w 101"/>
                  <a:gd name="T17" fmla="*/ 0 h 9"/>
                  <a:gd name="T18" fmla="*/ 453 w 101"/>
                  <a:gd name="T19" fmla="*/ 1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9"/>
                  <a:gd name="T32" fmla="*/ 101 w 10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9">
                    <a:moveTo>
                      <a:pt x="101" y="4"/>
                    </a:moveTo>
                    <a:lnTo>
                      <a:pt x="95" y="0"/>
                    </a:lnTo>
                    <a:lnTo>
                      <a:pt x="0" y="0"/>
                    </a:lnTo>
                    <a:lnTo>
                      <a:pt x="0" y="9"/>
                    </a:lnTo>
                    <a:lnTo>
                      <a:pt x="95" y="9"/>
                    </a:lnTo>
                    <a:lnTo>
                      <a:pt x="101" y="4"/>
                    </a:lnTo>
                    <a:lnTo>
                      <a:pt x="101" y="0"/>
                    </a:lnTo>
                    <a:lnTo>
                      <a:pt x="95" y="0"/>
                    </a:lnTo>
                    <a:lnTo>
                      <a:pt x="101"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18" name="Freeform 135"/>
              <p:cNvSpPr>
                <a:spLocks/>
              </p:cNvSpPr>
              <p:nvPr/>
            </p:nvSpPr>
            <p:spPr bwMode="auto">
              <a:xfrm>
                <a:off x="2105" y="3503"/>
                <a:ext cx="16" cy="131"/>
              </a:xfrm>
              <a:custGeom>
                <a:avLst/>
                <a:gdLst>
                  <a:gd name="T0" fmla="*/ 22 w 11"/>
                  <a:gd name="T1" fmla="*/ 405 h 90"/>
                  <a:gd name="T2" fmla="*/ 48 w 11"/>
                  <a:gd name="T3" fmla="*/ 377 h 90"/>
                  <a:gd name="T4" fmla="*/ 48 w 11"/>
                  <a:gd name="T5" fmla="*/ 0 h 90"/>
                  <a:gd name="T6" fmla="*/ 0 w 11"/>
                  <a:gd name="T7" fmla="*/ 0 h 90"/>
                  <a:gd name="T8" fmla="*/ 0 w 11"/>
                  <a:gd name="T9" fmla="*/ 377 h 90"/>
                  <a:gd name="T10" fmla="*/ 22 w 11"/>
                  <a:gd name="T11" fmla="*/ 405 h 90"/>
                  <a:gd name="T12" fmla="*/ 22 w 11"/>
                  <a:gd name="T13" fmla="*/ 405 h 90"/>
                  <a:gd name="T14" fmla="*/ 48 w 11"/>
                  <a:gd name="T15" fmla="*/ 405 h 90"/>
                  <a:gd name="T16" fmla="*/ 48 w 11"/>
                  <a:gd name="T17" fmla="*/ 377 h 90"/>
                  <a:gd name="T18" fmla="*/ 22 w 11"/>
                  <a:gd name="T19" fmla="*/ 405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0"/>
                  <a:gd name="T32" fmla="*/ 11 w 11"/>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0">
                    <a:moveTo>
                      <a:pt x="5" y="90"/>
                    </a:moveTo>
                    <a:lnTo>
                      <a:pt x="11" y="84"/>
                    </a:lnTo>
                    <a:lnTo>
                      <a:pt x="11" y="0"/>
                    </a:lnTo>
                    <a:lnTo>
                      <a:pt x="0" y="0"/>
                    </a:lnTo>
                    <a:lnTo>
                      <a:pt x="0" y="84"/>
                    </a:lnTo>
                    <a:lnTo>
                      <a:pt x="5" y="90"/>
                    </a:lnTo>
                    <a:lnTo>
                      <a:pt x="11" y="90"/>
                    </a:lnTo>
                    <a:lnTo>
                      <a:pt x="11" y="84"/>
                    </a:lnTo>
                    <a:lnTo>
                      <a:pt x="5" y="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19" name="Freeform 136"/>
              <p:cNvSpPr>
                <a:spLocks/>
              </p:cNvSpPr>
              <p:nvPr/>
            </p:nvSpPr>
            <p:spPr bwMode="auto">
              <a:xfrm>
                <a:off x="1965" y="3617"/>
                <a:ext cx="148" cy="17"/>
              </a:xfrm>
              <a:custGeom>
                <a:avLst/>
                <a:gdLst>
                  <a:gd name="T0" fmla="*/ 0 w 101"/>
                  <a:gd name="T1" fmla="*/ 26 h 12"/>
                  <a:gd name="T2" fmla="*/ 28 w 101"/>
                  <a:gd name="T3" fmla="*/ 48 h 12"/>
                  <a:gd name="T4" fmla="*/ 466 w 101"/>
                  <a:gd name="T5" fmla="*/ 48 h 12"/>
                  <a:gd name="T6" fmla="*/ 466 w 101"/>
                  <a:gd name="T7" fmla="*/ 0 h 12"/>
                  <a:gd name="T8" fmla="*/ 28 w 101"/>
                  <a:gd name="T9" fmla="*/ 0 h 12"/>
                  <a:gd name="T10" fmla="*/ 0 w 101"/>
                  <a:gd name="T11" fmla="*/ 26 h 12"/>
                  <a:gd name="T12" fmla="*/ 0 w 101"/>
                  <a:gd name="T13" fmla="*/ 26 h 12"/>
                  <a:gd name="T14" fmla="*/ 0 w 101"/>
                  <a:gd name="T15" fmla="*/ 48 h 12"/>
                  <a:gd name="T16" fmla="*/ 28 w 101"/>
                  <a:gd name="T17" fmla="*/ 48 h 12"/>
                  <a:gd name="T18" fmla="*/ 0 w 101"/>
                  <a:gd name="T19" fmla="*/ 2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12"/>
                  <a:gd name="T32" fmla="*/ 101 w 10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12">
                    <a:moveTo>
                      <a:pt x="0" y="6"/>
                    </a:moveTo>
                    <a:lnTo>
                      <a:pt x="6" y="12"/>
                    </a:lnTo>
                    <a:lnTo>
                      <a:pt x="101" y="12"/>
                    </a:lnTo>
                    <a:lnTo>
                      <a:pt x="101" y="0"/>
                    </a:lnTo>
                    <a:lnTo>
                      <a:pt x="6" y="0"/>
                    </a:lnTo>
                    <a:lnTo>
                      <a:pt x="0" y="6"/>
                    </a:lnTo>
                    <a:lnTo>
                      <a:pt x="0" y="12"/>
                    </a:lnTo>
                    <a:lnTo>
                      <a:pt x="6" y="12"/>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20" name="Freeform 137"/>
              <p:cNvSpPr>
                <a:spLocks/>
              </p:cNvSpPr>
              <p:nvPr/>
            </p:nvSpPr>
            <p:spPr bwMode="auto">
              <a:xfrm>
                <a:off x="1965" y="3497"/>
                <a:ext cx="17" cy="129"/>
              </a:xfrm>
              <a:custGeom>
                <a:avLst/>
                <a:gdLst>
                  <a:gd name="T0" fmla="*/ 34 w 11"/>
                  <a:gd name="T1" fmla="*/ 0 h 88"/>
                  <a:gd name="T2" fmla="*/ 0 w 11"/>
                  <a:gd name="T3" fmla="*/ 19 h 88"/>
                  <a:gd name="T4" fmla="*/ 0 w 11"/>
                  <a:gd name="T5" fmla="*/ 406 h 88"/>
                  <a:gd name="T6" fmla="*/ 62 w 11"/>
                  <a:gd name="T7" fmla="*/ 406 h 88"/>
                  <a:gd name="T8" fmla="*/ 62 w 11"/>
                  <a:gd name="T9" fmla="*/ 19 h 88"/>
                  <a:gd name="T10" fmla="*/ 34 w 11"/>
                  <a:gd name="T11" fmla="*/ 0 h 88"/>
                  <a:gd name="T12" fmla="*/ 34 w 11"/>
                  <a:gd name="T13" fmla="*/ 0 h 88"/>
                  <a:gd name="T14" fmla="*/ 0 w 11"/>
                  <a:gd name="T15" fmla="*/ 0 h 88"/>
                  <a:gd name="T16" fmla="*/ 0 w 11"/>
                  <a:gd name="T17" fmla="*/ 19 h 88"/>
                  <a:gd name="T18" fmla="*/ 34 w 11"/>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8"/>
                  <a:gd name="T32" fmla="*/ 11 w 11"/>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8">
                    <a:moveTo>
                      <a:pt x="6" y="0"/>
                    </a:moveTo>
                    <a:lnTo>
                      <a:pt x="0" y="4"/>
                    </a:lnTo>
                    <a:lnTo>
                      <a:pt x="0" y="88"/>
                    </a:lnTo>
                    <a:lnTo>
                      <a:pt x="11" y="88"/>
                    </a:lnTo>
                    <a:lnTo>
                      <a:pt x="11" y="4"/>
                    </a:lnTo>
                    <a:lnTo>
                      <a:pt x="6" y="0"/>
                    </a:lnTo>
                    <a:lnTo>
                      <a:pt x="0" y="0"/>
                    </a:lnTo>
                    <a:lnTo>
                      <a:pt x="0" y="4"/>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21" name="Freeform 138"/>
              <p:cNvSpPr>
                <a:spLocks/>
              </p:cNvSpPr>
              <p:nvPr/>
            </p:nvSpPr>
            <p:spPr bwMode="auto">
              <a:xfrm>
                <a:off x="1716" y="2870"/>
                <a:ext cx="70" cy="232"/>
              </a:xfrm>
              <a:custGeom>
                <a:avLst/>
                <a:gdLst>
                  <a:gd name="T0" fmla="*/ 209 w 48"/>
                  <a:gd name="T1" fmla="*/ 681 h 159"/>
                  <a:gd name="T2" fmla="*/ 217 w 48"/>
                  <a:gd name="T3" fmla="*/ 681 h 159"/>
                  <a:gd name="T4" fmla="*/ 171 w 48"/>
                  <a:gd name="T5" fmla="*/ 625 h 159"/>
                  <a:gd name="T6" fmla="*/ 130 w 48"/>
                  <a:gd name="T7" fmla="*/ 556 h 159"/>
                  <a:gd name="T8" fmla="*/ 106 w 48"/>
                  <a:gd name="T9" fmla="*/ 474 h 159"/>
                  <a:gd name="T10" fmla="*/ 77 w 48"/>
                  <a:gd name="T11" fmla="*/ 398 h 159"/>
                  <a:gd name="T12" fmla="*/ 60 w 48"/>
                  <a:gd name="T13" fmla="*/ 312 h 159"/>
                  <a:gd name="T14" fmla="*/ 50 w 48"/>
                  <a:gd name="T15" fmla="*/ 217 h 159"/>
                  <a:gd name="T16" fmla="*/ 50 w 48"/>
                  <a:gd name="T17" fmla="*/ 112 h 159"/>
                  <a:gd name="T18" fmla="*/ 60 w 48"/>
                  <a:gd name="T19" fmla="*/ 0 h 159"/>
                  <a:gd name="T20" fmla="*/ 9 w 48"/>
                  <a:gd name="T21" fmla="*/ 0 h 159"/>
                  <a:gd name="T22" fmla="*/ 0 w 48"/>
                  <a:gd name="T23" fmla="*/ 112 h 159"/>
                  <a:gd name="T24" fmla="*/ 0 w 48"/>
                  <a:gd name="T25" fmla="*/ 217 h 159"/>
                  <a:gd name="T26" fmla="*/ 9 w 48"/>
                  <a:gd name="T27" fmla="*/ 324 h 159"/>
                  <a:gd name="T28" fmla="*/ 28 w 48"/>
                  <a:gd name="T29" fmla="*/ 407 h 159"/>
                  <a:gd name="T30" fmla="*/ 50 w 48"/>
                  <a:gd name="T31" fmla="*/ 495 h 159"/>
                  <a:gd name="T32" fmla="*/ 88 w 48"/>
                  <a:gd name="T33" fmla="*/ 575 h 159"/>
                  <a:gd name="T34" fmla="*/ 130 w 48"/>
                  <a:gd name="T35" fmla="*/ 651 h 159"/>
                  <a:gd name="T36" fmla="*/ 171 w 48"/>
                  <a:gd name="T37" fmla="*/ 711 h 159"/>
                  <a:gd name="T38" fmla="*/ 190 w 48"/>
                  <a:gd name="T39" fmla="*/ 722 h 159"/>
                  <a:gd name="T40" fmla="*/ 209 w 48"/>
                  <a:gd name="T41" fmla="*/ 681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59"/>
                  <a:gd name="T65" fmla="*/ 48 w 48"/>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59">
                    <a:moveTo>
                      <a:pt x="46" y="150"/>
                    </a:moveTo>
                    <a:lnTo>
                      <a:pt x="48" y="150"/>
                    </a:lnTo>
                    <a:lnTo>
                      <a:pt x="38" y="138"/>
                    </a:lnTo>
                    <a:lnTo>
                      <a:pt x="29" y="123"/>
                    </a:lnTo>
                    <a:lnTo>
                      <a:pt x="23" y="105"/>
                    </a:lnTo>
                    <a:lnTo>
                      <a:pt x="17" y="88"/>
                    </a:lnTo>
                    <a:lnTo>
                      <a:pt x="13" y="69"/>
                    </a:lnTo>
                    <a:lnTo>
                      <a:pt x="11" y="48"/>
                    </a:lnTo>
                    <a:lnTo>
                      <a:pt x="11" y="25"/>
                    </a:lnTo>
                    <a:lnTo>
                      <a:pt x="13" y="0"/>
                    </a:lnTo>
                    <a:lnTo>
                      <a:pt x="2" y="0"/>
                    </a:lnTo>
                    <a:lnTo>
                      <a:pt x="0" y="25"/>
                    </a:lnTo>
                    <a:lnTo>
                      <a:pt x="0" y="48"/>
                    </a:lnTo>
                    <a:lnTo>
                      <a:pt x="2" y="71"/>
                    </a:lnTo>
                    <a:lnTo>
                      <a:pt x="6" y="90"/>
                    </a:lnTo>
                    <a:lnTo>
                      <a:pt x="11" y="109"/>
                    </a:lnTo>
                    <a:lnTo>
                      <a:pt x="19" y="127"/>
                    </a:lnTo>
                    <a:lnTo>
                      <a:pt x="29" y="144"/>
                    </a:lnTo>
                    <a:lnTo>
                      <a:pt x="38" y="157"/>
                    </a:lnTo>
                    <a:lnTo>
                      <a:pt x="42" y="159"/>
                    </a:lnTo>
                    <a:lnTo>
                      <a:pt x="46" y="1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22" name="Freeform 139"/>
              <p:cNvSpPr>
                <a:spLocks/>
              </p:cNvSpPr>
              <p:nvPr/>
            </p:nvSpPr>
            <p:spPr bwMode="auto">
              <a:xfrm>
                <a:off x="1777" y="2990"/>
                <a:ext cx="789" cy="166"/>
              </a:xfrm>
              <a:custGeom>
                <a:avLst/>
                <a:gdLst>
                  <a:gd name="T0" fmla="*/ 2398 w 541"/>
                  <a:gd name="T1" fmla="*/ 19 h 114"/>
                  <a:gd name="T2" fmla="*/ 2408 w 541"/>
                  <a:gd name="T3" fmla="*/ 0 h 114"/>
                  <a:gd name="T4" fmla="*/ 2259 w 541"/>
                  <a:gd name="T5" fmla="*/ 89 h 114"/>
                  <a:gd name="T6" fmla="*/ 2112 w 541"/>
                  <a:gd name="T7" fmla="*/ 167 h 114"/>
                  <a:gd name="T8" fmla="*/ 1963 w 541"/>
                  <a:gd name="T9" fmla="*/ 236 h 114"/>
                  <a:gd name="T10" fmla="*/ 1814 w 541"/>
                  <a:gd name="T11" fmla="*/ 297 h 114"/>
                  <a:gd name="T12" fmla="*/ 1670 w 541"/>
                  <a:gd name="T13" fmla="*/ 338 h 114"/>
                  <a:gd name="T14" fmla="*/ 1521 w 541"/>
                  <a:gd name="T15" fmla="*/ 384 h 114"/>
                  <a:gd name="T16" fmla="*/ 1365 w 541"/>
                  <a:gd name="T17" fmla="*/ 414 h 114"/>
                  <a:gd name="T18" fmla="*/ 1216 w 541"/>
                  <a:gd name="T19" fmla="*/ 432 h 114"/>
                  <a:gd name="T20" fmla="*/ 1068 w 541"/>
                  <a:gd name="T21" fmla="*/ 451 h 114"/>
                  <a:gd name="T22" fmla="*/ 925 w 541"/>
                  <a:gd name="T23" fmla="*/ 460 h 114"/>
                  <a:gd name="T24" fmla="*/ 764 w 541"/>
                  <a:gd name="T25" fmla="*/ 451 h 114"/>
                  <a:gd name="T26" fmla="*/ 614 w 541"/>
                  <a:gd name="T27" fmla="*/ 441 h 114"/>
                  <a:gd name="T28" fmla="*/ 473 w 541"/>
                  <a:gd name="T29" fmla="*/ 414 h 114"/>
                  <a:gd name="T30" fmla="*/ 312 w 541"/>
                  <a:gd name="T31" fmla="*/ 392 h 114"/>
                  <a:gd name="T32" fmla="*/ 168 w 541"/>
                  <a:gd name="T33" fmla="*/ 345 h 114"/>
                  <a:gd name="T34" fmla="*/ 19 w 541"/>
                  <a:gd name="T35" fmla="*/ 306 h 114"/>
                  <a:gd name="T36" fmla="*/ 0 w 541"/>
                  <a:gd name="T37" fmla="*/ 345 h 114"/>
                  <a:gd name="T38" fmla="*/ 149 w 541"/>
                  <a:gd name="T39" fmla="*/ 400 h 114"/>
                  <a:gd name="T40" fmla="*/ 305 w 541"/>
                  <a:gd name="T41" fmla="*/ 432 h 114"/>
                  <a:gd name="T42" fmla="*/ 461 w 541"/>
                  <a:gd name="T43" fmla="*/ 466 h 114"/>
                  <a:gd name="T44" fmla="*/ 611 w 541"/>
                  <a:gd name="T45" fmla="*/ 494 h 114"/>
                  <a:gd name="T46" fmla="*/ 764 w 541"/>
                  <a:gd name="T47" fmla="*/ 502 h 114"/>
                  <a:gd name="T48" fmla="*/ 925 w 541"/>
                  <a:gd name="T49" fmla="*/ 513 h 114"/>
                  <a:gd name="T50" fmla="*/ 1068 w 541"/>
                  <a:gd name="T51" fmla="*/ 502 h 114"/>
                  <a:gd name="T52" fmla="*/ 1225 w 541"/>
                  <a:gd name="T53" fmla="*/ 485 h 114"/>
                  <a:gd name="T54" fmla="*/ 1372 w 541"/>
                  <a:gd name="T55" fmla="*/ 466 h 114"/>
                  <a:gd name="T56" fmla="*/ 1530 w 541"/>
                  <a:gd name="T57" fmla="*/ 432 h 114"/>
                  <a:gd name="T58" fmla="*/ 1687 w 541"/>
                  <a:gd name="T59" fmla="*/ 392 h 114"/>
                  <a:gd name="T60" fmla="*/ 1833 w 541"/>
                  <a:gd name="T61" fmla="*/ 338 h 114"/>
                  <a:gd name="T62" fmla="*/ 1982 w 541"/>
                  <a:gd name="T63" fmla="*/ 278 h 114"/>
                  <a:gd name="T64" fmla="*/ 2134 w 541"/>
                  <a:gd name="T65" fmla="*/ 208 h 114"/>
                  <a:gd name="T66" fmla="*/ 2282 w 541"/>
                  <a:gd name="T67" fmla="*/ 130 h 114"/>
                  <a:gd name="T68" fmla="*/ 2444 w 541"/>
                  <a:gd name="T69" fmla="*/ 47 h 114"/>
                  <a:gd name="T70" fmla="*/ 2449 w 541"/>
                  <a:gd name="T71" fmla="*/ 28 h 114"/>
                  <a:gd name="T72" fmla="*/ 2444 w 541"/>
                  <a:gd name="T73" fmla="*/ 47 h 114"/>
                  <a:gd name="T74" fmla="*/ 2449 w 541"/>
                  <a:gd name="T75" fmla="*/ 36 h 114"/>
                  <a:gd name="T76" fmla="*/ 2449 w 541"/>
                  <a:gd name="T77" fmla="*/ 28 h 114"/>
                  <a:gd name="T78" fmla="*/ 2398 w 541"/>
                  <a:gd name="T79" fmla="*/ 19 h 1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1"/>
                  <a:gd name="T121" fmla="*/ 0 h 114"/>
                  <a:gd name="T122" fmla="*/ 541 w 541"/>
                  <a:gd name="T123" fmla="*/ 114 h 1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1" h="114">
                    <a:moveTo>
                      <a:pt x="530" y="4"/>
                    </a:moveTo>
                    <a:lnTo>
                      <a:pt x="532" y="0"/>
                    </a:lnTo>
                    <a:lnTo>
                      <a:pt x="499" y="20"/>
                    </a:lnTo>
                    <a:lnTo>
                      <a:pt x="467" y="37"/>
                    </a:lnTo>
                    <a:lnTo>
                      <a:pt x="434" y="52"/>
                    </a:lnTo>
                    <a:lnTo>
                      <a:pt x="401" y="66"/>
                    </a:lnTo>
                    <a:lnTo>
                      <a:pt x="369" y="75"/>
                    </a:lnTo>
                    <a:lnTo>
                      <a:pt x="336" y="85"/>
                    </a:lnTo>
                    <a:lnTo>
                      <a:pt x="302" y="92"/>
                    </a:lnTo>
                    <a:lnTo>
                      <a:pt x="269" y="96"/>
                    </a:lnTo>
                    <a:lnTo>
                      <a:pt x="236" y="100"/>
                    </a:lnTo>
                    <a:lnTo>
                      <a:pt x="204" y="102"/>
                    </a:lnTo>
                    <a:lnTo>
                      <a:pt x="169" y="100"/>
                    </a:lnTo>
                    <a:lnTo>
                      <a:pt x="136" y="98"/>
                    </a:lnTo>
                    <a:lnTo>
                      <a:pt x="104" y="92"/>
                    </a:lnTo>
                    <a:lnTo>
                      <a:pt x="69" y="87"/>
                    </a:lnTo>
                    <a:lnTo>
                      <a:pt x="37" y="77"/>
                    </a:lnTo>
                    <a:lnTo>
                      <a:pt x="4" y="68"/>
                    </a:lnTo>
                    <a:lnTo>
                      <a:pt x="0" y="77"/>
                    </a:lnTo>
                    <a:lnTo>
                      <a:pt x="33" y="89"/>
                    </a:lnTo>
                    <a:lnTo>
                      <a:pt x="67" y="96"/>
                    </a:lnTo>
                    <a:lnTo>
                      <a:pt x="102" y="104"/>
                    </a:lnTo>
                    <a:lnTo>
                      <a:pt x="135" y="110"/>
                    </a:lnTo>
                    <a:lnTo>
                      <a:pt x="169" y="112"/>
                    </a:lnTo>
                    <a:lnTo>
                      <a:pt x="204" y="114"/>
                    </a:lnTo>
                    <a:lnTo>
                      <a:pt x="236" y="112"/>
                    </a:lnTo>
                    <a:lnTo>
                      <a:pt x="271" y="108"/>
                    </a:lnTo>
                    <a:lnTo>
                      <a:pt x="303" y="104"/>
                    </a:lnTo>
                    <a:lnTo>
                      <a:pt x="338" y="96"/>
                    </a:lnTo>
                    <a:lnTo>
                      <a:pt x="373" y="87"/>
                    </a:lnTo>
                    <a:lnTo>
                      <a:pt x="405" y="75"/>
                    </a:lnTo>
                    <a:lnTo>
                      <a:pt x="438" y="62"/>
                    </a:lnTo>
                    <a:lnTo>
                      <a:pt x="472" y="46"/>
                    </a:lnTo>
                    <a:lnTo>
                      <a:pt x="505" y="29"/>
                    </a:lnTo>
                    <a:lnTo>
                      <a:pt x="540" y="10"/>
                    </a:lnTo>
                    <a:lnTo>
                      <a:pt x="541" y="6"/>
                    </a:lnTo>
                    <a:lnTo>
                      <a:pt x="540" y="10"/>
                    </a:lnTo>
                    <a:lnTo>
                      <a:pt x="541" y="8"/>
                    </a:lnTo>
                    <a:lnTo>
                      <a:pt x="541" y="6"/>
                    </a:lnTo>
                    <a:lnTo>
                      <a:pt x="530"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23" name="Freeform 140"/>
              <p:cNvSpPr>
                <a:spLocks/>
              </p:cNvSpPr>
              <p:nvPr/>
            </p:nvSpPr>
            <p:spPr bwMode="auto">
              <a:xfrm>
                <a:off x="2550" y="2959"/>
                <a:ext cx="19" cy="40"/>
              </a:xfrm>
              <a:custGeom>
                <a:avLst/>
                <a:gdLst>
                  <a:gd name="T0" fmla="*/ 19 w 13"/>
                  <a:gd name="T1" fmla="*/ 0 h 27"/>
                  <a:gd name="T2" fmla="*/ 19 w 13"/>
                  <a:gd name="T3" fmla="*/ 9 h 27"/>
                  <a:gd name="T4" fmla="*/ 0 w 13"/>
                  <a:gd name="T5" fmla="*/ 120 h 27"/>
                  <a:gd name="T6" fmla="*/ 50 w 13"/>
                  <a:gd name="T7" fmla="*/ 129 h 27"/>
                  <a:gd name="T8" fmla="*/ 60 w 13"/>
                  <a:gd name="T9" fmla="*/ 9 h 27"/>
                  <a:gd name="T10" fmla="*/ 19 w 13"/>
                  <a:gd name="T11" fmla="*/ 0 h 27"/>
                  <a:gd name="T12" fmla="*/ 0 60000 65536"/>
                  <a:gd name="T13" fmla="*/ 0 60000 65536"/>
                  <a:gd name="T14" fmla="*/ 0 60000 65536"/>
                  <a:gd name="T15" fmla="*/ 0 60000 65536"/>
                  <a:gd name="T16" fmla="*/ 0 60000 65536"/>
                  <a:gd name="T17" fmla="*/ 0 60000 65536"/>
                  <a:gd name="T18" fmla="*/ 0 w 13"/>
                  <a:gd name="T19" fmla="*/ 0 h 27"/>
                  <a:gd name="T20" fmla="*/ 13 w 13"/>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3" h="27">
                    <a:moveTo>
                      <a:pt x="4" y="0"/>
                    </a:moveTo>
                    <a:lnTo>
                      <a:pt x="4" y="2"/>
                    </a:lnTo>
                    <a:lnTo>
                      <a:pt x="0" y="25"/>
                    </a:lnTo>
                    <a:lnTo>
                      <a:pt x="11" y="27"/>
                    </a:lnTo>
                    <a:lnTo>
                      <a:pt x="13" y="2"/>
                    </a:lnTo>
                    <a:lnTo>
                      <a:pt x="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24" name="Freeform 141"/>
              <p:cNvSpPr>
                <a:spLocks/>
              </p:cNvSpPr>
              <p:nvPr/>
            </p:nvSpPr>
            <p:spPr bwMode="auto">
              <a:xfrm>
                <a:off x="2556" y="2873"/>
                <a:ext cx="47" cy="92"/>
              </a:xfrm>
              <a:custGeom>
                <a:avLst/>
                <a:gdLst>
                  <a:gd name="T0" fmla="*/ 116 w 32"/>
                  <a:gd name="T1" fmla="*/ 0 h 63"/>
                  <a:gd name="T2" fmla="*/ 88 w 32"/>
                  <a:gd name="T3" fmla="*/ 19 h 63"/>
                  <a:gd name="T4" fmla="*/ 0 w 32"/>
                  <a:gd name="T5" fmla="*/ 269 h 63"/>
                  <a:gd name="T6" fmla="*/ 41 w 32"/>
                  <a:gd name="T7" fmla="*/ 286 h 63"/>
                  <a:gd name="T8" fmla="*/ 137 w 32"/>
                  <a:gd name="T9" fmla="*/ 32 h 63"/>
                  <a:gd name="T10" fmla="*/ 116 w 32"/>
                  <a:gd name="T11" fmla="*/ 0 h 63"/>
                  <a:gd name="T12" fmla="*/ 137 w 32"/>
                  <a:gd name="T13" fmla="*/ 32 h 63"/>
                  <a:gd name="T14" fmla="*/ 148 w 32"/>
                  <a:gd name="T15" fmla="*/ 0 h 63"/>
                  <a:gd name="T16" fmla="*/ 116 w 3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63"/>
                  <a:gd name="T29" fmla="*/ 32 w 3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63">
                    <a:moveTo>
                      <a:pt x="25" y="0"/>
                    </a:moveTo>
                    <a:lnTo>
                      <a:pt x="19" y="4"/>
                    </a:lnTo>
                    <a:lnTo>
                      <a:pt x="0" y="59"/>
                    </a:lnTo>
                    <a:lnTo>
                      <a:pt x="9" y="63"/>
                    </a:lnTo>
                    <a:lnTo>
                      <a:pt x="29" y="7"/>
                    </a:lnTo>
                    <a:lnTo>
                      <a:pt x="25" y="0"/>
                    </a:lnTo>
                    <a:lnTo>
                      <a:pt x="29" y="7"/>
                    </a:lnTo>
                    <a:lnTo>
                      <a:pt x="32" y="0"/>
                    </a:lnTo>
                    <a:lnTo>
                      <a:pt x="2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25" name="Freeform 142"/>
              <p:cNvSpPr>
                <a:spLocks/>
              </p:cNvSpPr>
              <p:nvPr/>
            </p:nvSpPr>
            <p:spPr bwMode="auto">
              <a:xfrm>
                <a:off x="1976" y="2856"/>
                <a:ext cx="616" cy="33"/>
              </a:xfrm>
              <a:custGeom>
                <a:avLst/>
                <a:gdLst>
                  <a:gd name="T0" fmla="*/ 0 w 423"/>
                  <a:gd name="T1" fmla="*/ 0 h 23"/>
                  <a:gd name="T2" fmla="*/ 0 w 423"/>
                  <a:gd name="T3" fmla="*/ 49 h 23"/>
                  <a:gd name="T4" fmla="*/ 1893 w 423"/>
                  <a:gd name="T5" fmla="*/ 96 h 23"/>
                  <a:gd name="T6" fmla="*/ 1902 w 423"/>
                  <a:gd name="T7" fmla="*/ 49 h 23"/>
                  <a:gd name="T8" fmla="*/ 0 w 423"/>
                  <a:gd name="T9" fmla="*/ 0 h 23"/>
                  <a:gd name="T10" fmla="*/ 0 w 423"/>
                  <a:gd name="T11" fmla="*/ 0 h 23"/>
                  <a:gd name="T12" fmla="*/ 0 60000 65536"/>
                  <a:gd name="T13" fmla="*/ 0 60000 65536"/>
                  <a:gd name="T14" fmla="*/ 0 60000 65536"/>
                  <a:gd name="T15" fmla="*/ 0 60000 65536"/>
                  <a:gd name="T16" fmla="*/ 0 60000 65536"/>
                  <a:gd name="T17" fmla="*/ 0 60000 65536"/>
                  <a:gd name="T18" fmla="*/ 0 w 423"/>
                  <a:gd name="T19" fmla="*/ 0 h 23"/>
                  <a:gd name="T20" fmla="*/ 423 w 423"/>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423" h="23">
                    <a:moveTo>
                      <a:pt x="0" y="0"/>
                    </a:moveTo>
                    <a:lnTo>
                      <a:pt x="0" y="12"/>
                    </a:lnTo>
                    <a:lnTo>
                      <a:pt x="421" y="23"/>
                    </a:lnTo>
                    <a:lnTo>
                      <a:pt x="423" y="12"/>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26" name="Freeform 143"/>
              <p:cNvSpPr>
                <a:spLocks/>
              </p:cNvSpPr>
              <p:nvPr/>
            </p:nvSpPr>
            <p:spPr bwMode="auto">
              <a:xfrm>
                <a:off x="1719" y="2856"/>
                <a:ext cx="257" cy="23"/>
              </a:xfrm>
              <a:custGeom>
                <a:avLst/>
                <a:gdLst>
                  <a:gd name="T0" fmla="*/ 0 w 176"/>
                  <a:gd name="T1" fmla="*/ 42 h 16"/>
                  <a:gd name="T2" fmla="*/ 28 w 176"/>
                  <a:gd name="T3" fmla="*/ 68 h 16"/>
                  <a:gd name="T4" fmla="*/ 800 w 176"/>
                  <a:gd name="T5" fmla="*/ 50 h 16"/>
                  <a:gd name="T6" fmla="*/ 800 w 176"/>
                  <a:gd name="T7" fmla="*/ 0 h 16"/>
                  <a:gd name="T8" fmla="*/ 28 w 176"/>
                  <a:gd name="T9" fmla="*/ 19 h 16"/>
                  <a:gd name="T10" fmla="*/ 0 w 176"/>
                  <a:gd name="T11" fmla="*/ 42 h 16"/>
                  <a:gd name="T12" fmla="*/ 28 w 176"/>
                  <a:gd name="T13" fmla="*/ 19 h 16"/>
                  <a:gd name="T14" fmla="*/ 0 w 176"/>
                  <a:gd name="T15" fmla="*/ 19 h 16"/>
                  <a:gd name="T16" fmla="*/ 0 w 176"/>
                  <a:gd name="T17" fmla="*/ 42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16"/>
                  <a:gd name="T29" fmla="*/ 176 w 17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16">
                    <a:moveTo>
                      <a:pt x="0" y="10"/>
                    </a:moveTo>
                    <a:lnTo>
                      <a:pt x="6" y="16"/>
                    </a:lnTo>
                    <a:lnTo>
                      <a:pt x="176" y="12"/>
                    </a:lnTo>
                    <a:lnTo>
                      <a:pt x="176" y="0"/>
                    </a:lnTo>
                    <a:lnTo>
                      <a:pt x="6" y="4"/>
                    </a:lnTo>
                    <a:lnTo>
                      <a:pt x="0" y="10"/>
                    </a:lnTo>
                    <a:lnTo>
                      <a:pt x="6" y="4"/>
                    </a:lnTo>
                    <a:lnTo>
                      <a:pt x="0" y="4"/>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27" name="Freeform 144"/>
              <p:cNvSpPr>
                <a:spLocks/>
              </p:cNvSpPr>
              <p:nvPr/>
            </p:nvSpPr>
            <p:spPr bwMode="auto">
              <a:xfrm>
                <a:off x="1738" y="2742"/>
                <a:ext cx="490" cy="13"/>
              </a:xfrm>
              <a:custGeom>
                <a:avLst/>
                <a:gdLst>
                  <a:gd name="T0" fmla="*/ 1521 w 336"/>
                  <a:gd name="T1" fmla="*/ 0 h 9"/>
                  <a:gd name="T2" fmla="*/ 1521 w 336"/>
                  <a:gd name="T3" fmla="*/ 0 h 9"/>
                  <a:gd name="T4" fmla="*/ 0 w 336"/>
                  <a:gd name="T5" fmla="*/ 0 h 9"/>
                  <a:gd name="T6" fmla="*/ 0 w 336"/>
                  <a:gd name="T7" fmla="*/ 39 h 9"/>
                  <a:gd name="T8" fmla="*/ 1521 w 336"/>
                  <a:gd name="T9" fmla="*/ 39 h 9"/>
                  <a:gd name="T10" fmla="*/ 1521 w 336"/>
                  <a:gd name="T11" fmla="*/ 0 h 9"/>
                  <a:gd name="T12" fmla="*/ 0 60000 65536"/>
                  <a:gd name="T13" fmla="*/ 0 60000 65536"/>
                  <a:gd name="T14" fmla="*/ 0 60000 65536"/>
                  <a:gd name="T15" fmla="*/ 0 60000 65536"/>
                  <a:gd name="T16" fmla="*/ 0 60000 65536"/>
                  <a:gd name="T17" fmla="*/ 0 60000 65536"/>
                  <a:gd name="T18" fmla="*/ 0 w 336"/>
                  <a:gd name="T19" fmla="*/ 0 h 9"/>
                  <a:gd name="T20" fmla="*/ 336 w 336"/>
                  <a:gd name="T21" fmla="*/ 9 h 9"/>
                </a:gdLst>
                <a:ahLst/>
                <a:cxnLst>
                  <a:cxn ang="T12">
                    <a:pos x="T0" y="T1"/>
                  </a:cxn>
                  <a:cxn ang="T13">
                    <a:pos x="T2" y="T3"/>
                  </a:cxn>
                  <a:cxn ang="T14">
                    <a:pos x="T4" y="T5"/>
                  </a:cxn>
                  <a:cxn ang="T15">
                    <a:pos x="T6" y="T7"/>
                  </a:cxn>
                  <a:cxn ang="T16">
                    <a:pos x="T8" y="T9"/>
                  </a:cxn>
                  <a:cxn ang="T17">
                    <a:pos x="T10" y="T11"/>
                  </a:cxn>
                </a:cxnLst>
                <a:rect l="T18" t="T19" r="T20" b="T21"/>
                <a:pathLst>
                  <a:path w="336" h="9">
                    <a:moveTo>
                      <a:pt x="336" y="0"/>
                    </a:moveTo>
                    <a:lnTo>
                      <a:pt x="336" y="0"/>
                    </a:lnTo>
                    <a:lnTo>
                      <a:pt x="0" y="0"/>
                    </a:lnTo>
                    <a:lnTo>
                      <a:pt x="0" y="9"/>
                    </a:lnTo>
                    <a:lnTo>
                      <a:pt x="336" y="9"/>
                    </a:lnTo>
                    <a:lnTo>
                      <a:pt x="33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28" name="Freeform 145"/>
              <p:cNvSpPr>
                <a:spLocks/>
              </p:cNvSpPr>
              <p:nvPr/>
            </p:nvSpPr>
            <p:spPr bwMode="auto">
              <a:xfrm>
                <a:off x="2228" y="2742"/>
                <a:ext cx="456" cy="141"/>
              </a:xfrm>
              <a:custGeom>
                <a:avLst/>
                <a:gdLst>
                  <a:gd name="T0" fmla="*/ 1381 w 313"/>
                  <a:gd name="T1" fmla="*/ 433 h 97"/>
                  <a:gd name="T2" fmla="*/ 1381 w 313"/>
                  <a:gd name="T3" fmla="*/ 432 h 97"/>
                  <a:gd name="T4" fmla="*/ 1402 w 313"/>
                  <a:gd name="T5" fmla="*/ 385 h 97"/>
                  <a:gd name="T6" fmla="*/ 1409 w 313"/>
                  <a:gd name="T7" fmla="*/ 339 h 97"/>
                  <a:gd name="T8" fmla="*/ 1409 w 313"/>
                  <a:gd name="T9" fmla="*/ 298 h 97"/>
                  <a:gd name="T10" fmla="*/ 1393 w 313"/>
                  <a:gd name="T11" fmla="*/ 256 h 97"/>
                  <a:gd name="T12" fmla="*/ 1374 w 313"/>
                  <a:gd name="T13" fmla="*/ 215 h 97"/>
                  <a:gd name="T14" fmla="*/ 1342 w 313"/>
                  <a:gd name="T15" fmla="*/ 177 h 97"/>
                  <a:gd name="T16" fmla="*/ 1291 w 313"/>
                  <a:gd name="T17" fmla="*/ 144 h 97"/>
                  <a:gd name="T18" fmla="*/ 1231 w 313"/>
                  <a:gd name="T19" fmla="*/ 116 h 97"/>
                  <a:gd name="T20" fmla="*/ 1144 w 313"/>
                  <a:gd name="T21" fmla="*/ 94 h 97"/>
                  <a:gd name="T22" fmla="*/ 1045 w 313"/>
                  <a:gd name="T23" fmla="*/ 68 h 97"/>
                  <a:gd name="T24" fmla="*/ 934 w 313"/>
                  <a:gd name="T25" fmla="*/ 48 h 97"/>
                  <a:gd name="T26" fmla="*/ 798 w 313"/>
                  <a:gd name="T27" fmla="*/ 32 h 97"/>
                  <a:gd name="T28" fmla="*/ 631 w 313"/>
                  <a:gd name="T29" fmla="*/ 13 h 97"/>
                  <a:gd name="T30" fmla="*/ 452 w 313"/>
                  <a:gd name="T31" fmla="*/ 1 h 97"/>
                  <a:gd name="T32" fmla="*/ 245 w 313"/>
                  <a:gd name="T33" fmla="*/ 0 h 97"/>
                  <a:gd name="T34" fmla="*/ 0 w 313"/>
                  <a:gd name="T35" fmla="*/ 0 h 97"/>
                  <a:gd name="T36" fmla="*/ 0 w 313"/>
                  <a:gd name="T37" fmla="*/ 41 h 97"/>
                  <a:gd name="T38" fmla="*/ 245 w 313"/>
                  <a:gd name="T39" fmla="*/ 48 h 97"/>
                  <a:gd name="T40" fmla="*/ 452 w 313"/>
                  <a:gd name="T41" fmla="*/ 60 h 97"/>
                  <a:gd name="T42" fmla="*/ 631 w 313"/>
                  <a:gd name="T43" fmla="*/ 68 h 97"/>
                  <a:gd name="T44" fmla="*/ 790 w 313"/>
                  <a:gd name="T45" fmla="*/ 87 h 97"/>
                  <a:gd name="T46" fmla="*/ 928 w 313"/>
                  <a:gd name="T47" fmla="*/ 102 h 97"/>
                  <a:gd name="T48" fmla="*/ 1042 w 313"/>
                  <a:gd name="T49" fmla="*/ 116 h 97"/>
                  <a:gd name="T50" fmla="*/ 1135 w 313"/>
                  <a:gd name="T51" fmla="*/ 144 h 97"/>
                  <a:gd name="T52" fmla="*/ 1212 w 313"/>
                  <a:gd name="T53" fmla="*/ 160 h 97"/>
                  <a:gd name="T54" fmla="*/ 1260 w 313"/>
                  <a:gd name="T55" fmla="*/ 188 h 97"/>
                  <a:gd name="T56" fmla="*/ 1305 w 313"/>
                  <a:gd name="T57" fmla="*/ 218 h 97"/>
                  <a:gd name="T58" fmla="*/ 1333 w 313"/>
                  <a:gd name="T59" fmla="*/ 246 h 97"/>
                  <a:gd name="T60" fmla="*/ 1352 w 313"/>
                  <a:gd name="T61" fmla="*/ 273 h 97"/>
                  <a:gd name="T62" fmla="*/ 1361 w 313"/>
                  <a:gd name="T63" fmla="*/ 298 h 97"/>
                  <a:gd name="T64" fmla="*/ 1361 w 313"/>
                  <a:gd name="T65" fmla="*/ 331 h 97"/>
                  <a:gd name="T66" fmla="*/ 1352 w 313"/>
                  <a:gd name="T67" fmla="*/ 365 h 97"/>
                  <a:gd name="T68" fmla="*/ 1342 w 313"/>
                  <a:gd name="T69" fmla="*/ 411 h 97"/>
                  <a:gd name="T70" fmla="*/ 1342 w 313"/>
                  <a:gd name="T71" fmla="*/ 401 h 97"/>
                  <a:gd name="T72" fmla="*/ 1381 w 313"/>
                  <a:gd name="T73" fmla="*/ 433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3"/>
                  <a:gd name="T112" fmla="*/ 0 h 97"/>
                  <a:gd name="T113" fmla="*/ 313 w 313"/>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3" h="97">
                    <a:moveTo>
                      <a:pt x="307" y="97"/>
                    </a:moveTo>
                    <a:lnTo>
                      <a:pt x="307" y="96"/>
                    </a:lnTo>
                    <a:lnTo>
                      <a:pt x="311" y="86"/>
                    </a:lnTo>
                    <a:lnTo>
                      <a:pt x="313" y="76"/>
                    </a:lnTo>
                    <a:lnTo>
                      <a:pt x="313" y="67"/>
                    </a:lnTo>
                    <a:lnTo>
                      <a:pt x="309" y="57"/>
                    </a:lnTo>
                    <a:lnTo>
                      <a:pt x="305" y="48"/>
                    </a:lnTo>
                    <a:lnTo>
                      <a:pt x="298" y="40"/>
                    </a:lnTo>
                    <a:lnTo>
                      <a:pt x="286" y="32"/>
                    </a:lnTo>
                    <a:lnTo>
                      <a:pt x="273" y="26"/>
                    </a:lnTo>
                    <a:lnTo>
                      <a:pt x="254" y="21"/>
                    </a:lnTo>
                    <a:lnTo>
                      <a:pt x="232" y="15"/>
                    </a:lnTo>
                    <a:lnTo>
                      <a:pt x="207" y="11"/>
                    </a:lnTo>
                    <a:lnTo>
                      <a:pt x="177" y="7"/>
                    </a:lnTo>
                    <a:lnTo>
                      <a:pt x="140" y="3"/>
                    </a:lnTo>
                    <a:lnTo>
                      <a:pt x="100" y="1"/>
                    </a:lnTo>
                    <a:lnTo>
                      <a:pt x="54" y="0"/>
                    </a:lnTo>
                    <a:lnTo>
                      <a:pt x="0" y="0"/>
                    </a:lnTo>
                    <a:lnTo>
                      <a:pt x="0" y="9"/>
                    </a:lnTo>
                    <a:lnTo>
                      <a:pt x="54" y="11"/>
                    </a:lnTo>
                    <a:lnTo>
                      <a:pt x="100" y="13"/>
                    </a:lnTo>
                    <a:lnTo>
                      <a:pt x="140" y="15"/>
                    </a:lnTo>
                    <a:lnTo>
                      <a:pt x="175" y="19"/>
                    </a:lnTo>
                    <a:lnTo>
                      <a:pt x="206" y="23"/>
                    </a:lnTo>
                    <a:lnTo>
                      <a:pt x="231" y="26"/>
                    </a:lnTo>
                    <a:lnTo>
                      <a:pt x="252" y="32"/>
                    </a:lnTo>
                    <a:lnTo>
                      <a:pt x="269" y="36"/>
                    </a:lnTo>
                    <a:lnTo>
                      <a:pt x="280" y="42"/>
                    </a:lnTo>
                    <a:lnTo>
                      <a:pt x="290" y="49"/>
                    </a:lnTo>
                    <a:lnTo>
                      <a:pt x="296" y="55"/>
                    </a:lnTo>
                    <a:lnTo>
                      <a:pt x="300" y="61"/>
                    </a:lnTo>
                    <a:lnTo>
                      <a:pt x="302" y="67"/>
                    </a:lnTo>
                    <a:lnTo>
                      <a:pt x="302" y="74"/>
                    </a:lnTo>
                    <a:lnTo>
                      <a:pt x="300" y="82"/>
                    </a:lnTo>
                    <a:lnTo>
                      <a:pt x="298" y="92"/>
                    </a:lnTo>
                    <a:lnTo>
                      <a:pt x="298" y="90"/>
                    </a:lnTo>
                    <a:lnTo>
                      <a:pt x="307" y="9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29" name="Freeform 146"/>
              <p:cNvSpPr>
                <a:spLocks/>
              </p:cNvSpPr>
              <p:nvPr/>
            </p:nvSpPr>
            <p:spPr bwMode="auto">
              <a:xfrm>
                <a:off x="2471" y="2870"/>
                <a:ext cx="204" cy="31"/>
              </a:xfrm>
              <a:custGeom>
                <a:avLst/>
                <a:gdLst>
                  <a:gd name="T0" fmla="*/ 0 w 140"/>
                  <a:gd name="T1" fmla="*/ 52 h 21"/>
                  <a:gd name="T2" fmla="*/ 0 w 140"/>
                  <a:gd name="T3" fmla="*/ 52 h 21"/>
                  <a:gd name="T4" fmla="*/ 76 w 140"/>
                  <a:gd name="T5" fmla="*/ 52 h 21"/>
                  <a:gd name="T6" fmla="*/ 168 w 140"/>
                  <a:gd name="T7" fmla="*/ 69 h 21"/>
                  <a:gd name="T8" fmla="*/ 264 w 140"/>
                  <a:gd name="T9" fmla="*/ 81 h 21"/>
                  <a:gd name="T10" fmla="*/ 357 w 140"/>
                  <a:gd name="T11" fmla="*/ 90 h 21"/>
                  <a:gd name="T12" fmla="*/ 442 w 140"/>
                  <a:gd name="T13" fmla="*/ 100 h 21"/>
                  <a:gd name="T14" fmla="*/ 520 w 140"/>
                  <a:gd name="T15" fmla="*/ 100 h 21"/>
                  <a:gd name="T16" fmla="*/ 554 w 140"/>
                  <a:gd name="T17" fmla="*/ 90 h 21"/>
                  <a:gd name="T18" fmla="*/ 581 w 140"/>
                  <a:gd name="T19" fmla="*/ 81 h 21"/>
                  <a:gd name="T20" fmla="*/ 609 w 140"/>
                  <a:gd name="T21" fmla="*/ 61 h 21"/>
                  <a:gd name="T22" fmla="*/ 631 w 140"/>
                  <a:gd name="T23" fmla="*/ 41 h 21"/>
                  <a:gd name="T24" fmla="*/ 590 w 140"/>
                  <a:gd name="T25" fmla="*/ 9 h 21"/>
                  <a:gd name="T26" fmla="*/ 581 w 140"/>
                  <a:gd name="T27" fmla="*/ 28 h 21"/>
                  <a:gd name="T28" fmla="*/ 562 w 140"/>
                  <a:gd name="T29" fmla="*/ 40 h 21"/>
                  <a:gd name="T30" fmla="*/ 535 w 140"/>
                  <a:gd name="T31" fmla="*/ 40 h 21"/>
                  <a:gd name="T32" fmla="*/ 510 w 140"/>
                  <a:gd name="T33" fmla="*/ 41 h 21"/>
                  <a:gd name="T34" fmla="*/ 442 w 140"/>
                  <a:gd name="T35" fmla="*/ 41 h 21"/>
                  <a:gd name="T36" fmla="*/ 357 w 140"/>
                  <a:gd name="T37" fmla="*/ 40 h 21"/>
                  <a:gd name="T38" fmla="*/ 270 w 140"/>
                  <a:gd name="T39" fmla="*/ 28 h 21"/>
                  <a:gd name="T40" fmla="*/ 176 w 140"/>
                  <a:gd name="T41" fmla="*/ 19 h 21"/>
                  <a:gd name="T42" fmla="*/ 76 w 140"/>
                  <a:gd name="T43" fmla="*/ 9 h 21"/>
                  <a:gd name="T44" fmla="*/ 0 w 140"/>
                  <a:gd name="T45" fmla="*/ 0 h 21"/>
                  <a:gd name="T46" fmla="*/ 0 w 140"/>
                  <a:gd name="T47" fmla="*/ 0 h 21"/>
                  <a:gd name="T48" fmla="*/ 0 w 140"/>
                  <a:gd name="T49" fmla="*/ 52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0"/>
                  <a:gd name="T76" fmla="*/ 0 h 21"/>
                  <a:gd name="T77" fmla="*/ 140 w 140"/>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0" h="21">
                    <a:moveTo>
                      <a:pt x="0" y="11"/>
                    </a:moveTo>
                    <a:lnTo>
                      <a:pt x="0" y="11"/>
                    </a:lnTo>
                    <a:lnTo>
                      <a:pt x="17" y="11"/>
                    </a:lnTo>
                    <a:lnTo>
                      <a:pt x="37" y="15"/>
                    </a:lnTo>
                    <a:lnTo>
                      <a:pt x="58" y="17"/>
                    </a:lnTo>
                    <a:lnTo>
                      <a:pt x="79" y="19"/>
                    </a:lnTo>
                    <a:lnTo>
                      <a:pt x="98" y="21"/>
                    </a:lnTo>
                    <a:lnTo>
                      <a:pt x="115" y="21"/>
                    </a:lnTo>
                    <a:lnTo>
                      <a:pt x="123" y="19"/>
                    </a:lnTo>
                    <a:lnTo>
                      <a:pt x="129" y="17"/>
                    </a:lnTo>
                    <a:lnTo>
                      <a:pt x="135" y="13"/>
                    </a:lnTo>
                    <a:lnTo>
                      <a:pt x="140" y="9"/>
                    </a:lnTo>
                    <a:lnTo>
                      <a:pt x="131" y="2"/>
                    </a:lnTo>
                    <a:lnTo>
                      <a:pt x="129" y="6"/>
                    </a:lnTo>
                    <a:lnTo>
                      <a:pt x="125" y="8"/>
                    </a:lnTo>
                    <a:lnTo>
                      <a:pt x="119" y="8"/>
                    </a:lnTo>
                    <a:lnTo>
                      <a:pt x="113" y="9"/>
                    </a:lnTo>
                    <a:lnTo>
                      <a:pt x="98" y="9"/>
                    </a:lnTo>
                    <a:lnTo>
                      <a:pt x="79" y="8"/>
                    </a:lnTo>
                    <a:lnTo>
                      <a:pt x="60" y="6"/>
                    </a:lnTo>
                    <a:lnTo>
                      <a:pt x="39" y="4"/>
                    </a:lnTo>
                    <a:lnTo>
                      <a:pt x="17" y="2"/>
                    </a:lnTo>
                    <a:lnTo>
                      <a:pt x="0" y="0"/>
                    </a:lnTo>
                    <a:lnTo>
                      <a:pt x="0"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30" name="Freeform 147"/>
              <p:cNvSpPr>
                <a:spLocks/>
              </p:cNvSpPr>
              <p:nvPr/>
            </p:nvSpPr>
            <p:spPr bwMode="auto">
              <a:xfrm>
                <a:off x="1713" y="2870"/>
                <a:ext cx="758" cy="16"/>
              </a:xfrm>
              <a:custGeom>
                <a:avLst/>
                <a:gdLst>
                  <a:gd name="T0" fmla="*/ 0 w 520"/>
                  <a:gd name="T1" fmla="*/ 0 h 11"/>
                  <a:gd name="T2" fmla="*/ 0 w 520"/>
                  <a:gd name="T3" fmla="*/ 48 h 11"/>
                  <a:gd name="T4" fmla="*/ 2348 w 520"/>
                  <a:gd name="T5" fmla="*/ 48 h 11"/>
                  <a:gd name="T6" fmla="*/ 2348 w 520"/>
                  <a:gd name="T7" fmla="*/ 0 h 11"/>
                  <a:gd name="T8" fmla="*/ 0 w 520"/>
                  <a:gd name="T9" fmla="*/ 0 h 11"/>
                  <a:gd name="T10" fmla="*/ 0 w 520"/>
                  <a:gd name="T11" fmla="*/ 0 h 11"/>
                  <a:gd name="T12" fmla="*/ 0 60000 65536"/>
                  <a:gd name="T13" fmla="*/ 0 60000 65536"/>
                  <a:gd name="T14" fmla="*/ 0 60000 65536"/>
                  <a:gd name="T15" fmla="*/ 0 60000 65536"/>
                  <a:gd name="T16" fmla="*/ 0 60000 65536"/>
                  <a:gd name="T17" fmla="*/ 0 60000 65536"/>
                  <a:gd name="T18" fmla="*/ 0 w 520"/>
                  <a:gd name="T19" fmla="*/ 0 h 11"/>
                  <a:gd name="T20" fmla="*/ 520 w 52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20" h="11">
                    <a:moveTo>
                      <a:pt x="0" y="0"/>
                    </a:moveTo>
                    <a:lnTo>
                      <a:pt x="0" y="11"/>
                    </a:lnTo>
                    <a:lnTo>
                      <a:pt x="520" y="11"/>
                    </a:lnTo>
                    <a:lnTo>
                      <a:pt x="520"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31" name="Freeform 148"/>
              <p:cNvSpPr>
                <a:spLocks/>
              </p:cNvSpPr>
              <p:nvPr/>
            </p:nvSpPr>
            <p:spPr bwMode="auto">
              <a:xfrm>
                <a:off x="1686" y="2742"/>
                <a:ext cx="55" cy="144"/>
              </a:xfrm>
              <a:custGeom>
                <a:avLst/>
                <a:gdLst>
                  <a:gd name="T0" fmla="*/ 158 w 38"/>
                  <a:gd name="T1" fmla="*/ 0 h 99"/>
                  <a:gd name="T2" fmla="*/ 158 w 38"/>
                  <a:gd name="T3" fmla="*/ 0 h 99"/>
                  <a:gd name="T4" fmla="*/ 127 w 38"/>
                  <a:gd name="T5" fmla="*/ 1 h 99"/>
                  <a:gd name="T6" fmla="*/ 100 w 38"/>
                  <a:gd name="T7" fmla="*/ 22 h 99"/>
                  <a:gd name="T8" fmla="*/ 75 w 38"/>
                  <a:gd name="T9" fmla="*/ 48 h 99"/>
                  <a:gd name="T10" fmla="*/ 48 w 38"/>
                  <a:gd name="T11" fmla="*/ 76 h 99"/>
                  <a:gd name="T12" fmla="*/ 19 w 38"/>
                  <a:gd name="T13" fmla="*/ 144 h 99"/>
                  <a:gd name="T14" fmla="*/ 0 w 38"/>
                  <a:gd name="T15" fmla="*/ 218 h 99"/>
                  <a:gd name="T16" fmla="*/ 0 w 38"/>
                  <a:gd name="T17" fmla="*/ 298 h 99"/>
                  <a:gd name="T18" fmla="*/ 9 w 38"/>
                  <a:gd name="T19" fmla="*/ 367 h 99"/>
                  <a:gd name="T20" fmla="*/ 19 w 38"/>
                  <a:gd name="T21" fmla="*/ 394 h 99"/>
                  <a:gd name="T22" fmla="*/ 36 w 38"/>
                  <a:gd name="T23" fmla="*/ 420 h 99"/>
                  <a:gd name="T24" fmla="*/ 59 w 38"/>
                  <a:gd name="T25" fmla="*/ 433 h 99"/>
                  <a:gd name="T26" fmla="*/ 85 w 38"/>
                  <a:gd name="T27" fmla="*/ 442 h 99"/>
                  <a:gd name="T28" fmla="*/ 85 w 38"/>
                  <a:gd name="T29" fmla="*/ 394 h 99"/>
                  <a:gd name="T30" fmla="*/ 75 w 38"/>
                  <a:gd name="T31" fmla="*/ 394 h 99"/>
                  <a:gd name="T32" fmla="*/ 67 w 38"/>
                  <a:gd name="T33" fmla="*/ 385 h 99"/>
                  <a:gd name="T34" fmla="*/ 59 w 38"/>
                  <a:gd name="T35" fmla="*/ 374 h 99"/>
                  <a:gd name="T36" fmla="*/ 59 w 38"/>
                  <a:gd name="T37" fmla="*/ 358 h 99"/>
                  <a:gd name="T38" fmla="*/ 48 w 38"/>
                  <a:gd name="T39" fmla="*/ 298 h 99"/>
                  <a:gd name="T40" fmla="*/ 48 w 38"/>
                  <a:gd name="T41" fmla="*/ 228 h 99"/>
                  <a:gd name="T42" fmla="*/ 67 w 38"/>
                  <a:gd name="T43" fmla="*/ 161 h 99"/>
                  <a:gd name="T44" fmla="*/ 90 w 38"/>
                  <a:gd name="T45" fmla="*/ 102 h 99"/>
                  <a:gd name="T46" fmla="*/ 109 w 38"/>
                  <a:gd name="T47" fmla="*/ 76 h 99"/>
                  <a:gd name="T48" fmla="*/ 127 w 38"/>
                  <a:gd name="T49" fmla="*/ 60 h 99"/>
                  <a:gd name="T50" fmla="*/ 140 w 38"/>
                  <a:gd name="T51" fmla="*/ 48 h 99"/>
                  <a:gd name="T52" fmla="*/ 168 w 38"/>
                  <a:gd name="T53" fmla="*/ 41 h 99"/>
                  <a:gd name="T54" fmla="*/ 158 w 38"/>
                  <a:gd name="T55" fmla="*/ 41 h 99"/>
                  <a:gd name="T56" fmla="*/ 158 w 38"/>
                  <a:gd name="T57" fmla="*/ 0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99"/>
                  <a:gd name="T89" fmla="*/ 38 w 38"/>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99">
                    <a:moveTo>
                      <a:pt x="36" y="0"/>
                    </a:moveTo>
                    <a:lnTo>
                      <a:pt x="36" y="0"/>
                    </a:lnTo>
                    <a:lnTo>
                      <a:pt x="29" y="1"/>
                    </a:lnTo>
                    <a:lnTo>
                      <a:pt x="23" y="5"/>
                    </a:lnTo>
                    <a:lnTo>
                      <a:pt x="17" y="11"/>
                    </a:lnTo>
                    <a:lnTo>
                      <a:pt x="11" y="17"/>
                    </a:lnTo>
                    <a:lnTo>
                      <a:pt x="4" y="32"/>
                    </a:lnTo>
                    <a:lnTo>
                      <a:pt x="0" y="49"/>
                    </a:lnTo>
                    <a:lnTo>
                      <a:pt x="0" y="67"/>
                    </a:lnTo>
                    <a:lnTo>
                      <a:pt x="2" y="82"/>
                    </a:lnTo>
                    <a:lnTo>
                      <a:pt x="4" y="88"/>
                    </a:lnTo>
                    <a:lnTo>
                      <a:pt x="8" y="94"/>
                    </a:lnTo>
                    <a:lnTo>
                      <a:pt x="13" y="97"/>
                    </a:lnTo>
                    <a:lnTo>
                      <a:pt x="19" y="99"/>
                    </a:lnTo>
                    <a:lnTo>
                      <a:pt x="19" y="88"/>
                    </a:lnTo>
                    <a:lnTo>
                      <a:pt x="17" y="88"/>
                    </a:lnTo>
                    <a:lnTo>
                      <a:pt x="15" y="86"/>
                    </a:lnTo>
                    <a:lnTo>
                      <a:pt x="13" y="84"/>
                    </a:lnTo>
                    <a:lnTo>
                      <a:pt x="13" y="80"/>
                    </a:lnTo>
                    <a:lnTo>
                      <a:pt x="11" y="67"/>
                    </a:lnTo>
                    <a:lnTo>
                      <a:pt x="11" y="51"/>
                    </a:lnTo>
                    <a:lnTo>
                      <a:pt x="15" y="36"/>
                    </a:lnTo>
                    <a:lnTo>
                      <a:pt x="21" y="23"/>
                    </a:lnTo>
                    <a:lnTo>
                      <a:pt x="25" y="17"/>
                    </a:lnTo>
                    <a:lnTo>
                      <a:pt x="29" y="13"/>
                    </a:lnTo>
                    <a:lnTo>
                      <a:pt x="32" y="11"/>
                    </a:lnTo>
                    <a:lnTo>
                      <a:pt x="38" y="9"/>
                    </a:lnTo>
                    <a:lnTo>
                      <a:pt x="36" y="9"/>
                    </a:lnTo>
                    <a:lnTo>
                      <a:pt x="3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32" name="Freeform 149"/>
              <p:cNvSpPr>
                <a:spLocks/>
              </p:cNvSpPr>
              <p:nvPr/>
            </p:nvSpPr>
            <p:spPr bwMode="auto">
              <a:xfrm>
                <a:off x="1728" y="2946"/>
                <a:ext cx="841" cy="16"/>
              </a:xfrm>
              <a:custGeom>
                <a:avLst/>
                <a:gdLst>
                  <a:gd name="T0" fmla="*/ 2605 w 577"/>
                  <a:gd name="T1" fmla="*/ 22 h 11"/>
                  <a:gd name="T2" fmla="*/ 2583 w 577"/>
                  <a:gd name="T3" fmla="*/ 0 h 11"/>
                  <a:gd name="T4" fmla="*/ 0 w 577"/>
                  <a:gd name="T5" fmla="*/ 0 h 11"/>
                  <a:gd name="T6" fmla="*/ 0 w 577"/>
                  <a:gd name="T7" fmla="*/ 48 h 11"/>
                  <a:gd name="T8" fmla="*/ 2583 w 577"/>
                  <a:gd name="T9" fmla="*/ 48 h 11"/>
                  <a:gd name="T10" fmla="*/ 2605 w 577"/>
                  <a:gd name="T11" fmla="*/ 22 h 11"/>
                  <a:gd name="T12" fmla="*/ 2605 w 577"/>
                  <a:gd name="T13" fmla="*/ 22 h 11"/>
                  <a:gd name="T14" fmla="*/ 2605 w 577"/>
                  <a:gd name="T15" fmla="*/ 0 h 11"/>
                  <a:gd name="T16" fmla="*/ 2583 w 577"/>
                  <a:gd name="T17" fmla="*/ 0 h 11"/>
                  <a:gd name="T18" fmla="*/ 2605 w 577"/>
                  <a:gd name="T19" fmla="*/ 22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7"/>
                  <a:gd name="T31" fmla="*/ 0 h 11"/>
                  <a:gd name="T32" fmla="*/ 577 w 57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7" h="11">
                    <a:moveTo>
                      <a:pt x="577" y="5"/>
                    </a:moveTo>
                    <a:lnTo>
                      <a:pt x="572" y="0"/>
                    </a:lnTo>
                    <a:lnTo>
                      <a:pt x="0" y="0"/>
                    </a:lnTo>
                    <a:lnTo>
                      <a:pt x="0" y="11"/>
                    </a:lnTo>
                    <a:lnTo>
                      <a:pt x="572" y="11"/>
                    </a:lnTo>
                    <a:lnTo>
                      <a:pt x="577" y="5"/>
                    </a:lnTo>
                    <a:lnTo>
                      <a:pt x="577" y="0"/>
                    </a:lnTo>
                    <a:lnTo>
                      <a:pt x="572" y="0"/>
                    </a:lnTo>
                    <a:lnTo>
                      <a:pt x="577"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33" name="Freeform 150"/>
              <p:cNvSpPr>
                <a:spLocks/>
              </p:cNvSpPr>
              <p:nvPr/>
            </p:nvSpPr>
            <p:spPr bwMode="auto">
              <a:xfrm>
                <a:off x="2553" y="2953"/>
                <a:ext cx="16" cy="27"/>
              </a:xfrm>
              <a:custGeom>
                <a:avLst/>
                <a:gdLst>
                  <a:gd name="T0" fmla="*/ 28 w 11"/>
                  <a:gd name="T1" fmla="*/ 90 h 18"/>
                  <a:gd name="T2" fmla="*/ 48 w 11"/>
                  <a:gd name="T3" fmla="*/ 62 h 18"/>
                  <a:gd name="T4" fmla="*/ 48 w 11"/>
                  <a:gd name="T5" fmla="*/ 0 h 18"/>
                  <a:gd name="T6" fmla="*/ 0 w 11"/>
                  <a:gd name="T7" fmla="*/ 0 h 18"/>
                  <a:gd name="T8" fmla="*/ 0 w 11"/>
                  <a:gd name="T9" fmla="*/ 62 h 18"/>
                  <a:gd name="T10" fmla="*/ 28 w 11"/>
                  <a:gd name="T11" fmla="*/ 90 h 18"/>
                  <a:gd name="T12" fmla="*/ 28 w 11"/>
                  <a:gd name="T13" fmla="*/ 90 h 18"/>
                  <a:gd name="T14" fmla="*/ 48 w 11"/>
                  <a:gd name="T15" fmla="*/ 90 h 18"/>
                  <a:gd name="T16" fmla="*/ 48 w 11"/>
                  <a:gd name="T17" fmla="*/ 62 h 18"/>
                  <a:gd name="T18" fmla="*/ 28 w 11"/>
                  <a:gd name="T19" fmla="*/ 9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8"/>
                  <a:gd name="T32" fmla="*/ 11 w 11"/>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8">
                    <a:moveTo>
                      <a:pt x="6" y="18"/>
                    </a:moveTo>
                    <a:lnTo>
                      <a:pt x="11" y="12"/>
                    </a:lnTo>
                    <a:lnTo>
                      <a:pt x="11" y="0"/>
                    </a:lnTo>
                    <a:lnTo>
                      <a:pt x="0" y="0"/>
                    </a:lnTo>
                    <a:lnTo>
                      <a:pt x="0" y="12"/>
                    </a:lnTo>
                    <a:lnTo>
                      <a:pt x="6" y="18"/>
                    </a:lnTo>
                    <a:lnTo>
                      <a:pt x="11" y="18"/>
                    </a:lnTo>
                    <a:lnTo>
                      <a:pt x="11" y="12"/>
                    </a:lnTo>
                    <a:lnTo>
                      <a:pt x="6" y="1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34" name="Freeform 151"/>
              <p:cNvSpPr>
                <a:spLocks/>
              </p:cNvSpPr>
              <p:nvPr/>
            </p:nvSpPr>
            <p:spPr bwMode="auto">
              <a:xfrm>
                <a:off x="1719" y="2962"/>
                <a:ext cx="843" cy="18"/>
              </a:xfrm>
              <a:custGeom>
                <a:avLst/>
                <a:gdLst>
                  <a:gd name="T0" fmla="*/ 0 w 578"/>
                  <a:gd name="T1" fmla="*/ 32 h 12"/>
                  <a:gd name="T2" fmla="*/ 28 w 578"/>
                  <a:gd name="T3" fmla="*/ 62 h 12"/>
                  <a:gd name="T4" fmla="*/ 2614 w 578"/>
                  <a:gd name="T5" fmla="*/ 62 h 12"/>
                  <a:gd name="T6" fmla="*/ 2614 w 578"/>
                  <a:gd name="T7" fmla="*/ 0 h 12"/>
                  <a:gd name="T8" fmla="*/ 28 w 578"/>
                  <a:gd name="T9" fmla="*/ 0 h 12"/>
                  <a:gd name="T10" fmla="*/ 0 w 578"/>
                  <a:gd name="T11" fmla="*/ 32 h 12"/>
                  <a:gd name="T12" fmla="*/ 0 w 578"/>
                  <a:gd name="T13" fmla="*/ 32 h 12"/>
                  <a:gd name="T14" fmla="*/ 0 w 578"/>
                  <a:gd name="T15" fmla="*/ 62 h 12"/>
                  <a:gd name="T16" fmla="*/ 28 w 578"/>
                  <a:gd name="T17" fmla="*/ 62 h 12"/>
                  <a:gd name="T18" fmla="*/ 0 w 578"/>
                  <a:gd name="T19" fmla="*/ 3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8"/>
                  <a:gd name="T31" fmla="*/ 0 h 12"/>
                  <a:gd name="T32" fmla="*/ 578 w 57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8" h="12">
                    <a:moveTo>
                      <a:pt x="0" y="6"/>
                    </a:moveTo>
                    <a:lnTo>
                      <a:pt x="6" y="12"/>
                    </a:lnTo>
                    <a:lnTo>
                      <a:pt x="578" y="12"/>
                    </a:lnTo>
                    <a:lnTo>
                      <a:pt x="578" y="0"/>
                    </a:lnTo>
                    <a:lnTo>
                      <a:pt x="6" y="0"/>
                    </a:lnTo>
                    <a:lnTo>
                      <a:pt x="0" y="6"/>
                    </a:lnTo>
                    <a:lnTo>
                      <a:pt x="0" y="12"/>
                    </a:lnTo>
                    <a:lnTo>
                      <a:pt x="6" y="12"/>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35" name="Freeform 152"/>
              <p:cNvSpPr>
                <a:spLocks/>
              </p:cNvSpPr>
              <p:nvPr/>
            </p:nvSpPr>
            <p:spPr bwMode="auto">
              <a:xfrm>
                <a:off x="1719" y="2946"/>
                <a:ext cx="16" cy="25"/>
              </a:xfrm>
              <a:custGeom>
                <a:avLst/>
                <a:gdLst>
                  <a:gd name="T0" fmla="*/ 28 w 11"/>
                  <a:gd name="T1" fmla="*/ 0 h 17"/>
                  <a:gd name="T2" fmla="*/ 0 w 11"/>
                  <a:gd name="T3" fmla="*/ 22 h 17"/>
                  <a:gd name="T4" fmla="*/ 0 w 11"/>
                  <a:gd name="T5" fmla="*/ 79 h 17"/>
                  <a:gd name="T6" fmla="*/ 48 w 11"/>
                  <a:gd name="T7" fmla="*/ 79 h 17"/>
                  <a:gd name="T8" fmla="*/ 48 w 11"/>
                  <a:gd name="T9" fmla="*/ 22 h 17"/>
                  <a:gd name="T10" fmla="*/ 28 w 11"/>
                  <a:gd name="T11" fmla="*/ 0 h 17"/>
                  <a:gd name="T12" fmla="*/ 28 w 11"/>
                  <a:gd name="T13" fmla="*/ 0 h 17"/>
                  <a:gd name="T14" fmla="*/ 0 w 11"/>
                  <a:gd name="T15" fmla="*/ 0 h 17"/>
                  <a:gd name="T16" fmla="*/ 0 w 11"/>
                  <a:gd name="T17" fmla="*/ 22 h 17"/>
                  <a:gd name="T18" fmla="*/ 28 w 11"/>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7"/>
                  <a:gd name="T32" fmla="*/ 11 w 1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7">
                    <a:moveTo>
                      <a:pt x="6" y="0"/>
                    </a:moveTo>
                    <a:lnTo>
                      <a:pt x="0" y="5"/>
                    </a:lnTo>
                    <a:lnTo>
                      <a:pt x="0" y="17"/>
                    </a:lnTo>
                    <a:lnTo>
                      <a:pt x="11" y="17"/>
                    </a:lnTo>
                    <a:lnTo>
                      <a:pt x="11" y="5"/>
                    </a:lnTo>
                    <a:lnTo>
                      <a:pt x="6" y="0"/>
                    </a:lnTo>
                    <a:lnTo>
                      <a:pt x="0" y="0"/>
                    </a:lnTo>
                    <a:lnTo>
                      <a:pt x="0" y="5"/>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36" name="Freeform 153"/>
              <p:cNvSpPr>
                <a:spLocks/>
              </p:cNvSpPr>
              <p:nvPr/>
            </p:nvSpPr>
            <p:spPr bwMode="auto">
              <a:xfrm>
                <a:off x="1445" y="3707"/>
                <a:ext cx="16" cy="50"/>
              </a:xfrm>
              <a:custGeom>
                <a:avLst/>
                <a:gdLst>
                  <a:gd name="T0" fmla="*/ 48 w 11"/>
                  <a:gd name="T1" fmla="*/ 160 h 34"/>
                  <a:gd name="T2" fmla="*/ 48 w 11"/>
                  <a:gd name="T3" fmla="*/ 149 h 34"/>
                  <a:gd name="T4" fmla="*/ 48 w 11"/>
                  <a:gd name="T5" fmla="*/ 0 h 34"/>
                  <a:gd name="T6" fmla="*/ 0 w 11"/>
                  <a:gd name="T7" fmla="*/ 9 h 34"/>
                  <a:gd name="T8" fmla="*/ 9 w 11"/>
                  <a:gd name="T9" fmla="*/ 149 h 34"/>
                  <a:gd name="T10" fmla="*/ 48 w 11"/>
                  <a:gd name="T11" fmla="*/ 160 h 34"/>
                  <a:gd name="T12" fmla="*/ 0 60000 65536"/>
                  <a:gd name="T13" fmla="*/ 0 60000 65536"/>
                  <a:gd name="T14" fmla="*/ 0 60000 65536"/>
                  <a:gd name="T15" fmla="*/ 0 60000 65536"/>
                  <a:gd name="T16" fmla="*/ 0 60000 65536"/>
                  <a:gd name="T17" fmla="*/ 0 60000 65536"/>
                  <a:gd name="T18" fmla="*/ 0 w 11"/>
                  <a:gd name="T19" fmla="*/ 0 h 34"/>
                  <a:gd name="T20" fmla="*/ 11 w 1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1" h="34">
                    <a:moveTo>
                      <a:pt x="11" y="34"/>
                    </a:moveTo>
                    <a:lnTo>
                      <a:pt x="11" y="32"/>
                    </a:lnTo>
                    <a:lnTo>
                      <a:pt x="11" y="0"/>
                    </a:lnTo>
                    <a:lnTo>
                      <a:pt x="0" y="2"/>
                    </a:lnTo>
                    <a:lnTo>
                      <a:pt x="2" y="32"/>
                    </a:lnTo>
                    <a:lnTo>
                      <a:pt x="11"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37" name="Freeform 154"/>
              <p:cNvSpPr>
                <a:spLocks/>
              </p:cNvSpPr>
              <p:nvPr/>
            </p:nvSpPr>
            <p:spPr bwMode="auto">
              <a:xfrm>
                <a:off x="1448" y="3754"/>
                <a:ext cx="39" cy="45"/>
              </a:xfrm>
              <a:custGeom>
                <a:avLst/>
                <a:gdLst>
                  <a:gd name="T0" fmla="*/ 108 w 27"/>
                  <a:gd name="T1" fmla="*/ 89 h 31"/>
                  <a:gd name="T2" fmla="*/ 117 w 27"/>
                  <a:gd name="T3" fmla="*/ 89 h 31"/>
                  <a:gd name="T4" fmla="*/ 100 w 27"/>
                  <a:gd name="T5" fmla="*/ 80 h 31"/>
                  <a:gd name="T6" fmla="*/ 81 w 27"/>
                  <a:gd name="T7" fmla="*/ 80 h 31"/>
                  <a:gd name="T8" fmla="*/ 66 w 27"/>
                  <a:gd name="T9" fmla="*/ 70 h 31"/>
                  <a:gd name="T10" fmla="*/ 56 w 27"/>
                  <a:gd name="T11" fmla="*/ 61 h 31"/>
                  <a:gd name="T12" fmla="*/ 48 w 27"/>
                  <a:gd name="T13" fmla="*/ 52 h 31"/>
                  <a:gd name="T14" fmla="*/ 48 w 27"/>
                  <a:gd name="T15" fmla="*/ 36 h 31"/>
                  <a:gd name="T16" fmla="*/ 48 w 27"/>
                  <a:gd name="T17" fmla="*/ 28 h 31"/>
                  <a:gd name="T18" fmla="*/ 39 w 27"/>
                  <a:gd name="T19" fmla="*/ 9 h 31"/>
                  <a:gd name="T20" fmla="*/ 0 w 27"/>
                  <a:gd name="T21" fmla="*/ 0 h 31"/>
                  <a:gd name="T22" fmla="*/ 0 w 27"/>
                  <a:gd name="T23" fmla="*/ 28 h 31"/>
                  <a:gd name="T24" fmla="*/ 0 w 27"/>
                  <a:gd name="T25" fmla="*/ 52 h 31"/>
                  <a:gd name="T26" fmla="*/ 9 w 27"/>
                  <a:gd name="T27" fmla="*/ 80 h 31"/>
                  <a:gd name="T28" fmla="*/ 20 w 27"/>
                  <a:gd name="T29" fmla="*/ 93 h 31"/>
                  <a:gd name="T30" fmla="*/ 39 w 27"/>
                  <a:gd name="T31" fmla="*/ 109 h 31"/>
                  <a:gd name="T32" fmla="*/ 56 w 27"/>
                  <a:gd name="T33" fmla="*/ 120 h 31"/>
                  <a:gd name="T34" fmla="*/ 81 w 27"/>
                  <a:gd name="T35" fmla="*/ 129 h 31"/>
                  <a:gd name="T36" fmla="*/ 108 w 27"/>
                  <a:gd name="T37" fmla="*/ 136 h 31"/>
                  <a:gd name="T38" fmla="*/ 108 w 27"/>
                  <a:gd name="T39" fmla="*/ 136 h 31"/>
                  <a:gd name="T40" fmla="*/ 108 w 27"/>
                  <a:gd name="T41" fmla="*/ 89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1"/>
                  <a:gd name="T65" fmla="*/ 27 w 27"/>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1">
                    <a:moveTo>
                      <a:pt x="25" y="20"/>
                    </a:moveTo>
                    <a:lnTo>
                      <a:pt x="27" y="20"/>
                    </a:lnTo>
                    <a:lnTo>
                      <a:pt x="23" y="18"/>
                    </a:lnTo>
                    <a:lnTo>
                      <a:pt x="19" y="18"/>
                    </a:lnTo>
                    <a:lnTo>
                      <a:pt x="15" y="16"/>
                    </a:lnTo>
                    <a:lnTo>
                      <a:pt x="13" y="14"/>
                    </a:lnTo>
                    <a:lnTo>
                      <a:pt x="11" y="12"/>
                    </a:lnTo>
                    <a:lnTo>
                      <a:pt x="11" y="8"/>
                    </a:lnTo>
                    <a:lnTo>
                      <a:pt x="11" y="6"/>
                    </a:lnTo>
                    <a:lnTo>
                      <a:pt x="9" y="2"/>
                    </a:lnTo>
                    <a:lnTo>
                      <a:pt x="0" y="0"/>
                    </a:lnTo>
                    <a:lnTo>
                      <a:pt x="0" y="6"/>
                    </a:lnTo>
                    <a:lnTo>
                      <a:pt x="0" y="12"/>
                    </a:lnTo>
                    <a:lnTo>
                      <a:pt x="2" y="18"/>
                    </a:lnTo>
                    <a:lnTo>
                      <a:pt x="5" y="21"/>
                    </a:lnTo>
                    <a:lnTo>
                      <a:pt x="9" y="25"/>
                    </a:lnTo>
                    <a:lnTo>
                      <a:pt x="13" y="27"/>
                    </a:lnTo>
                    <a:lnTo>
                      <a:pt x="19" y="29"/>
                    </a:lnTo>
                    <a:lnTo>
                      <a:pt x="25" y="31"/>
                    </a:lnTo>
                    <a:lnTo>
                      <a:pt x="25" y="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38" name="Freeform 155"/>
              <p:cNvSpPr>
                <a:spLocks/>
              </p:cNvSpPr>
              <p:nvPr/>
            </p:nvSpPr>
            <p:spPr bwMode="auto">
              <a:xfrm>
                <a:off x="1484" y="3783"/>
                <a:ext cx="86" cy="16"/>
              </a:xfrm>
              <a:custGeom>
                <a:avLst/>
                <a:gdLst>
                  <a:gd name="T0" fmla="*/ 265 w 59"/>
                  <a:gd name="T1" fmla="*/ 48 h 11"/>
                  <a:gd name="T2" fmla="*/ 265 w 59"/>
                  <a:gd name="T3" fmla="*/ 0 h 11"/>
                  <a:gd name="T4" fmla="*/ 0 w 59"/>
                  <a:gd name="T5" fmla="*/ 0 h 11"/>
                  <a:gd name="T6" fmla="*/ 0 w 59"/>
                  <a:gd name="T7" fmla="*/ 48 h 11"/>
                  <a:gd name="T8" fmla="*/ 265 w 59"/>
                  <a:gd name="T9" fmla="*/ 48 h 11"/>
                  <a:gd name="T10" fmla="*/ 265 w 59"/>
                  <a:gd name="T11" fmla="*/ 48 h 11"/>
                  <a:gd name="T12" fmla="*/ 0 60000 65536"/>
                  <a:gd name="T13" fmla="*/ 0 60000 65536"/>
                  <a:gd name="T14" fmla="*/ 0 60000 65536"/>
                  <a:gd name="T15" fmla="*/ 0 60000 65536"/>
                  <a:gd name="T16" fmla="*/ 0 60000 65536"/>
                  <a:gd name="T17" fmla="*/ 0 60000 65536"/>
                  <a:gd name="T18" fmla="*/ 0 w 59"/>
                  <a:gd name="T19" fmla="*/ 0 h 11"/>
                  <a:gd name="T20" fmla="*/ 59 w 5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9" h="11">
                    <a:moveTo>
                      <a:pt x="59" y="11"/>
                    </a:moveTo>
                    <a:lnTo>
                      <a:pt x="59" y="0"/>
                    </a:lnTo>
                    <a:lnTo>
                      <a:pt x="0" y="0"/>
                    </a:lnTo>
                    <a:lnTo>
                      <a:pt x="0" y="11"/>
                    </a:lnTo>
                    <a:lnTo>
                      <a:pt x="59"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39" name="Freeform 156"/>
              <p:cNvSpPr>
                <a:spLocks/>
              </p:cNvSpPr>
              <p:nvPr/>
            </p:nvSpPr>
            <p:spPr bwMode="auto">
              <a:xfrm>
                <a:off x="1567" y="3763"/>
                <a:ext cx="31" cy="36"/>
              </a:xfrm>
              <a:custGeom>
                <a:avLst/>
                <a:gdLst>
                  <a:gd name="T0" fmla="*/ 47 w 21"/>
                  <a:gd name="T1" fmla="*/ 19 h 25"/>
                  <a:gd name="T2" fmla="*/ 47 w 21"/>
                  <a:gd name="T3" fmla="*/ 19 h 25"/>
                  <a:gd name="T4" fmla="*/ 47 w 21"/>
                  <a:gd name="T5" fmla="*/ 27 h 25"/>
                  <a:gd name="T6" fmla="*/ 47 w 21"/>
                  <a:gd name="T7" fmla="*/ 35 h 25"/>
                  <a:gd name="T8" fmla="*/ 47 w 21"/>
                  <a:gd name="T9" fmla="*/ 42 h 25"/>
                  <a:gd name="T10" fmla="*/ 47 w 21"/>
                  <a:gd name="T11" fmla="*/ 42 h 25"/>
                  <a:gd name="T12" fmla="*/ 47 w 21"/>
                  <a:gd name="T13" fmla="*/ 42 h 25"/>
                  <a:gd name="T14" fmla="*/ 40 w 21"/>
                  <a:gd name="T15" fmla="*/ 50 h 25"/>
                  <a:gd name="T16" fmla="*/ 19 w 21"/>
                  <a:gd name="T17" fmla="*/ 50 h 25"/>
                  <a:gd name="T18" fmla="*/ 0 w 21"/>
                  <a:gd name="T19" fmla="*/ 60 h 25"/>
                  <a:gd name="T20" fmla="*/ 9 w 21"/>
                  <a:gd name="T21" fmla="*/ 108 h 25"/>
                  <a:gd name="T22" fmla="*/ 40 w 21"/>
                  <a:gd name="T23" fmla="*/ 99 h 25"/>
                  <a:gd name="T24" fmla="*/ 59 w 21"/>
                  <a:gd name="T25" fmla="*/ 89 h 25"/>
                  <a:gd name="T26" fmla="*/ 77 w 21"/>
                  <a:gd name="T27" fmla="*/ 81 h 25"/>
                  <a:gd name="T28" fmla="*/ 90 w 21"/>
                  <a:gd name="T29" fmla="*/ 66 h 25"/>
                  <a:gd name="T30" fmla="*/ 100 w 21"/>
                  <a:gd name="T31" fmla="*/ 50 h 25"/>
                  <a:gd name="T32" fmla="*/ 100 w 21"/>
                  <a:gd name="T33" fmla="*/ 35 h 25"/>
                  <a:gd name="T34" fmla="*/ 100 w 21"/>
                  <a:gd name="T35" fmla="*/ 19 h 25"/>
                  <a:gd name="T36" fmla="*/ 90 w 21"/>
                  <a:gd name="T37" fmla="*/ 0 h 25"/>
                  <a:gd name="T38" fmla="*/ 90 w 21"/>
                  <a:gd name="T39" fmla="*/ 0 h 25"/>
                  <a:gd name="T40" fmla="*/ 47 w 21"/>
                  <a:gd name="T41" fmla="*/ 19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25"/>
                  <a:gd name="T65" fmla="*/ 21 w 21"/>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25">
                    <a:moveTo>
                      <a:pt x="10" y="4"/>
                    </a:moveTo>
                    <a:lnTo>
                      <a:pt x="10" y="4"/>
                    </a:lnTo>
                    <a:lnTo>
                      <a:pt x="10" y="6"/>
                    </a:lnTo>
                    <a:lnTo>
                      <a:pt x="10" y="8"/>
                    </a:lnTo>
                    <a:lnTo>
                      <a:pt x="10" y="10"/>
                    </a:lnTo>
                    <a:lnTo>
                      <a:pt x="8" y="12"/>
                    </a:lnTo>
                    <a:lnTo>
                      <a:pt x="4" y="12"/>
                    </a:lnTo>
                    <a:lnTo>
                      <a:pt x="0" y="14"/>
                    </a:lnTo>
                    <a:lnTo>
                      <a:pt x="2" y="25"/>
                    </a:lnTo>
                    <a:lnTo>
                      <a:pt x="8" y="23"/>
                    </a:lnTo>
                    <a:lnTo>
                      <a:pt x="12" y="21"/>
                    </a:lnTo>
                    <a:lnTo>
                      <a:pt x="16" y="19"/>
                    </a:lnTo>
                    <a:lnTo>
                      <a:pt x="19" y="15"/>
                    </a:lnTo>
                    <a:lnTo>
                      <a:pt x="21" y="12"/>
                    </a:lnTo>
                    <a:lnTo>
                      <a:pt x="21" y="8"/>
                    </a:lnTo>
                    <a:lnTo>
                      <a:pt x="21" y="4"/>
                    </a:lnTo>
                    <a:lnTo>
                      <a:pt x="19" y="0"/>
                    </a:lnTo>
                    <a:lnTo>
                      <a:pt x="10"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40" name="Freeform 157"/>
              <p:cNvSpPr>
                <a:spLocks/>
              </p:cNvSpPr>
              <p:nvPr/>
            </p:nvSpPr>
            <p:spPr bwMode="auto">
              <a:xfrm>
                <a:off x="1528" y="3713"/>
                <a:ext cx="67" cy="55"/>
              </a:xfrm>
              <a:custGeom>
                <a:avLst/>
                <a:gdLst>
                  <a:gd name="T0" fmla="*/ 0 w 46"/>
                  <a:gd name="T1" fmla="*/ 20 h 38"/>
                  <a:gd name="T2" fmla="*/ 28 w 46"/>
                  <a:gd name="T3" fmla="*/ 48 h 38"/>
                  <a:gd name="T4" fmla="*/ 47 w 46"/>
                  <a:gd name="T5" fmla="*/ 48 h 38"/>
                  <a:gd name="T6" fmla="*/ 73 w 46"/>
                  <a:gd name="T7" fmla="*/ 59 h 38"/>
                  <a:gd name="T8" fmla="*/ 89 w 46"/>
                  <a:gd name="T9" fmla="*/ 67 h 38"/>
                  <a:gd name="T10" fmla="*/ 106 w 46"/>
                  <a:gd name="T11" fmla="*/ 75 h 38"/>
                  <a:gd name="T12" fmla="*/ 121 w 46"/>
                  <a:gd name="T13" fmla="*/ 90 h 38"/>
                  <a:gd name="T14" fmla="*/ 140 w 46"/>
                  <a:gd name="T15" fmla="*/ 107 h 38"/>
                  <a:gd name="T16" fmla="*/ 149 w 46"/>
                  <a:gd name="T17" fmla="*/ 130 h 38"/>
                  <a:gd name="T18" fmla="*/ 168 w 46"/>
                  <a:gd name="T19" fmla="*/ 168 h 38"/>
                  <a:gd name="T20" fmla="*/ 208 w 46"/>
                  <a:gd name="T21" fmla="*/ 149 h 38"/>
                  <a:gd name="T22" fmla="*/ 204 w 46"/>
                  <a:gd name="T23" fmla="*/ 116 h 38"/>
                  <a:gd name="T24" fmla="*/ 185 w 46"/>
                  <a:gd name="T25" fmla="*/ 85 h 38"/>
                  <a:gd name="T26" fmla="*/ 157 w 46"/>
                  <a:gd name="T27" fmla="*/ 59 h 38"/>
                  <a:gd name="T28" fmla="*/ 140 w 46"/>
                  <a:gd name="T29" fmla="*/ 41 h 38"/>
                  <a:gd name="T30" fmla="*/ 111 w 46"/>
                  <a:gd name="T31" fmla="*/ 20 h 38"/>
                  <a:gd name="T32" fmla="*/ 89 w 46"/>
                  <a:gd name="T33" fmla="*/ 1 h 38"/>
                  <a:gd name="T34" fmla="*/ 61 w 46"/>
                  <a:gd name="T35" fmla="*/ 0 h 38"/>
                  <a:gd name="T36" fmla="*/ 28 w 46"/>
                  <a:gd name="T37" fmla="*/ 0 h 38"/>
                  <a:gd name="T38" fmla="*/ 52 w 46"/>
                  <a:gd name="T39" fmla="*/ 13 h 38"/>
                  <a:gd name="T40" fmla="*/ 0 w 46"/>
                  <a:gd name="T41" fmla="*/ 20 h 38"/>
                  <a:gd name="T42" fmla="*/ 0 w 46"/>
                  <a:gd name="T43" fmla="*/ 41 h 38"/>
                  <a:gd name="T44" fmla="*/ 28 w 46"/>
                  <a:gd name="T45" fmla="*/ 48 h 38"/>
                  <a:gd name="T46" fmla="*/ 0 w 46"/>
                  <a:gd name="T47" fmla="*/ 2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38"/>
                  <a:gd name="T74" fmla="*/ 46 w 46"/>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38">
                    <a:moveTo>
                      <a:pt x="0" y="5"/>
                    </a:moveTo>
                    <a:lnTo>
                      <a:pt x="6" y="11"/>
                    </a:lnTo>
                    <a:lnTo>
                      <a:pt x="10" y="11"/>
                    </a:lnTo>
                    <a:lnTo>
                      <a:pt x="16" y="13"/>
                    </a:lnTo>
                    <a:lnTo>
                      <a:pt x="20" y="15"/>
                    </a:lnTo>
                    <a:lnTo>
                      <a:pt x="23" y="17"/>
                    </a:lnTo>
                    <a:lnTo>
                      <a:pt x="27" y="21"/>
                    </a:lnTo>
                    <a:lnTo>
                      <a:pt x="31" y="24"/>
                    </a:lnTo>
                    <a:lnTo>
                      <a:pt x="33" y="30"/>
                    </a:lnTo>
                    <a:lnTo>
                      <a:pt x="37" y="38"/>
                    </a:lnTo>
                    <a:lnTo>
                      <a:pt x="46" y="34"/>
                    </a:lnTo>
                    <a:lnTo>
                      <a:pt x="45" y="26"/>
                    </a:lnTo>
                    <a:lnTo>
                      <a:pt x="41" y="19"/>
                    </a:lnTo>
                    <a:lnTo>
                      <a:pt x="35" y="13"/>
                    </a:lnTo>
                    <a:lnTo>
                      <a:pt x="31" y="9"/>
                    </a:lnTo>
                    <a:lnTo>
                      <a:pt x="25" y="5"/>
                    </a:lnTo>
                    <a:lnTo>
                      <a:pt x="20" y="1"/>
                    </a:lnTo>
                    <a:lnTo>
                      <a:pt x="14" y="0"/>
                    </a:lnTo>
                    <a:lnTo>
                      <a:pt x="6" y="0"/>
                    </a:lnTo>
                    <a:lnTo>
                      <a:pt x="12" y="3"/>
                    </a:lnTo>
                    <a:lnTo>
                      <a:pt x="0" y="5"/>
                    </a:lnTo>
                    <a:lnTo>
                      <a:pt x="0" y="9"/>
                    </a:lnTo>
                    <a:lnTo>
                      <a:pt x="6" y="11"/>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41" name="Freeform 158"/>
              <p:cNvSpPr>
                <a:spLocks/>
              </p:cNvSpPr>
              <p:nvPr/>
            </p:nvSpPr>
            <p:spPr bwMode="auto">
              <a:xfrm>
                <a:off x="1525" y="3701"/>
                <a:ext cx="21" cy="19"/>
              </a:xfrm>
              <a:custGeom>
                <a:avLst/>
                <a:gdLst>
                  <a:gd name="T0" fmla="*/ 32 w 14"/>
                  <a:gd name="T1" fmla="*/ 0 h 13"/>
                  <a:gd name="T2" fmla="*/ 0 w 14"/>
                  <a:gd name="T3" fmla="*/ 28 h 13"/>
                  <a:gd name="T4" fmla="*/ 12 w 14"/>
                  <a:gd name="T5" fmla="*/ 60 h 13"/>
                  <a:gd name="T6" fmla="*/ 72 w 14"/>
                  <a:gd name="T7" fmla="*/ 50 h 13"/>
                  <a:gd name="T8" fmla="*/ 62 w 14"/>
                  <a:gd name="T9" fmla="*/ 19 h 13"/>
                  <a:gd name="T10" fmla="*/ 32 w 14"/>
                  <a:gd name="T11" fmla="*/ 0 h 13"/>
                  <a:gd name="T12" fmla="*/ 62 w 14"/>
                  <a:gd name="T13" fmla="*/ 19 h 13"/>
                  <a:gd name="T14" fmla="*/ 62 w 14"/>
                  <a:gd name="T15" fmla="*/ 0 h 13"/>
                  <a:gd name="T16" fmla="*/ 32 w 1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3"/>
                  <a:gd name="T29" fmla="*/ 14 w 1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3">
                    <a:moveTo>
                      <a:pt x="6" y="0"/>
                    </a:moveTo>
                    <a:lnTo>
                      <a:pt x="0" y="6"/>
                    </a:lnTo>
                    <a:lnTo>
                      <a:pt x="2" y="13"/>
                    </a:lnTo>
                    <a:lnTo>
                      <a:pt x="14" y="11"/>
                    </a:lnTo>
                    <a:lnTo>
                      <a:pt x="12" y="4"/>
                    </a:lnTo>
                    <a:lnTo>
                      <a:pt x="6" y="0"/>
                    </a:lnTo>
                    <a:lnTo>
                      <a:pt x="12" y="4"/>
                    </a:lnTo>
                    <a:lnTo>
                      <a:pt x="12" y="0"/>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42" name="Freeform 159"/>
              <p:cNvSpPr>
                <a:spLocks/>
              </p:cNvSpPr>
              <p:nvPr/>
            </p:nvSpPr>
            <p:spPr bwMode="auto">
              <a:xfrm>
                <a:off x="1445" y="3701"/>
                <a:ext cx="89" cy="16"/>
              </a:xfrm>
              <a:custGeom>
                <a:avLst/>
                <a:gdLst>
                  <a:gd name="T0" fmla="*/ 0 w 61"/>
                  <a:gd name="T1" fmla="*/ 28 h 11"/>
                  <a:gd name="T2" fmla="*/ 28 w 61"/>
                  <a:gd name="T3" fmla="*/ 48 h 11"/>
                  <a:gd name="T4" fmla="*/ 277 w 61"/>
                  <a:gd name="T5" fmla="*/ 48 h 11"/>
                  <a:gd name="T6" fmla="*/ 277 w 61"/>
                  <a:gd name="T7" fmla="*/ 0 h 11"/>
                  <a:gd name="T8" fmla="*/ 28 w 61"/>
                  <a:gd name="T9" fmla="*/ 0 h 11"/>
                  <a:gd name="T10" fmla="*/ 0 w 61"/>
                  <a:gd name="T11" fmla="*/ 28 h 11"/>
                  <a:gd name="T12" fmla="*/ 28 w 61"/>
                  <a:gd name="T13" fmla="*/ 0 h 11"/>
                  <a:gd name="T14" fmla="*/ 0 w 61"/>
                  <a:gd name="T15" fmla="*/ 0 h 11"/>
                  <a:gd name="T16" fmla="*/ 0 w 61"/>
                  <a:gd name="T17" fmla="*/ 2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11"/>
                  <a:gd name="T29" fmla="*/ 61 w 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11">
                    <a:moveTo>
                      <a:pt x="0" y="6"/>
                    </a:moveTo>
                    <a:lnTo>
                      <a:pt x="6" y="11"/>
                    </a:lnTo>
                    <a:lnTo>
                      <a:pt x="61" y="11"/>
                    </a:lnTo>
                    <a:lnTo>
                      <a:pt x="61" y="0"/>
                    </a:lnTo>
                    <a:lnTo>
                      <a:pt x="6" y="0"/>
                    </a:lnTo>
                    <a:lnTo>
                      <a:pt x="0" y="6"/>
                    </a:lnTo>
                    <a:lnTo>
                      <a:pt x="6" y="0"/>
                    </a:lnTo>
                    <a:lnTo>
                      <a:pt x="0" y="0"/>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43" name="Freeform 160"/>
              <p:cNvSpPr>
                <a:spLocks/>
              </p:cNvSpPr>
              <p:nvPr/>
            </p:nvSpPr>
            <p:spPr bwMode="auto">
              <a:xfrm>
                <a:off x="1774" y="3707"/>
                <a:ext cx="21" cy="50"/>
              </a:xfrm>
              <a:custGeom>
                <a:avLst/>
                <a:gdLst>
                  <a:gd name="T0" fmla="*/ 72 w 14"/>
                  <a:gd name="T1" fmla="*/ 160 h 34"/>
                  <a:gd name="T2" fmla="*/ 72 w 14"/>
                  <a:gd name="T3" fmla="*/ 149 h 34"/>
                  <a:gd name="T4" fmla="*/ 62 w 14"/>
                  <a:gd name="T5" fmla="*/ 0 h 34"/>
                  <a:gd name="T6" fmla="*/ 0 w 14"/>
                  <a:gd name="T7" fmla="*/ 9 h 34"/>
                  <a:gd name="T8" fmla="*/ 12 w 14"/>
                  <a:gd name="T9" fmla="*/ 149 h 34"/>
                  <a:gd name="T10" fmla="*/ 72 w 14"/>
                  <a:gd name="T11" fmla="*/ 160 h 34"/>
                  <a:gd name="T12" fmla="*/ 0 60000 65536"/>
                  <a:gd name="T13" fmla="*/ 0 60000 65536"/>
                  <a:gd name="T14" fmla="*/ 0 60000 65536"/>
                  <a:gd name="T15" fmla="*/ 0 60000 65536"/>
                  <a:gd name="T16" fmla="*/ 0 60000 65536"/>
                  <a:gd name="T17" fmla="*/ 0 60000 65536"/>
                  <a:gd name="T18" fmla="*/ 0 w 14"/>
                  <a:gd name="T19" fmla="*/ 0 h 34"/>
                  <a:gd name="T20" fmla="*/ 14 w 1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4" h="34">
                    <a:moveTo>
                      <a:pt x="14" y="34"/>
                    </a:moveTo>
                    <a:lnTo>
                      <a:pt x="14" y="32"/>
                    </a:lnTo>
                    <a:lnTo>
                      <a:pt x="12" y="0"/>
                    </a:lnTo>
                    <a:lnTo>
                      <a:pt x="0" y="2"/>
                    </a:lnTo>
                    <a:lnTo>
                      <a:pt x="2" y="32"/>
                    </a:lnTo>
                    <a:lnTo>
                      <a:pt x="14"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44" name="Freeform 161"/>
              <p:cNvSpPr>
                <a:spLocks/>
              </p:cNvSpPr>
              <p:nvPr/>
            </p:nvSpPr>
            <p:spPr bwMode="auto">
              <a:xfrm>
                <a:off x="1777" y="3754"/>
                <a:ext cx="40" cy="45"/>
              </a:xfrm>
              <a:custGeom>
                <a:avLst/>
                <a:gdLst>
                  <a:gd name="T0" fmla="*/ 129 w 27"/>
                  <a:gd name="T1" fmla="*/ 89 h 31"/>
                  <a:gd name="T2" fmla="*/ 129 w 27"/>
                  <a:gd name="T3" fmla="*/ 89 h 31"/>
                  <a:gd name="T4" fmla="*/ 110 w 27"/>
                  <a:gd name="T5" fmla="*/ 80 h 31"/>
                  <a:gd name="T6" fmla="*/ 90 w 27"/>
                  <a:gd name="T7" fmla="*/ 80 h 31"/>
                  <a:gd name="T8" fmla="*/ 81 w 27"/>
                  <a:gd name="T9" fmla="*/ 70 h 31"/>
                  <a:gd name="T10" fmla="*/ 79 w 27"/>
                  <a:gd name="T11" fmla="*/ 61 h 31"/>
                  <a:gd name="T12" fmla="*/ 68 w 27"/>
                  <a:gd name="T13" fmla="*/ 52 h 31"/>
                  <a:gd name="T14" fmla="*/ 59 w 27"/>
                  <a:gd name="T15" fmla="*/ 36 h 31"/>
                  <a:gd name="T16" fmla="*/ 59 w 27"/>
                  <a:gd name="T17" fmla="*/ 28 h 31"/>
                  <a:gd name="T18" fmla="*/ 59 w 27"/>
                  <a:gd name="T19" fmla="*/ 9 h 31"/>
                  <a:gd name="T20" fmla="*/ 0 w 27"/>
                  <a:gd name="T21" fmla="*/ 0 h 31"/>
                  <a:gd name="T22" fmla="*/ 0 w 27"/>
                  <a:gd name="T23" fmla="*/ 28 h 31"/>
                  <a:gd name="T24" fmla="*/ 9 w 27"/>
                  <a:gd name="T25" fmla="*/ 52 h 31"/>
                  <a:gd name="T26" fmla="*/ 19 w 27"/>
                  <a:gd name="T27" fmla="*/ 80 h 31"/>
                  <a:gd name="T28" fmla="*/ 28 w 27"/>
                  <a:gd name="T29" fmla="*/ 93 h 31"/>
                  <a:gd name="T30" fmla="*/ 49 w 27"/>
                  <a:gd name="T31" fmla="*/ 109 h 31"/>
                  <a:gd name="T32" fmla="*/ 79 w 27"/>
                  <a:gd name="T33" fmla="*/ 120 h 31"/>
                  <a:gd name="T34" fmla="*/ 90 w 27"/>
                  <a:gd name="T35" fmla="*/ 129 h 31"/>
                  <a:gd name="T36" fmla="*/ 120 w 27"/>
                  <a:gd name="T37" fmla="*/ 136 h 31"/>
                  <a:gd name="T38" fmla="*/ 129 w 27"/>
                  <a:gd name="T39" fmla="*/ 136 h 31"/>
                  <a:gd name="T40" fmla="*/ 129 w 27"/>
                  <a:gd name="T41" fmla="*/ 89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1"/>
                  <a:gd name="T65" fmla="*/ 27 w 27"/>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1">
                    <a:moveTo>
                      <a:pt x="27" y="20"/>
                    </a:moveTo>
                    <a:lnTo>
                      <a:pt x="27" y="20"/>
                    </a:lnTo>
                    <a:lnTo>
                      <a:pt x="23" y="18"/>
                    </a:lnTo>
                    <a:lnTo>
                      <a:pt x="19" y="18"/>
                    </a:lnTo>
                    <a:lnTo>
                      <a:pt x="17" y="16"/>
                    </a:lnTo>
                    <a:lnTo>
                      <a:pt x="16" y="14"/>
                    </a:lnTo>
                    <a:lnTo>
                      <a:pt x="14" y="12"/>
                    </a:lnTo>
                    <a:lnTo>
                      <a:pt x="12" y="8"/>
                    </a:lnTo>
                    <a:lnTo>
                      <a:pt x="12" y="6"/>
                    </a:lnTo>
                    <a:lnTo>
                      <a:pt x="12" y="2"/>
                    </a:lnTo>
                    <a:lnTo>
                      <a:pt x="0" y="0"/>
                    </a:lnTo>
                    <a:lnTo>
                      <a:pt x="0" y="6"/>
                    </a:lnTo>
                    <a:lnTo>
                      <a:pt x="2" y="12"/>
                    </a:lnTo>
                    <a:lnTo>
                      <a:pt x="4" y="18"/>
                    </a:lnTo>
                    <a:lnTo>
                      <a:pt x="6" y="21"/>
                    </a:lnTo>
                    <a:lnTo>
                      <a:pt x="10" y="25"/>
                    </a:lnTo>
                    <a:lnTo>
                      <a:pt x="16" y="27"/>
                    </a:lnTo>
                    <a:lnTo>
                      <a:pt x="19" y="29"/>
                    </a:lnTo>
                    <a:lnTo>
                      <a:pt x="25" y="31"/>
                    </a:lnTo>
                    <a:lnTo>
                      <a:pt x="27" y="31"/>
                    </a:lnTo>
                    <a:lnTo>
                      <a:pt x="27" y="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45" name="Freeform 162"/>
              <p:cNvSpPr>
                <a:spLocks/>
              </p:cNvSpPr>
              <p:nvPr/>
            </p:nvSpPr>
            <p:spPr bwMode="auto">
              <a:xfrm>
                <a:off x="1817" y="3783"/>
                <a:ext cx="84" cy="16"/>
              </a:xfrm>
              <a:custGeom>
                <a:avLst/>
                <a:gdLst>
                  <a:gd name="T0" fmla="*/ 256 w 58"/>
                  <a:gd name="T1" fmla="*/ 48 h 11"/>
                  <a:gd name="T2" fmla="*/ 256 w 58"/>
                  <a:gd name="T3" fmla="*/ 0 h 11"/>
                  <a:gd name="T4" fmla="*/ 0 w 58"/>
                  <a:gd name="T5" fmla="*/ 0 h 11"/>
                  <a:gd name="T6" fmla="*/ 0 w 58"/>
                  <a:gd name="T7" fmla="*/ 48 h 11"/>
                  <a:gd name="T8" fmla="*/ 256 w 58"/>
                  <a:gd name="T9" fmla="*/ 48 h 11"/>
                  <a:gd name="T10" fmla="*/ 256 w 58"/>
                  <a:gd name="T11" fmla="*/ 48 h 11"/>
                  <a:gd name="T12" fmla="*/ 0 60000 65536"/>
                  <a:gd name="T13" fmla="*/ 0 60000 65536"/>
                  <a:gd name="T14" fmla="*/ 0 60000 65536"/>
                  <a:gd name="T15" fmla="*/ 0 60000 65536"/>
                  <a:gd name="T16" fmla="*/ 0 60000 65536"/>
                  <a:gd name="T17" fmla="*/ 0 60000 65536"/>
                  <a:gd name="T18" fmla="*/ 0 w 58"/>
                  <a:gd name="T19" fmla="*/ 0 h 11"/>
                  <a:gd name="T20" fmla="*/ 58 w 5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8" h="11">
                    <a:moveTo>
                      <a:pt x="58" y="11"/>
                    </a:moveTo>
                    <a:lnTo>
                      <a:pt x="58" y="0"/>
                    </a:lnTo>
                    <a:lnTo>
                      <a:pt x="0" y="0"/>
                    </a:lnTo>
                    <a:lnTo>
                      <a:pt x="0" y="11"/>
                    </a:lnTo>
                    <a:lnTo>
                      <a:pt x="58"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46" name="Freeform 163"/>
              <p:cNvSpPr>
                <a:spLocks/>
              </p:cNvSpPr>
              <p:nvPr/>
            </p:nvSpPr>
            <p:spPr bwMode="auto">
              <a:xfrm>
                <a:off x="1901" y="3763"/>
                <a:ext cx="28" cy="36"/>
              </a:xfrm>
              <a:custGeom>
                <a:avLst/>
                <a:gdLst>
                  <a:gd name="T0" fmla="*/ 32 w 19"/>
                  <a:gd name="T1" fmla="*/ 19 h 25"/>
                  <a:gd name="T2" fmla="*/ 32 w 19"/>
                  <a:gd name="T3" fmla="*/ 19 h 25"/>
                  <a:gd name="T4" fmla="*/ 32 w 19"/>
                  <a:gd name="T5" fmla="*/ 27 h 25"/>
                  <a:gd name="T6" fmla="*/ 32 w 19"/>
                  <a:gd name="T7" fmla="*/ 35 h 25"/>
                  <a:gd name="T8" fmla="*/ 32 w 19"/>
                  <a:gd name="T9" fmla="*/ 42 h 25"/>
                  <a:gd name="T10" fmla="*/ 32 w 19"/>
                  <a:gd name="T11" fmla="*/ 42 h 25"/>
                  <a:gd name="T12" fmla="*/ 32 w 19"/>
                  <a:gd name="T13" fmla="*/ 42 h 25"/>
                  <a:gd name="T14" fmla="*/ 22 w 19"/>
                  <a:gd name="T15" fmla="*/ 50 h 25"/>
                  <a:gd name="T16" fmla="*/ 13 w 19"/>
                  <a:gd name="T17" fmla="*/ 50 h 25"/>
                  <a:gd name="T18" fmla="*/ 0 w 19"/>
                  <a:gd name="T19" fmla="*/ 60 h 25"/>
                  <a:gd name="T20" fmla="*/ 0 w 19"/>
                  <a:gd name="T21" fmla="*/ 108 h 25"/>
                  <a:gd name="T22" fmla="*/ 22 w 19"/>
                  <a:gd name="T23" fmla="*/ 99 h 25"/>
                  <a:gd name="T24" fmla="*/ 52 w 19"/>
                  <a:gd name="T25" fmla="*/ 89 h 25"/>
                  <a:gd name="T26" fmla="*/ 69 w 19"/>
                  <a:gd name="T27" fmla="*/ 81 h 25"/>
                  <a:gd name="T28" fmla="*/ 81 w 19"/>
                  <a:gd name="T29" fmla="*/ 66 h 25"/>
                  <a:gd name="T30" fmla="*/ 88 w 19"/>
                  <a:gd name="T31" fmla="*/ 50 h 25"/>
                  <a:gd name="T32" fmla="*/ 88 w 19"/>
                  <a:gd name="T33" fmla="*/ 35 h 25"/>
                  <a:gd name="T34" fmla="*/ 88 w 19"/>
                  <a:gd name="T35" fmla="*/ 19 h 25"/>
                  <a:gd name="T36" fmla="*/ 88 w 19"/>
                  <a:gd name="T37" fmla="*/ 0 h 25"/>
                  <a:gd name="T38" fmla="*/ 88 w 19"/>
                  <a:gd name="T39" fmla="*/ 0 h 25"/>
                  <a:gd name="T40" fmla="*/ 32 w 19"/>
                  <a:gd name="T41" fmla="*/ 19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25"/>
                  <a:gd name="T65" fmla="*/ 19 w 19"/>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25">
                    <a:moveTo>
                      <a:pt x="7" y="4"/>
                    </a:moveTo>
                    <a:lnTo>
                      <a:pt x="7" y="4"/>
                    </a:lnTo>
                    <a:lnTo>
                      <a:pt x="7" y="6"/>
                    </a:lnTo>
                    <a:lnTo>
                      <a:pt x="7" y="8"/>
                    </a:lnTo>
                    <a:lnTo>
                      <a:pt x="7" y="10"/>
                    </a:lnTo>
                    <a:lnTo>
                      <a:pt x="5" y="12"/>
                    </a:lnTo>
                    <a:lnTo>
                      <a:pt x="3" y="12"/>
                    </a:lnTo>
                    <a:lnTo>
                      <a:pt x="0" y="14"/>
                    </a:lnTo>
                    <a:lnTo>
                      <a:pt x="0" y="25"/>
                    </a:lnTo>
                    <a:lnTo>
                      <a:pt x="5" y="23"/>
                    </a:lnTo>
                    <a:lnTo>
                      <a:pt x="11" y="21"/>
                    </a:lnTo>
                    <a:lnTo>
                      <a:pt x="15" y="19"/>
                    </a:lnTo>
                    <a:lnTo>
                      <a:pt x="17" y="15"/>
                    </a:lnTo>
                    <a:lnTo>
                      <a:pt x="19" y="12"/>
                    </a:lnTo>
                    <a:lnTo>
                      <a:pt x="19" y="8"/>
                    </a:lnTo>
                    <a:lnTo>
                      <a:pt x="19" y="4"/>
                    </a:lnTo>
                    <a:lnTo>
                      <a:pt x="19" y="0"/>
                    </a:lnTo>
                    <a:lnTo>
                      <a:pt x="7"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47" name="Freeform 164"/>
              <p:cNvSpPr>
                <a:spLocks/>
              </p:cNvSpPr>
              <p:nvPr/>
            </p:nvSpPr>
            <p:spPr bwMode="auto">
              <a:xfrm>
                <a:off x="1859" y="3713"/>
                <a:ext cx="70" cy="55"/>
              </a:xfrm>
              <a:custGeom>
                <a:avLst/>
                <a:gdLst>
                  <a:gd name="T0" fmla="*/ 0 w 48"/>
                  <a:gd name="T1" fmla="*/ 20 h 38"/>
                  <a:gd name="T2" fmla="*/ 28 w 48"/>
                  <a:gd name="T3" fmla="*/ 48 h 38"/>
                  <a:gd name="T4" fmla="*/ 50 w 48"/>
                  <a:gd name="T5" fmla="*/ 48 h 38"/>
                  <a:gd name="T6" fmla="*/ 69 w 48"/>
                  <a:gd name="T7" fmla="*/ 59 h 38"/>
                  <a:gd name="T8" fmla="*/ 88 w 48"/>
                  <a:gd name="T9" fmla="*/ 67 h 38"/>
                  <a:gd name="T10" fmla="*/ 106 w 48"/>
                  <a:gd name="T11" fmla="*/ 75 h 38"/>
                  <a:gd name="T12" fmla="*/ 121 w 48"/>
                  <a:gd name="T13" fmla="*/ 90 h 38"/>
                  <a:gd name="T14" fmla="*/ 140 w 48"/>
                  <a:gd name="T15" fmla="*/ 107 h 38"/>
                  <a:gd name="T16" fmla="*/ 155 w 48"/>
                  <a:gd name="T17" fmla="*/ 130 h 38"/>
                  <a:gd name="T18" fmla="*/ 163 w 48"/>
                  <a:gd name="T19" fmla="*/ 168 h 38"/>
                  <a:gd name="T20" fmla="*/ 217 w 48"/>
                  <a:gd name="T21" fmla="*/ 149 h 38"/>
                  <a:gd name="T22" fmla="*/ 198 w 48"/>
                  <a:gd name="T23" fmla="*/ 116 h 38"/>
                  <a:gd name="T24" fmla="*/ 181 w 48"/>
                  <a:gd name="T25" fmla="*/ 85 h 38"/>
                  <a:gd name="T26" fmla="*/ 163 w 48"/>
                  <a:gd name="T27" fmla="*/ 59 h 38"/>
                  <a:gd name="T28" fmla="*/ 140 w 48"/>
                  <a:gd name="T29" fmla="*/ 41 h 38"/>
                  <a:gd name="T30" fmla="*/ 112 w 48"/>
                  <a:gd name="T31" fmla="*/ 20 h 38"/>
                  <a:gd name="T32" fmla="*/ 88 w 48"/>
                  <a:gd name="T33" fmla="*/ 1 h 38"/>
                  <a:gd name="T34" fmla="*/ 60 w 48"/>
                  <a:gd name="T35" fmla="*/ 0 h 38"/>
                  <a:gd name="T36" fmla="*/ 28 w 48"/>
                  <a:gd name="T37" fmla="*/ 0 h 38"/>
                  <a:gd name="T38" fmla="*/ 50 w 48"/>
                  <a:gd name="T39" fmla="*/ 13 h 38"/>
                  <a:gd name="T40" fmla="*/ 0 w 48"/>
                  <a:gd name="T41" fmla="*/ 20 h 38"/>
                  <a:gd name="T42" fmla="*/ 9 w 48"/>
                  <a:gd name="T43" fmla="*/ 41 h 38"/>
                  <a:gd name="T44" fmla="*/ 28 w 48"/>
                  <a:gd name="T45" fmla="*/ 48 h 38"/>
                  <a:gd name="T46" fmla="*/ 0 w 48"/>
                  <a:gd name="T47" fmla="*/ 2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
                  <a:gd name="T73" fmla="*/ 0 h 38"/>
                  <a:gd name="T74" fmla="*/ 48 w 48"/>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 h="38">
                    <a:moveTo>
                      <a:pt x="0" y="5"/>
                    </a:moveTo>
                    <a:lnTo>
                      <a:pt x="6" y="11"/>
                    </a:lnTo>
                    <a:lnTo>
                      <a:pt x="11" y="11"/>
                    </a:lnTo>
                    <a:lnTo>
                      <a:pt x="15" y="13"/>
                    </a:lnTo>
                    <a:lnTo>
                      <a:pt x="19" y="15"/>
                    </a:lnTo>
                    <a:lnTo>
                      <a:pt x="23" y="17"/>
                    </a:lnTo>
                    <a:lnTo>
                      <a:pt x="27" y="21"/>
                    </a:lnTo>
                    <a:lnTo>
                      <a:pt x="31" y="24"/>
                    </a:lnTo>
                    <a:lnTo>
                      <a:pt x="34" y="30"/>
                    </a:lnTo>
                    <a:lnTo>
                      <a:pt x="36" y="38"/>
                    </a:lnTo>
                    <a:lnTo>
                      <a:pt x="48" y="34"/>
                    </a:lnTo>
                    <a:lnTo>
                      <a:pt x="44" y="26"/>
                    </a:lnTo>
                    <a:lnTo>
                      <a:pt x="40" y="19"/>
                    </a:lnTo>
                    <a:lnTo>
                      <a:pt x="36" y="13"/>
                    </a:lnTo>
                    <a:lnTo>
                      <a:pt x="31" y="9"/>
                    </a:lnTo>
                    <a:lnTo>
                      <a:pt x="25" y="5"/>
                    </a:lnTo>
                    <a:lnTo>
                      <a:pt x="19" y="1"/>
                    </a:lnTo>
                    <a:lnTo>
                      <a:pt x="13" y="0"/>
                    </a:lnTo>
                    <a:lnTo>
                      <a:pt x="6" y="0"/>
                    </a:lnTo>
                    <a:lnTo>
                      <a:pt x="11" y="3"/>
                    </a:lnTo>
                    <a:lnTo>
                      <a:pt x="0" y="5"/>
                    </a:lnTo>
                    <a:lnTo>
                      <a:pt x="2" y="9"/>
                    </a:lnTo>
                    <a:lnTo>
                      <a:pt x="6" y="11"/>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48" name="Freeform 165"/>
              <p:cNvSpPr>
                <a:spLocks/>
              </p:cNvSpPr>
              <p:nvPr/>
            </p:nvSpPr>
            <p:spPr bwMode="auto">
              <a:xfrm>
                <a:off x="1859" y="3701"/>
                <a:ext cx="16" cy="19"/>
              </a:xfrm>
              <a:custGeom>
                <a:avLst/>
                <a:gdLst>
                  <a:gd name="T0" fmla="*/ 28 w 11"/>
                  <a:gd name="T1" fmla="*/ 0 h 13"/>
                  <a:gd name="T2" fmla="*/ 0 w 11"/>
                  <a:gd name="T3" fmla="*/ 28 h 13"/>
                  <a:gd name="T4" fmla="*/ 0 w 11"/>
                  <a:gd name="T5" fmla="*/ 60 h 13"/>
                  <a:gd name="T6" fmla="*/ 48 w 11"/>
                  <a:gd name="T7" fmla="*/ 50 h 13"/>
                  <a:gd name="T8" fmla="*/ 48 w 11"/>
                  <a:gd name="T9" fmla="*/ 19 h 13"/>
                  <a:gd name="T10" fmla="*/ 28 w 11"/>
                  <a:gd name="T11" fmla="*/ 0 h 13"/>
                  <a:gd name="T12" fmla="*/ 48 w 11"/>
                  <a:gd name="T13" fmla="*/ 19 h 13"/>
                  <a:gd name="T14" fmla="*/ 41 w 11"/>
                  <a:gd name="T15" fmla="*/ 0 h 13"/>
                  <a:gd name="T16" fmla="*/ 28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6" y="0"/>
                    </a:moveTo>
                    <a:lnTo>
                      <a:pt x="0" y="6"/>
                    </a:lnTo>
                    <a:lnTo>
                      <a:pt x="0" y="13"/>
                    </a:lnTo>
                    <a:lnTo>
                      <a:pt x="11" y="11"/>
                    </a:lnTo>
                    <a:lnTo>
                      <a:pt x="11" y="4"/>
                    </a:lnTo>
                    <a:lnTo>
                      <a:pt x="6" y="0"/>
                    </a:lnTo>
                    <a:lnTo>
                      <a:pt x="11" y="4"/>
                    </a:lnTo>
                    <a:lnTo>
                      <a:pt x="9" y="0"/>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49" name="Freeform 166"/>
              <p:cNvSpPr>
                <a:spLocks/>
              </p:cNvSpPr>
              <p:nvPr/>
            </p:nvSpPr>
            <p:spPr bwMode="auto">
              <a:xfrm>
                <a:off x="1774" y="3701"/>
                <a:ext cx="94" cy="16"/>
              </a:xfrm>
              <a:custGeom>
                <a:avLst/>
                <a:gdLst>
                  <a:gd name="T0" fmla="*/ 0 w 64"/>
                  <a:gd name="T1" fmla="*/ 28 h 11"/>
                  <a:gd name="T2" fmla="*/ 28 w 64"/>
                  <a:gd name="T3" fmla="*/ 48 h 11"/>
                  <a:gd name="T4" fmla="*/ 298 w 64"/>
                  <a:gd name="T5" fmla="*/ 48 h 11"/>
                  <a:gd name="T6" fmla="*/ 298 w 64"/>
                  <a:gd name="T7" fmla="*/ 0 h 11"/>
                  <a:gd name="T8" fmla="*/ 28 w 64"/>
                  <a:gd name="T9" fmla="*/ 0 h 11"/>
                  <a:gd name="T10" fmla="*/ 0 w 64"/>
                  <a:gd name="T11" fmla="*/ 28 h 11"/>
                  <a:gd name="T12" fmla="*/ 28 w 64"/>
                  <a:gd name="T13" fmla="*/ 0 h 11"/>
                  <a:gd name="T14" fmla="*/ 0 w 64"/>
                  <a:gd name="T15" fmla="*/ 0 h 11"/>
                  <a:gd name="T16" fmla="*/ 0 w 64"/>
                  <a:gd name="T17" fmla="*/ 2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1"/>
                  <a:gd name="T29" fmla="*/ 64 w 64"/>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1">
                    <a:moveTo>
                      <a:pt x="0" y="6"/>
                    </a:moveTo>
                    <a:lnTo>
                      <a:pt x="6" y="11"/>
                    </a:lnTo>
                    <a:lnTo>
                      <a:pt x="64" y="11"/>
                    </a:lnTo>
                    <a:lnTo>
                      <a:pt x="64" y="0"/>
                    </a:lnTo>
                    <a:lnTo>
                      <a:pt x="6" y="0"/>
                    </a:lnTo>
                    <a:lnTo>
                      <a:pt x="0" y="6"/>
                    </a:lnTo>
                    <a:lnTo>
                      <a:pt x="6" y="0"/>
                    </a:lnTo>
                    <a:lnTo>
                      <a:pt x="0" y="0"/>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50" name="Freeform 167"/>
              <p:cNvSpPr>
                <a:spLocks/>
              </p:cNvSpPr>
              <p:nvPr/>
            </p:nvSpPr>
            <p:spPr bwMode="auto">
              <a:xfrm>
                <a:off x="1528" y="3735"/>
                <a:ext cx="57" cy="58"/>
              </a:xfrm>
              <a:custGeom>
                <a:avLst/>
                <a:gdLst>
                  <a:gd name="T0" fmla="*/ 177 w 39"/>
                  <a:gd name="T1" fmla="*/ 177 h 40"/>
                  <a:gd name="T2" fmla="*/ 177 w 39"/>
                  <a:gd name="T3" fmla="*/ 177 h 40"/>
                  <a:gd name="T4" fmla="*/ 177 w 39"/>
                  <a:gd name="T5" fmla="*/ 148 h 40"/>
                  <a:gd name="T6" fmla="*/ 168 w 39"/>
                  <a:gd name="T7" fmla="*/ 109 h 40"/>
                  <a:gd name="T8" fmla="*/ 149 w 39"/>
                  <a:gd name="T9" fmla="*/ 86 h 40"/>
                  <a:gd name="T10" fmla="*/ 121 w 39"/>
                  <a:gd name="T11" fmla="*/ 48 h 40"/>
                  <a:gd name="T12" fmla="*/ 96 w 39"/>
                  <a:gd name="T13" fmla="*/ 36 h 40"/>
                  <a:gd name="T14" fmla="*/ 73 w 39"/>
                  <a:gd name="T15" fmla="*/ 19 h 40"/>
                  <a:gd name="T16" fmla="*/ 38 w 39"/>
                  <a:gd name="T17" fmla="*/ 9 h 40"/>
                  <a:gd name="T18" fmla="*/ 0 w 39"/>
                  <a:gd name="T19" fmla="*/ 0 h 40"/>
                  <a:gd name="T20" fmla="*/ 0 w 39"/>
                  <a:gd name="T21" fmla="*/ 48 h 40"/>
                  <a:gd name="T22" fmla="*/ 28 w 39"/>
                  <a:gd name="T23" fmla="*/ 59 h 40"/>
                  <a:gd name="T24" fmla="*/ 47 w 39"/>
                  <a:gd name="T25" fmla="*/ 59 h 40"/>
                  <a:gd name="T26" fmla="*/ 73 w 39"/>
                  <a:gd name="T27" fmla="*/ 75 h 40"/>
                  <a:gd name="T28" fmla="*/ 89 w 39"/>
                  <a:gd name="T29" fmla="*/ 90 h 40"/>
                  <a:gd name="T30" fmla="*/ 107 w 39"/>
                  <a:gd name="T31" fmla="*/ 109 h 40"/>
                  <a:gd name="T32" fmla="*/ 115 w 39"/>
                  <a:gd name="T33" fmla="*/ 128 h 40"/>
                  <a:gd name="T34" fmla="*/ 121 w 39"/>
                  <a:gd name="T35" fmla="*/ 149 h 40"/>
                  <a:gd name="T36" fmla="*/ 121 w 39"/>
                  <a:gd name="T37" fmla="*/ 177 h 40"/>
                  <a:gd name="T38" fmla="*/ 121 w 39"/>
                  <a:gd name="T39" fmla="*/ 177 h 40"/>
                  <a:gd name="T40" fmla="*/ 177 w 39"/>
                  <a:gd name="T41" fmla="*/ 17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0"/>
                  <a:gd name="T65" fmla="*/ 39 w 39"/>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0">
                    <a:moveTo>
                      <a:pt x="39" y="40"/>
                    </a:moveTo>
                    <a:lnTo>
                      <a:pt x="39" y="40"/>
                    </a:lnTo>
                    <a:lnTo>
                      <a:pt x="39" y="33"/>
                    </a:lnTo>
                    <a:lnTo>
                      <a:pt x="37" y="25"/>
                    </a:lnTo>
                    <a:lnTo>
                      <a:pt x="33" y="19"/>
                    </a:lnTo>
                    <a:lnTo>
                      <a:pt x="27" y="11"/>
                    </a:lnTo>
                    <a:lnTo>
                      <a:pt x="21" y="8"/>
                    </a:lnTo>
                    <a:lnTo>
                      <a:pt x="16" y="4"/>
                    </a:lnTo>
                    <a:lnTo>
                      <a:pt x="8" y="2"/>
                    </a:lnTo>
                    <a:lnTo>
                      <a:pt x="0" y="0"/>
                    </a:lnTo>
                    <a:lnTo>
                      <a:pt x="0" y="11"/>
                    </a:lnTo>
                    <a:lnTo>
                      <a:pt x="6" y="13"/>
                    </a:lnTo>
                    <a:lnTo>
                      <a:pt x="10" y="13"/>
                    </a:lnTo>
                    <a:lnTo>
                      <a:pt x="16" y="17"/>
                    </a:lnTo>
                    <a:lnTo>
                      <a:pt x="20" y="21"/>
                    </a:lnTo>
                    <a:lnTo>
                      <a:pt x="23" y="25"/>
                    </a:lnTo>
                    <a:lnTo>
                      <a:pt x="25" y="29"/>
                    </a:lnTo>
                    <a:lnTo>
                      <a:pt x="27" y="34"/>
                    </a:lnTo>
                    <a:lnTo>
                      <a:pt x="27" y="40"/>
                    </a:lnTo>
                    <a:lnTo>
                      <a:pt x="39" y="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51" name="Freeform 168"/>
              <p:cNvSpPr>
                <a:spLocks/>
              </p:cNvSpPr>
              <p:nvPr/>
            </p:nvSpPr>
            <p:spPr bwMode="auto">
              <a:xfrm>
                <a:off x="1528" y="3793"/>
                <a:ext cx="57" cy="57"/>
              </a:xfrm>
              <a:custGeom>
                <a:avLst/>
                <a:gdLst>
                  <a:gd name="T0" fmla="*/ 0 w 39"/>
                  <a:gd name="T1" fmla="*/ 177 h 39"/>
                  <a:gd name="T2" fmla="*/ 0 w 39"/>
                  <a:gd name="T3" fmla="*/ 177 h 39"/>
                  <a:gd name="T4" fmla="*/ 38 w 39"/>
                  <a:gd name="T5" fmla="*/ 177 h 39"/>
                  <a:gd name="T6" fmla="*/ 73 w 39"/>
                  <a:gd name="T7" fmla="*/ 168 h 39"/>
                  <a:gd name="T8" fmla="*/ 96 w 39"/>
                  <a:gd name="T9" fmla="*/ 149 h 39"/>
                  <a:gd name="T10" fmla="*/ 121 w 39"/>
                  <a:gd name="T11" fmla="*/ 121 h 39"/>
                  <a:gd name="T12" fmla="*/ 149 w 39"/>
                  <a:gd name="T13" fmla="*/ 96 h 39"/>
                  <a:gd name="T14" fmla="*/ 168 w 39"/>
                  <a:gd name="T15" fmla="*/ 73 h 39"/>
                  <a:gd name="T16" fmla="*/ 177 w 39"/>
                  <a:gd name="T17" fmla="*/ 38 h 39"/>
                  <a:gd name="T18" fmla="*/ 177 w 39"/>
                  <a:gd name="T19" fmla="*/ 0 h 39"/>
                  <a:gd name="T20" fmla="*/ 121 w 39"/>
                  <a:gd name="T21" fmla="*/ 0 h 39"/>
                  <a:gd name="T22" fmla="*/ 121 w 39"/>
                  <a:gd name="T23" fmla="*/ 28 h 39"/>
                  <a:gd name="T24" fmla="*/ 115 w 39"/>
                  <a:gd name="T25" fmla="*/ 56 h 39"/>
                  <a:gd name="T26" fmla="*/ 107 w 39"/>
                  <a:gd name="T27" fmla="*/ 73 h 39"/>
                  <a:gd name="T28" fmla="*/ 89 w 39"/>
                  <a:gd name="T29" fmla="*/ 88 h 39"/>
                  <a:gd name="T30" fmla="*/ 73 w 39"/>
                  <a:gd name="T31" fmla="*/ 107 h 39"/>
                  <a:gd name="T32" fmla="*/ 47 w 39"/>
                  <a:gd name="T33" fmla="*/ 115 h 39"/>
                  <a:gd name="T34" fmla="*/ 28 w 39"/>
                  <a:gd name="T35" fmla="*/ 121 h 39"/>
                  <a:gd name="T36" fmla="*/ 0 w 39"/>
                  <a:gd name="T37" fmla="*/ 130 h 39"/>
                  <a:gd name="T38" fmla="*/ 0 w 39"/>
                  <a:gd name="T39" fmla="*/ 130 h 39"/>
                  <a:gd name="T40" fmla="*/ 0 w 39"/>
                  <a:gd name="T41" fmla="*/ 177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39"/>
                  <a:gd name="T65" fmla="*/ 39 w 39"/>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39">
                    <a:moveTo>
                      <a:pt x="0" y="39"/>
                    </a:moveTo>
                    <a:lnTo>
                      <a:pt x="0" y="39"/>
                    </a:lnTo>
                    <a:lnTo>
                      <a:pt x="8" y="39"/>
                    </a:lnTo>
                    <a:lnTo>
                      <a:pt x="16" y="37"/>
                    </a:lnTo>
                    <a:lnTo>
                      <a:pt x="21" y="33"/>
                    </a:lnTo>
                    <a:lnTo>
                      <a:pt x="27" y="27"/>
                    </a:lnTo>
                    <a:lnTo>
                      <a:pt x="33" y="21"/>
                    </a:lnTo>
                    <a:lnTo>
                      <a:pt x="37" y="16"/>
                    </a:lnTo>
                    <a:lnTo>
                      <a:pt x="39" y="8"/>
                    </a:lnTo>
                    <a:lnTo>
                      <a:pt x="39" y="0"/>
                    </a:lnTo>
                    <a:lnTo>
                      <a:pt x="27" y="0"/>
                    </a:lnTo>
                    <a:lnTo>
                      <a:pt x="27" y="6"/>
                    </a:lnTo>
                    <a:lnTo>
                      <a:pt x="25" y="12"/>
                    </a:lnTo>
                    <a:lnTo>
                      <a:pt x="23" y="16"/>
                    </a:lnTo>
                    <a:lnTo>
                      <a:pt x="20" y="19"/>
                    </a:lnTo>
                    <a:lnTo>
                      <a:pt x="16" y="23"/>
                    </a:lnTo>
                    <a:lnTo>
                      <a:pt x="10" y="25"/>
                    </a:lnTo>
                    <a:lnTo>
                      <a:pt x="6" y="27"/>
                    </a:lnTo>
                    <a:lnTo>
                      <a:pt x="0" y="29"/>
                    </a:lnTo>
                    <a:lnTo>
                      <a:pt x="0" y="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52" name="Freeform 169"/>
              <p:cNvSpPr>
                <a:spLocks/>
              </p:cNvSpPr>
              <p:nvPr/>
            </p:nvSpPr>
            <p:spPr bwMode="auto">
              <a:xfrm>
                <a:off x="1470" y="3793"/>
                <a:ext cx="58" cy="57"/>
              </a:xfrm>
              <a:custGeom>
                <a:avLst/>
                <a:gdLst>
                  <a:gd name="T0" fmla="*/ 0 w 40"/>
                  <a:gd name="T1" fmla="*/ 0 h 39"/>
                  <a:gd name="T2" fmla="*/ 0 w 40"/>
                  <a:gd name="T3" fmla="*/ 0 h 39"/>
                  <a:gd name="T4" fmla="*/ 9 w 40"/>
                  <a:gd name="T5" fmla="*/ 38 h 39"/>
                  <a:gd name="T6" fmla="*/ 19 w 40"/>
                  <a:gd name="T7" fmla="*/ 73 h 39"/>
                  <a:gd name="T8" fmla="*/ 36 w 40"/>
                  <a:gd name="T9" fmla="*/ 96 h 39"/>
                  <a:gd name="T10" fmla="*/ 52 w 40"/>
                  <a:gd name="T11" fmla="*/ 121 h 39"/>
                  <a:gd name="T12" fmla="*/ 75 w 40"/>
                  <a:gd name="T13" fmla="*/ 149 h 39"/>
                  <a:gd name="T14" fmla="*/ 109 w 40"/>
                  <a:gd name="T15" fmla="*/ 168 h 39"/>
                  <a:gd name="T16" fmla="*/ 148 w 40"/>
                  <a:gd name="T17" fmla="*/ 177 h 39"/>
                  <a:gd name="T18" fmla="*/ 177 w 40"/>
                  <a:gd name="T19" fmla="*/ 177 h 39"/>
                  <a:gd name="T20" fmla="*/ 177 w 40"/>
                  <a:gd name="T21" fmla="*/ 130 h 39"/>
                  <a:gd name="T22" fmla="*/ 155 w 40"/>
                  <a:gd name="T23" fmla="*/ 121 h 39"/>
                  <a:gd name="T24" fmla="*/ 128 w 40"/>
                  <a:gd name="T25" fmla="*/ 115 h 39"/>
                  <a:gd name="T26" fmla="*/ 102 w 40"/>
                  <a:gd name="T27" fmla="*/ 107 h 39"/>
                  <a:gd name="T28" fmla="*/ 86 w 40"/>
                  <a:gd name="T29" fmla="*/ 88 h 39"/>
                  <a:gd name="T30" fmla="*/ 75 w 40"/>
                  <a:gd name="T31" fmla="*/ 73 h 39"/>
                  <a:gd name="T32" fmla="*/ 59 w 40"/>
                  <a:gd name="T33" fmla="*/ 56 h 39"/>
                  <a:gd name="T34" fmla="*/ 52 w 40"/>
                  <a:gd name="T35" fmla="*/ 28 h 39"/>
                  <a:gd name="T36" fmla="*/ 52 w 40"/>
                  <a:gd name="T37" fmla="*/ 0 h 39"/>
                  <a:gd name="T38" fmla="*/ 52 w 40"/>
                  <a:gd name="T39" fmla="*/ 0 h 39"/>
                  <a:gd name="T40" fmla="*/ 0 w 40"/>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39"/>
                  <a:gd name="T65" fmla="*/ 40 w 40"/>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39">
                    <a:moveTo>
                      <a:pt x="0" y="0"/>
                    </a:moveTo>
                    <a:lnTo>
                      <a:pt x="0" y="0"/>
                    </a:lnTo>
                    <a:lnTo>
                      <a:pt x="2" y="8"/>
                    </a:lnTo>
                    <a:lnTo>
                      <a:pt x="4" y="16"/>
                    </a:lnTo>
                    <a:lnTo>
                      <a:pt x="8" y="21"/>
                    </a:lnTo>
                    <a:lnTo>
                      <a:pt x="12" y="27"/>
                    </a:lnTo>
                    <a:lnTo>
                      <a:pt x="17" y="33"/>
                    </a:lnTo>
                    <a:lnTo>
                      <a:pt x="25" y="37"/>
                    </a:lnTo>
                    <a:lnTo>
                      <a:pt x="33" y="39"/>
                    </a:lnTo>
                    <a:lnTo>
                      <a:pt x="40" y="39"/>
                    </a:lnTo>
                    <a:lnTo>
                      <a:pt x="40" y="29"/>
                    </a:lnTo>
                    <a:lnTo>
                      <a:pt x="35" y="27"/>
                    </a:lnTo>
                    <a:lnTo>
                      <a:pt x="29" y="25"/>
                    </a:lnTo>
                    <a:lnTo>
                      <a:pt x="23" y="23"/>
                    </a:lnTo>
                    <a:lnTo>
                      <a:pt x="19" y="19"/>
                    </a:lnTo>
                    <a:lnTo>
                      <a:pt x="17" y="16"/>
                    </a:lnTo>
                    <a:lnTo>
                      <a:pt x="13" y="12"/>
                    </a:lnTo>
                    <a:lnTo>
                      <a:pt x="12" y="6"/>
                    </a:lnTo>
                    <a:lnTo>
                      <a:pt x="12"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53" name="Freeform 170"/>
              <p:cNvSpPr>
                <a:spLocks/>
              </p:cNvSpPr>
              <p:nvPr/>
            </p:nvSpPr>
            <p:spPr bwMode="auto">
              <a:xfrm>
                <a:off x="1470" y="3734"/>
                <a:ext cx="58" cy="59"/>
              </a:xfrm>
              <a:custGeom>
                <a:avLst/>
                <a:gdLst>
                  <a:gd name="T0" fmla="*/ 177 w 40"/>
                  <a:gd name="T1" fmla="*/ 0 h 40"/>
                  <a:gd name="T2" fmla="*/ 177 w 40"/>
                  <a:gd name="T3" fmla="*/ 0 h 40"/>
                  <a:gd name="T4" fmla="*/ 148 w 40"/>
                  <a:gd name="T5" fmla="*/ 9 h 40"/>
                  <a:gd name="T6" fmla="*/ 109 w 40"/>
                  <a:gd name="T7" fmla="*/ 19 h 40"/>
                  <a:gd name="T8" fmla="*/ 75 w 40"/>
                  <a:gd name="T9" fmla="*/ 40 h 40"/>
                  <a:gd name="T10" fmla="*/ 52 w 40"/>
                  <a:gd name="T11" fmla="*/ 52 h 40"/>
                  <a:gd name="T12" fmla="*/ 36 w 40"/>
                  <a:gd name="T13" fmla="*/ 89 h 40"/>
                  <a:gd name="T14" fmla="*/ 19 w 40"/>
                  <a:gd name="T15" fmla="*/ 119 h 40"/>
                  <a:gd name="T16" fmla="*/ 9 w 40"/>
                  <a:gd name="T17" fmla="*/ 156 h 40"/>
                  <a:gd name="T18" fmla="*/ 0 w 40"/>
                  <a:gd name="T19" fmla="*/ 189 h 40"/>
                  <a:gd name="T20" fmla="*/ 52 w 40"/>
                  <a:gd name="T21" fmla="*/ 189 h 40"/>
                  <a:gd name="T22" fmla="*/ 52 w 40"/>
                  <a:gd name="T23" fmla="*/ 161 h 40"/>
                  <a:gd name="T24" fmla="*/ 59 w 40"/>
                  <a:gd name="T25" fmla="*/ 137 h 40"/>
                  <a:gd name="T26" fmla="*/ 75 w 40"/>
                  <a:gd name="T27" fmla="*/ 119 h 40"/>
                  <a:gd name="T28" fmla="*/ 86 w 40"/>
                  <a:gd name="T29" fmla="*/ 100 h 40"/>
                  <a:gd name="T30" fmla="*/ 102 w 40"/>
                  <a:gd name="T31" fmla="*/ 81 h 40"/>
                  <a:gd name="T32" fmla="*/ 128 w 40"/>
                  <a:gd name="T33" fmla="*/ 60 h 40"/>
                  <a:gd name="T34" fmla="*/ 155 w 40"/>
                  <a:gd name="T35" fmla="*/ 60 h 40"/>
                  <a:gd name="T36" fmla="*/ 177 w 40"/>
                  <a:gd name="T37" fmla="*/ 52 h 40"/>
                  <a:gd name="T38" fmla="*/ 177 w 40"/>
                  <a:gd name="T39" fmla="*/ 52 h 40"/>
                  <a:gd name="T40" fmla="*/ 177 w 40"/>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0"/>
                  <a:gd name="T65" fmla="*/ 40 w 40"/>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0">
                    <a:moveTo>
                      <a:pt x="40" y="0"/>
                    </a:moveTo>
                    <a:lnTo>
                      <a:pt x="40" y="0"/>
                    </a:lnTo>
                    <a:lnTo>
                      <a:pt x="33" y="2"/>
                    </a:lnTo>
                    <a:lnTo>
                      <a:pt x="25" y="4"/>
                    </a:lnTo>
                    <a:lnTo>
                      <a:pt x="17" y="8"/>
                    </a:lnTo>
                    <a:lnTo>
                      <a:pt x="12" y="11"/>
                    </a:lnTo>
                    <a:lnTo>
                      <a:pt x="8" y="19"/>
                    </a:lnTo>
                    <a:lnTo>
                      <a:pt x="4" y="25"/>
                    </a:lnTo>
                    <a:lnTo>
                      <a:pt x="2" y="33"/>
                    </a:lnTo>
                    <a:lnTo>
                      <a:pt x="0" y="40"/>
                    </a:lnTo>
                    <a:lnTo>
                      <a:pt x="12" y="40"/>
                    </a:lnTo>
                    <a:lnTo>
                      <a:pt x="12" y="34"/>
                    </a:lnTo>
                    <a:lnTo>
                      <a:pt x="13" y="29"/>
                    </a:lnTo>
                    <a:lnTo>
                      <a:pt x="17" y="25"/>
                    </a:lnTo>
                    <a:lnTo>
                      <a:pt x="19" y="21"/>
                    </a:lnTo>
                    <a:lnTo>
                      <a:pt x="23" y="17"/>
                    </a:lnTo>
                    <a:lnTo>
                      <a:pt x="29" y="13"/>
                    </a:lnTo>
                    <a:lnTo>
                      <a:pt x="35" y="13"/>
                    </a:lnTo>
                    <a:lnTo>
                      <a:pt x="40" y="11"/>
                    </a:lnTo>
                    <a:lnTo>
                      <a:pt x="4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54" name="Freeform 171"/>
              <p:cNvSpPr>
                <a:spLocks/>
              </p:cNvSpPr>
              <p:nvPr/>
            </p:nvSpPr>
            <p:spPr bwMode="auto">
              <a:xfrm>
                <a:off x="1859" y="3734"/>
                <a:ext cx="59" cy="59"/>
              </a:xfrm>
              <a:custGeom>
                <a:avLst/>
                <a:gdLst>
                  <a:gd name="T0" fmla="*/ 189 w 40"/>
                  <a:gd name="T1" fmla="*/ 189 h 40"/>
                  <a:gd name="T2" fmla="*/ 189 w 40"/>
                  <a:gd name="T3" fmla="*/ 189 h 40"/>
                  <a:gd name="T4" fmla="*/ 180 w 40"/>
                  <a:gd name="T5" fmla="*/ 156 h 40"/>
                  <a:gd name="T6" fmla="*/ 170 w 40"/>
                  <a:gd name="T7" fmla="*/ 119 h 40"/>
                  <a:gd name="T8" fmla="*/ 150 w 40"/>
                  <a:gd name="T9" fmla="*/ 89 h 40"/>
                  <a:gd name="T10" fmla="*/ 137 w 40"/>
                  <a:gd name="T11" fmla="*/ 52 h 40"/>
                  <a:gd name="T12" fmla="*/ 100 w 40"/>
                  <a:gd name="T13" fmla="*/ 40 h 40"/>
                  <a:gd name="T14" fmla="*/ 69 w 40"/>
                  <a:gd name="T15" fmla="*/ 19 h 40"/>
                  <a:gd name="T16" fmla="*/ 40 w 40"/>
                  <a:gd name="T17" fmla="*/ 9 h 40"/>
                  <a:gd name="T18" fmla="*/ 0 w 40"/>
                  <a:gd name="T19" fmla="*/ 0 h 40"/>
                  <a:gd name="T20" fmla="*/ 0 w 40"/>
                  <a:gd name="T21" fmla="*/ 52 h 40"/>
                  <a:gd name="T22" fmla="*/ 28 w 40"/>
                  <a:gd name="T23" fmla="*/ 60 h 40"/>
                  <a:gd name="T24" fmla="*/ 52 w 40"/>
                  <a:gd name="T25" fmla="*/ 60 h 40"/>
                  <a:gd name="T26" fmla="*/ 69 w 40"/>
                  <a:gd name="T27" fmla="*/ 81 h 40"/>
                  <a:gd name="T28" fmla="*/ 89 w 40"/>
                  <a:gd name="T29" fmla="*/ 100 h 40"/>
                  <a:gd name="T30" fmla="*/ 109 w 40"/>
                  <a:gd name="T31" fmla="*/ 119 h 40"/>
                  <a:gd name="T32" fmla="*/ 119 w 40"/>
                  <a:gd name="T33" fmla="*/ 137 h 40"/>
                  <a:gd name="T34" fmla="*/ 128 w 40"/>
                  <a:gd name="T35" fmla="*/ 161 h 40"/>
                  <a:gd name="T36" fmla="*/ 137 w 40"/>
                  <a:gd name="T37" fmla="*/ 189 h 40"/>
                  <a:gd name="T38" fmla="*/ 137 w 40"/>
                  <a:gd name="T39" fmla="*/ 189 h 40"/>
                  <a:gd name="T40" fmla="*/ 189 w 40"/>
                  <a:gd name="T41" fmla="*/ 189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0"/>
                  <a:gd name="T65" fmla="*/ 40 w 40"/>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0">
                    <a:moveTo>
                      <a:pt x="40" y="40"/>
                    </a:moveTo>
                    <a:lnTo>
                      <a:pt x="40" y="40"/>
                    </a:lnTo>
                    <a:lnTo>
                      <a:pt x="38" y="33"/>
                    </a:lnTo>
                    <a:lnTo>
                      <a:pt x="36" y="25"/>
                    </a:lnTo>
                    <a:lnTo>
                      <a:pt x="32" y="19"/>
                    </a:lnTo>
                    <a:lnTo>
                      <a:pt x="29" y="11"/>
                    </a:lnTo>
                    <a:lnTo>
                      <a:pt x="21" y="8"/>
                    </a:lnTo>
                    <a:lnTo>
                      <a:pt x="15" y="4"/>
                    </a:lnTo>
                    <a:lnTo>
                      <a:pt x="8" y="2"/>
                    </a:lnTo>
                    <a:lnTo>
                      <a:pt x="0" y="0"/>
                    </a:lnTo>
                    <a:lnTo>
                      <a:pt x="0" y="11"/>
                    </a:lnTo>
                    <a:lnTo>
                      <a:pt x="6" y="13"/>
                    </a:lnTo>
                    <a:lnTo>
                      <a:pt x="11" y="13"/>
                    </a:lnTo>
                    <a:lnTo>
                      <a:pt x="15" y="17"/>
                    </a:lnTo>
                    <a:lnTo>
                      <a:pt x="19" y="21"/>
                    </a:lnTo>
                    <a:lnTo>
                      <a:pt x="23" y="25"/>
                    </a:lnTo>
                    <a:lnTo>
                      <a:pt x="25" y="29"/>
                    </a:lnTo>
                    <a:lnTo>
                      <a:pt x="27" y="34"/>
                    </a:lnTo>
                    <a:lnTo>
                      <a:pt x="29" y="40"/>
                    </a:lnTo>
                    <a:lnTo>
                      <a:pt x="40" y="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55" name="Freeform 172"/>
              <p:cNvSpPr>
                <a:spLocks/>
              </p:cNvSpPr>
              <p:nvPr/>
            </p:nvSpPr>
            <p:spPr bwMode="auto">
              <a:xfrm>
                <a:off x="1859" y="3793"/>
                <a:ext cx="59" cy="57"/>
              </a:xfrm>
              <a:custGeom>
                <a:avLst/>
                <a:gdLst>
                  <a:gd name="T0" fmla="*/ 0 w 40"/>
                  <a:gd name="T1" fmla="*/ 177 h 39"/>
                  <a:gd name="T2" fmla="*/ 0 w 40"/>
                  <a:gd name="T3" fmla="*/ 177 h 39"/>
                  <a:gd name="T4" fmla="*/ 40 w 40"/>
                  <a:gd name="T5" fmla="*/ 177 h 39"/>
                  <a:gd name="T6" fmla="*/ 69 w 40"/>
                  <a:gd name="T7" fmla="*/ 168 h 39"/>
                  <a:gd name="T8" fmla="*/ 100 w 40"/>
                  <a:gd name="T9" fmla="*/ 149 h 39"/>
                  <a:gd name="T10" fmla="*/ 137 w 40"/>
                  <a:gd name="T11" fmla="*/ 121 h 39"/>
                  <a:gd name="T12" fmla="*/ 150 w 40"/>
                  <a:gd name="T13" fmla="*/ 96 h 39"/>
                  <a:gd name="T14" fmla="*/ 170 w 40"/>
                  <a:gd name="T15" fmla="*/ 73 h 39"/>
                  <a:gd name="T16" fmla="*/ 180 w 40"/>
                  <a:gd name="T17" fmla="*/ 38 h 39"/>
                  <a:gd name="T18" fmla="*/ 189 w 40"/>
                  <a:gd name="T19" fmla="*/ 0 h 39"/>
                  <a:gd name="T20" fmla="*/ 137 w 40"/>
                  <a:gd name="T21" fmla="*/ 0 h 39"/>
                  <a:gd name="T22" fmla="*/ 128 w 40"/>
                  <a:gd name="T23" fmla="*/ 28 h 39"/>
                  <a:gd name="T24" fmla="*/ 119 w 40"/>
                  <a:gd name="T25" fmla="*/ 56 h 39"/>
                  <a:gd name="T26" fmla="*/ 109 w 40"/>
                  <a:gd name="T27" fmla="*/ 73 h 39"/>
                  <a:gd name="T28" fmla="*/ 89 w 40"/>
                  <a:gd name="T29" fmla="*/ 88 h 39"/>
                  <a:gd name="T30" fmla="*/ 69 w 40"/>
                  <a:gd name="T31" fmla="*/ 107 h 39"/>
                  <a:gd name="T32" fmla="*/ 52 w 40"/>
                  <a:gd name="T33" fmla="*/ 115 h 39"/>
                  <a:gd name="T34" fmla="*/ 28 w 40"/>
                  <a:gd name="T35" fmla="*/ 121 h 39"/>
                  <a:gd name="T36" fmla="*/ 0 w 40"/>
                  <a:gd name="T37" fmla="*/ 130 h 39"/>
                  <a:gd name="T38" fmla="*/ 0 w 40"/>
                  <a:gd name="T39" fmla="*/ 130 h 39"/>
                  <a:gd name="T40" fmla="*/ 0 w 40"/>
                  <a:gd name="T41" fmla="*/ 177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39"/>
                  <a:gd name="T65" fmla="*/ 40 w 40"/>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39">
                    <a:moveTo>
                      <a:pt x="0" y="39"/>
                    </a:moveTo>
                    <a:lnTo>
                      <a:pt x="0" y="39"/>
                    </a:lnTo>
                    <a:lnTo>
                      <a:pt x="8" y="39"/>
                    </a:lnTo>
                    <a:lnTo>
                      <a:pt x="15" y="37"/>
                    </a:lnTo>
                    <a:lnTo>
                      <a:pt x="21" y="33"/>
                    </a:lnTo>
                    <a:lnTo>
                      <a:pt x="29" y="27"/>
                    </a:lnTo>
                    <a:lnTo>
                      <a:pt x="32" y="21"/>
                    </a:lnTo>
                    <a:lnTo>
                      <a:pt x="36" y="16"/>
                    </a:lnTo>
                    <a:lnTo>
                      <a:pt x="38" y="8"/>
                    </a:lnTo>
                    <a:lnTo>
                      <a:pt x="40" y="0"/>
                    </a:lnTo>
                    <a:lnTo>
                      <a:pt x="29" y="0"/>
                    </a:lnTo>
                    <a:lnTo>
                      <a:pt x="27" y="6"/>
                    </a:lnTo>
                    <a:lnTo>
                      <a:pt x="25" y="12"/>
                    </a:lnTo>
                    <a:lnTo>
                      <a:pt x="23" y="16"/>
                    </a:lnTo>
                    <a:lnTo>
                      <a:pt x="19" y="19"/>
                    </a:lnTo>
                    <a:lnTo>
                      <a:pt x="15" y="23"/>
                    </a:lnTo>
                    <a:lnTo>
                      <a:pt x="11" y="25"/>
                    </a:lnTo>
                    <a:lnTo>
                      <a:pt x="6" y="27"/>
                    </a:lnTo>
                    <a:lnTo>
                      <a:pt x="0" y="29"/>
                    </a:lnTo>
                    <a:lnTo>
                      <a:pt x="0" y="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56" name="Freeform 173"/>
              <p:cNvSpPr>
                <a:spLocks/>
              </p:cNvSpPr>
              <p:nvPr/>
            </p:nvSpPr>
            <p:spPr bwMode="auto">
              <a:xfrm>
                <a:off x="1801" y="3793"/>
                <a:ext cx="58" cy="57"/>
              </a:xfrm>
              <a:custGeom>
                <a:avLst/>
                <a:gdLst>
                  <a:gd name="T0" fmla="*/ 0 w 40"/>
                  <a:gd name="T1" fmla="*/ 0 h 39"/>
                  <a:gd name="T2" fmla="*/ 0 w 40"/>
                  <a:gd name="T3" fmla="*/ 0 h 39"/>
                  <a:gd name="T4" fmla="*/ 1 w 40"/>
                  <a:gd name="T5" fmla="*/ 38 h 39"/>
                  <a:gd name="T6" fmla="*/ 13 w 40"/>
                  <a:gd name="T7" fmla="*/ 73 h 39"/>
                  <a:gd name="T8" fmla="*/ 32 w 40"/>
                  <a:gd name="T9" fmla="*/ 96 h 39"/>
                  <a:gd name="T10" fmla="*/ 59 w 40"/>
                  <a:gd name="T11" fmla="*/ 121 h 39"/>
                  <a:gd name="T12" fmla="*/ 86 w 40"/>
                  <a:gd name="T13" fmla="*/ 149 h 39"/>
                  <a:gd name="T14" fmla="*/ 107 w 40"/>
                  <a:gd name="T15" fmla="*/ 168 h 39"/>
                  <a:gd name="T16" fmla="*/ 141 w 40"/>
                  <a:gd name="T17" fmla="*/ 177 h 39"/>
                  <a:gd name="T18" fmla="*/ 177 w 40"/>
                  <a:gd name="T19" fmla="*/ 177 h 39"/>
                  <a:gd name="T20" fmla="*/ 177 w 40"/>
                  <a:gd name="T21" fmla="*/ 130 h 39"/>
                  <a:gd name="T22" fmla="*/ 149 w 40"/>
                  <a:gd name="T23" fmla="*/ 121 h 39"/>
                  <a:gd name="T24" fmla="*/ 125 w 40"/>
                  <a:gd name="T25" fmla="*/ 115 h 39"/>
                  <a:gd name="T26" fmla="*/ 107 w 40"/>
                  <a:gd name="T27" fmla="*/ 107 h 39"/>
                  <a:gd name="T28" fmla="*/ 90 w 40"/>
                  <a:gd name="T29" fmla="*/ 88 h 39"/>
                  <a:gd name="T30" fmla="*/ 75 w 40"/>
                  <a:gd name="T31" fmla="*/ 73 h 39"/>
                  <a:gd name="T32" fmla="*/ 67 w 40"/>
                  <a:gd name="T33" fmla="*/ 56 h 39"/>
                  <a:gd name="T34" fmla="*/ 59 w 40"/>
                  <a:gd name="T35" fmla="*/ 28 h 39"/>
                  <a:gd name="T36" fmla="*/ 48 w 40"/>
                  <a:gd name="T37" fmla="*/ 0 h 39"/>
                  <a:gd name="T38" fmla="*/ 48 w 40"/>
                  <a:gd name="T39" fmla="*/ 0 h 39"/>
                  <a:gd name="T40" fmla="*/ 0 w 40"/>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39"/>
                  <a:gd name="T65" fmla="*/ 40 w 40"/>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39">
                    <a:moveTo>
                      <a:pt x="0" y="0"/>
                    </a:moveTo>
                    <a:lnTo>
                      <a:pt x="0" y="0"/>
                    </a:lnTo>
                    <a:lnTo>
                      <a:pt x="1" y="8"/>
                    </a:lnTo>
                    <a:lnTo>
                      <a:pt x="3" y="16"/>
                    </a:lnTo>
                    <a:lnTo>
                      <a:pt x="7" y="21"/>
                    </a:lnTo>
                    <a:lnTo>
                      <a:pt x="13" y="27"/>
                    </a:lnTo>
                    <a:lnTo>
                      <a:pt x="19" y="33"/>
                    </a:lnTo>
                    <a:lnTo>
                      <a:pt x="24" y="37"/>
                    </a:lnTo>
                    <a:lnTo>
                      <a:pt x="32" y="39"/>
                    </a:lnTo>
                    <a:lnTo>
                      <a:pt x="40" y="39"/>
                    </a:lnTo>
                    <a:lnTo>
                      <a:pt x="40" y="29"/>
                    </a:lnTo>
                    <a:lnTo>
                      <a:pt x="34" y="27"/>
                    </a:lnTo>
                    <a:lnTo>
                      <a:pt x="28" y="25"/>
                    </a:lnTo>
                    <a:lnTo>
                      <a:pt x="24" y="23"/>
                    </a:lnTo>
                    <a:lnTo>
                      <a:pt x="21" y="19"/>
                    </a:lnTo>
                    <a:lnTo>
                      <a:pt x="17" y="16"/>
                    </a:lnTo>
                    <a:lnTo>
                      <a:pt x="15" y="12"/>
                    </a:lnTo>
                    <a:lnTo>
                      <a:pt x="13" y="6"/>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57" name="Freeform 174"/>
              <p:cNvSpPr>
                <a:spLocks/>
              </p:cNvSpPr>
              <p:nvPr/>
            </p:nvSpPr>
            <p:spPr bwMode="auto">
              <a:xfrm>
                <a:off x="1801" y="3734"/>
                <a:ext cx="58" cy="59"/>
              </a:xfrm>
              <a:custGeom>
                <a:avLst/>
                <a:gdLst>
                  <a:gd name="T0" fmla="*/ 177 w 40"/>
                  <a:gd name="T1" fmla="*/ 0 h 40"/>
                  <a:gd name="T2" fmla="*/ 177 w 40"/>
                  <a:gd name="T3" fmla="*/ 0 h 40"/>
                  <a:gd name="T4" fmla="*/ 141 w 40"/>
                  <a:gd name="T5" fmla="*/ 9 h 40"/>
                  <a:gd name="T6" fmla="*/ 107 w 40"/>
                  <a:gd name="T7" fmla="*/ 19 h 40"/>
                  <a:gd name="T8" fmla="*/ 86 w 40"/>
                  <a:gd name="T9" fmla="*/ 40 h 40"/>
                  <a:gd name="T10" fmla="*/ 59 w 40"/>
                  <a:gd name="T11" fmla="*/ 52 h 40"/>
                  <a:gd name="T12" fmla="*/ 32 w 40"/>
                  <a:gd name="T13" fmla="*/ 89 h 40"/>
                  <a:gd name="T14" fmla="*/ 13 w 40"/>
                  <a:gd name="T15" fmla="*/ 119 h 40"/>
                  <a:gd name="T16" fmla="*/ 1 w 40"/>
                  <a:gd name="T17" fmla="*/ 156 h 40"/>
                  <a:gd name="T18" fmla="*/ 0 w 40"/>
                  <a:gd name="T19" fmla="*/ 189 h 40"/>
                  <a:gd name="T20" fmla="*/ 48 w 40"/>
                  <a:gd name="T21" fmla="*/ 189 h 40"/>
                  <a:gd name="T22" fmla="*/ 59 w 40"/>
                  <a:gd name="T23" fmla="*/ 161 h 40"/>
                  <a:gd name="T24" fmla="*/ 67 w 40"/>
                  <a:gd name="T25" fmla="*/ 137 h 40"/>
                  <a:gd name="T26" fmla="*/ 75 w 40"/>
                  <a:gd name="T27" fmla="*/ 119 h 40"/>
                  <a:gd name="T28" fmla="*/ 90 w 40"/>
                  <a:gd name="T29" fmla="*/ 100 h 40"/>
                  <a:gd name="T30" fmla="*/ 107 w 40"/>
                  <a:gd name="T31" fmla="*/ 81 h 40"/>
                  <a:gd name="T32" fmla="*/ 125 w 40"/>
                  <a:gd name="T33" fmla="*/ 60 h 40"/>
                  <a:gd name="T34" fmla="*/ 149 w 40"/>
                  <a:gd name="T35" fmla="*/ 60 h 40"/>
                  <a:gd name="T36" fmla="*/ 177 w 40"/>
                  <a:gd name="T37" fmla="*/ 52 h 40"/>
                  <a:gd name="T38" fmla="*/ 177 w 40"/>
                  <a:gd name="T39" fmla="*/ 52 h 40"/>
                  <a:gd name="T40" fmla="*/ 177 w 40"/>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0"/>
                  <a:gd name="T65" fmla="*/ 40 w 40"/>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0">
                    <a:moveTo>
                      <a:pt x="40" y="0"/>
                    </a:moveTo>
                    <a:lnTo>
                      <a:pt x="40" y="0"/>
                    </a:lnTo>
                    <a:lnTo>
                      <a:pt x="32" y="2"/>
                    </a:lnTo>
                    <a:lnTo>
                      <a:pt x="24" y="4"/>
                    </a:lnTo>
                    <a:lnTo>
                      <a:pt x="19" y="8"/>
                    </a:lnTo>
                    <a:lnTo>
                      <a:pt x="13" y="11"/>
                    </a:lnTo>
                    <a:lnTo>
                      <a:pt x="7" y="19"/>
                    </a:lnTo>
                    <a:lnTo>
                      <a:pt x="3" y="25"/>
                    </a:lnTo>
                    <a:lnTo>
                      <a:pt x="1" y="33"/>
                    </a:lnTo>
                    <a:lnTo>
                      <a:pt x="0" y="40"/>
                    </a:lnTo>
                    <a:lnTo>
                      <a:pt x="11" y="40"/>
                    </a:lnTo>
                    <a:lnTo>
                      <a:pt x="13" y="34"/>
                    </a:lnTo>
                    <a:lnTo>
                      <a:pt x="15" y="29"/>
                    </a:lnTo>
                    <a:lnTo>
                      <a:pt x="17" y="25"/>
                    </a:lnTo>
                    <a:lnTo>
                      <a:pt x="21" y="21"/>
                    </a:lnTo>
                    <a:lnTo>
                      <a:pt x="24" y="17"/>
                    </a:lnTo>
                    <a:lnTo>
                      <a:pt x="28" y="13"/>
                    </a:lnTo>
                    <a:lnTo>
                      <a:pt x="34" y="13"/>
                    </a:lnTo>
                    <a:lnTo>
                      <a:pt x="40" y="11"/>
                    </a:lnTo>
                    <a:lnTo>
                      <a:pt x="4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58" name="Freeform 175"/>
              <p:cNvSpPr>
                <a:spLocks/>
              </p:cNvSpPr>
              <p:nvPr/>
            </p:nvSpPr>
            <p:spPr bwMode="auto">
              <a:xfrm>
                <a:off x="1528" y="3743"/>
                <a:ext cx="48" cy="50"/>
              </a:xfrm>
              <a:custGeom>
                <a:avLst/>
                <a:gdLst>
                  <a:gd name="T0" fmla="*/ 148 w 33"/>
                  <a:gd name="T1" fmla="*/ 160 h 34"/>
                  <a:gd name="T2" fmla="*/ 148 w 33"/>
                  <a:gd name="T3" fmla="*/ 160 h 34"/>
                  <a:gd name="T4" fmla="*/ 148 w 33"/>
                  <a:gd name="T5" fmla="*/ 128 h 34"/>
                  <a:gd name="T6" fmla="*/ 138 w 33"/>
                  <a:gd name="T7" fmla="*/ 100 h 34"/>
                  <a:gd name="T8" fmla="*/ 121 w 33"/>
                  <a:gd name="T9" fmla="*/ 69 h 34"/>
                  <a:gd name="T10" fmla="*/ 102 w 33"/>
                  <a:gd name="T11" fmla="*/ 51 h 34"/>
                  <a:gd name="T12" fmla="*/ 80 w 33"/>
                  <a:gd name="T13" fmla="*/ 22 h 34"/>
                  <a:gd name="T14" fmla="*/ 52 w 33"/>
                  <a:gd name="T15" fmla="*/ 13 h 34"/>
                  <a:gd name="T16" fmla="*/ 28 w 33"/>
                  <a:gd name="T17" fmla="*/ 9 h 34"/>
                  <a:gd name="T18" fmla="*/ 0 w 33"/>
                  <a:gd name="T19" fmla="*/ 0 h 34"/>
                  <a:gd name="T20" fmla="*/ 0 w 33"/>
                  <a:gd name="T21" fmla="*/ 51 h 34"/>
                  <a:gd name="T22" fmla="*/ 19 w 33"/>
                  <a:gd name="T23" fmla="*/ 60 h 34"/>
                  <a:gd name="T24" fmla="*/ 36 w 33"/>
                  <a:gd name="T25" fmla="*/ 60 h 34"/>
                  <a:gd name="T26" fmla="*/ 52 w 33"/>
                  <a:gd name="T27" fmla="*/ 69 h 34"/>
                  <a:gd name="T28" fmla="*/ 70 w 33"/>
                  <a:gd name="T29" fmla="*/ 88 h 34"/>
                  <a:gd name="T30" fmla="*/ 80 w 33"/>
                  <a:gd name="T31" fmla="*/ 100 h 34"/>
                  <a:gd name="T32" fmla="*/ 89 w 33"/>
                  <a:gd name="T33" fmla="*/ 116 h 34"/>
                  <a:gd name="T34" fmla="*/ 95 w 33"/>
                  <a:gd name="T35" fmla="*/ 141 h 34"/>
                  <a:gd name="T36" fmla="*/ 95 w 33"/>
                  <a:gd name="T37" fmla="*/ 160 h 34"/>
                  <a:gd name="T38" fmla="*/ 95 w 33"/>
                  <a:gd name="T39" fmla="*/ 160 h 34"/>
                  <a:gd name="T40" fmla="*/ 148 w 33"/>
                  <a:gd name="T41" fmla="*/ 16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4"/>
                  <a:gd name="T65" fmla="*/ 33 w 33"/>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4">
                    <a:moveTo>
                      <a:pt x="33" y="34"/>
                    </a:moveTo>
                    <a:lnTo>
                      <a:pt x="33" y="34"/>
                    </a:lnTo>
                    <a:lnTo>
                      <a:pt x="33" y="27"/>
                    </a:lnTo>
                    <a:lnTo>
                      <a:pt x="31" y="21"/>
                    </a:lnTo>
                    <a:lnTo>
                      <a:pt x="27" y="15"/>
                    </a:lnTo>
                    <a:lnTo>
                      <a:pt x="23" y="11"/>
                    </a:lnTo>
                    <a:lnTo>
                      <a:pt x="18" y="5"/>
                    </a:lnTo>
                    <a:lnTo>
                      <a:pt x="12" y="3"/>
                    </a:lnTo>
                    <a:lnTo>
                      <a:pt x="6" y="2"/>
                    </a:lnTo>
                    <a:lnTo>
                      <a:pt x="0" y="0"/>
                    </a:lnTo>
                    <a:lnTo>
                      <a:pt x="0" y="11"/>
                    </a:lnTo>
                    <a:lnTo>
                      <a:pt x="4" y="13"/>
                    </a:lnTo>
                    <a:lnTo>
                      <a:pt x="8" y="13"/>
                    </a:lnTo>
                    <a:lnTo>
                      <a:pt x="12" y="15"/>
                    </a:lnTo>
                    <a:lnTo>
                      <a:pt x="16" y="19"/>
                    </a:lnTo>
                    <a:lnTo>
                      <a:pt x="18" y="21"/>
                    </a:lnTo>
                    <a:lnTo>
                      <a:pt x="20" y="25"/>
                    </a:lnTo>
                    <a:lnTo>
                      <a:pt x="21" y="30"/>
                    </a:lnTo>
                    <a:lnTo>
                      <a:pt x="21" y="34"/>
                    </a:lnTo>
                    <a:lnTo>
                      <a:pt x="33"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59" name="Freeform 176"/>
              <p:cNvSpPr>
                <a:spLocks/>
              </p:cNvSpPr>
              <p:nvPr/>
            </p:nvSpPr>
            <p:spPr bwMode="auto">
              <a:xfrm>
                <a:off x="1528" y="3793"/>
                <a:ext cx="48" cy="48"/>
              </a:xfrm>
              <a:custGeom>
                <a:avLst/>
                <a:gdLst>
                  <a:gd name="T0" fmla="*/ 0 w 33"/>
                  <a:gd name="T1" fmla="*/ 148 h 33"/>
                  <a:gd name="T2" fmla="*/ 0 w 33"/>
                  <a:gd name="T3" fmla="*/ 148 h 33"/>
                  <a:gd name="T4" fmla="*/ 28 w 33"/>
                  <a:gd name="T5" fmla="*/ 148 h 33"/>
                  <a:gd name="T6" fmla="*/ 52 w 33"/>
                  <a:gd name="T7" fmla="*/ 138 h 33"/>
                  <a:gd name="T8" fmla="*/ 80 w 33"/>
                  <a:gd name="T9" fmla="*/ 121 h 33"/>
                  <a:gd name="T10" fmla="*/ 102 w 33"/>
                  <a:gd name="T11" fmla="*/ 102 h 33"/>
                  <a:gd name="T12" fmla="*/ 121 w 33"/>
                  <a:gd name="T13" fmla="*/ 87 h 33"/>
                  <a:gd name="T14" fmla="*/ 138 w 33"/>
                  <a:gd name="T15" fmla="*/ 61 h 33"/>
                  <a:gd name="T16" fmla="*/ 148 w 33"/>
                  <a:gd name="T17" fmla="*/ 28 h 33"/>
                  <a:gd name="T18" fmla="*/ 148 w 33"/>
                  <a:gd name="T19" fmla="*/ 0 h 33"/>
                  <a:gd name="T20" fmla="*/ 95 w 33"/>
                  <a:gd name="T21" fmla="*/ 0 h 33"/>
                  <a:gd name="T22" fmla="*/ 95 w 33"/>
                  <a:gd name="T23" fmla="*/ 19 h 33"/>
                  <a:gd name="T24" fmla="*/ 89 w 33"/>
                  <a:gd name="T25" fmla="*/ 36 h 33"/>
                  <a:gd name="T26" fmla="*/ 80 w 33"/>
                  <a:gd name="T27" fmla="*/ 52 h 33"/>
                  <a:gd name="T28" fmla="*/ 70 w 33"/>
                  <a:gd name="T29" fmla="*/ 70 h 33"/>
                  <a:gd name="T30" fmla="*/ 52 w 33"/>
                  <a:gd name="T31" fmla="*/ 87 h 33"/>
                  <a:gd name="T32" fmla="*/ 36 w 33"/>
                  <a:gd name="T33" fmla="*/ 95 h 33"/>
                  <a:gd name="T34" fmla="*/ 19 w 33"/>
                  <a:gd name="T35" fmla="*/ 95 h 33"/>
                  <a:gd name="T36" fmla="*/ 0 w 33"/>
                  <a:gd name="T37" fmla="*/ 102 h 33"/>
                  <a:gd name="T38" fmla="*/ 0 w 33"/>
                  <a:gd name="T39" fmla="*/ 102 h 33"/>
                  <a:gd name="T40" fmla="*/ 0 w 33"/>
                  <a:gd name="T41" fmla="*/ 148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3"/>
                  <a:gd name="T65" fmla="*/ 33 w 3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3">
                    <a:moveTo>
                      <a:pt x="0" y="33"/>
                    </a:moveTo>
                    <a:lnTo>
                      <a:pt x="0" y="33"/>
                    </a:lnTo>
                    <a:lnTo>
                      <a:pt x="6" y="33"/>
                    </a:lnTo>
                    <a:lnTo>
                      <a:pt x="12" y="31"/>
                    </a:lnTo>
                    <a:lnTo>
                      <a:pt x="18" y="27"/>
                    </a:lnTo>
                    <a:lnTo>
                      <a:pt x="23" y="23"/>
                    </a:lnTo>
                    <a:lnTo>
                      <a:pt x="27" y="19"/>
                    </a:lnTo>
                    <a:lnTo>
                      <a:pt x="31" y="14"/>
                    </a:lnTo>
                    <a:lnTo>
                      <a:pt x="33" y="6"/>
                    </a:lnTo>
                    <a:lnTo>
                      <a:pt x="33" y="0"/>
                    </a:lnTo>
                    <a:lnTo>
                      <a:pt x="21" y="0"/>
                    </a:lnTo>
                    <a:lnTo>
                      <a:pt x="21" y="4"/>
                    </a:lnTo>
                    <a:lnTo>
                      <a:pt x="20" y="8"/>
                    </a:lnTo>
                    <a:lnTo>
                      <a:pt x="18" y="12"/>
                    </a:lnTo>
                    <a:lnTo>
                      <a:pt x="16" y="16"/>
                    </a:lnTo>
                    <a:lnTo>
                      <a:pt x="12" y="19"/>
                    </a:lnTo>
                    <a:lnTo>
                      <a:pt x="8" y="21"/>
                    </a:lnTo>
                    <a:lnTo>
                      <a:pt x="4" y="21"/>
                    </a:lnTo>
                    <a:lnTo>
                      <a:pt x="0" y="23"/>
                    </a:lnTo>
                    <a:lnTo>
                      <a:pt x="0" y="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60" name="Freeform 177"/>
              <p:cNvSpPr>
                <a:spLocks/>
              </p:cNvSpPr>
              <p:nvPr/>
            </p:nvSpPr>
            <p:spPr bwMode="auto">
              <a:xfrm>
                <a:off x="1479" y="3793"/>
                <a:ext cx="49" cy="48"/>
              </a:xfrm>
              <a:custGeom>
                <a:avLst/>
                <a:gdLst>
                  <a:gd name="T0" fmla="*/ 0 w 34"/>
                  <a:gd name="T1" fmla="*/ 0 h 33"/>
                  <a:gd name="T2" fmla="*/ 0 w 34"/>
                  <a:gd name="T3" fmla="*/ 0 h 33"/>
                  <a:gd name="T4" fmla="*/ 9 w 34"/>
                  <a:gd name="T5" fmla="*/ 28 h 33"/>
                  <a:gd name="T6" fmla="*/ 19 w 34"/>
                  <a:gd name="T7" fmla="*/ 61 h 33"/>
                  <a:gd name="T8" fmla="*/ 27 w 34"/>
                  <a:gd name="T9" fmla="*/ 87 h 33"/>
                  <a:gd name="T10" fmla="*/ 39 w 34"/>
                  <a:gd name="T11" fmla="*/ 102 h 33"/>
                  <a:gd name="T12" fmla="*/ 66 w 34"/>
                  <a:gd name="T13" fmla="*/ 121 h 33"/>
                  <a:gd name="T14" fmla="*/ 89 w 34"/>
                  <a:gd name="T15" fmla="*/ 138 h 33"/>
                  <a:gd name="T16" fmla="*/ 117 w 34"/>
                  <a:gd name="T17" fmla="*/ 148 h 33"/>
                  <a:gd name="T18" fmla="*/ 147 w 34"/>
                  <a:gd name="T19" fmla="*/ 148 h 33"/>
                  <a:gd name="T20" fmla="*/ 147 w 34"/>
                  <a:gd name="T21" fmla="*/ 102 h 33"/>
                  <a:gd name="T22" fmla="*/ 127 w 34"/>
                  <a:gd name="T23" fmla="*/ 95 h 33"/>
                  <a:gd name="T24" fmla="*/ 108 w 34"/>
                  <a:gd name="T25" fmla="*/ 95 h 33"/>
                  <a:gd name="T26" fmla="*/ 89 w 34"/>
                  <a:gd name="T27" fmla="*/ 87 h 33"/>
                  <a:gd name="T28" fmla="*/ 75 w 34"/>
                  <a:gd name="T29" fmla="*/ 70 h 33"/>
                  <a:gd name="T30" fmla="*/ 66 w 34"/>
                  <a:gd name="T31" fmla="*/ 52 h 33"/>
                  <a:gd name="T32" fmla="*/ 56 w 34"/>
                  <a:gd name="T33" fmla="*/ 36 h 33"/>
                  <a:gd name="T34" fmla="*/ 48 w 34"/>
                  <a:gd name="T35" fmla="*/ 19 h 33"/>
                  <a:gd name="T36" fmla="*/ 48 w 34"/>
                  <a:gd name="T37" fmla="*/ 0 h 33"/>
                  <a:gd name="T38" fmla="*/ 48 w 34"/>
                  <a:gd name="T39" fmla="*/ 0 h 33"/>
                  <a:gd name="T40" fmla="*/ 0 w 34"/>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3"/>
                  <a:gd name="T65" fmla="*/ 34 w 34"/>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3">
                    <a:moveTo>
                      <a:pt x="0" y="0"/>
                    </a:moveTo>
                    <a:lnTo>
                      <a:pt x="0" y="0"/>
                    </a:lnTo>
                    <a:lnTo>
                      <a:pt x="2" y="6"/>
                    </a:lnTo>
                    <a:lnTo>
                      <a:pt x="4" y="14"/>
                    </a:lnTo>
                    <a:lnTo>
                      <a:pt x="6" y="19"/>
                    </a:lnTo>
                    <a:lnTo>
                      <a:pt x="9" y="23"/>
                    </a:lnTo>
                    <a:lnTo>
                      <a:pt x="15" y="27"/>
                    </a:lnTo>
                    <a:lnTo>
                      <a:pt x="21" y="31"/>
                    </a:lnTo>
                    <a:lnTo>
                      <a:pt x="27" y="33"/>
                    </a:lnTo>
                    <a:lnTo>
                      <a:pt x="34" y="33"/>
                    </a:lnTo>
                    <a:lnTo>
                      <a:pt x="34" y="23"/>
                    </a:lnTo>
                    <a:lnTo>
                      <a:pt x="29" y="21"/>
                    </a:lnTo>
                    <a:lnTo>
                      <a:pt x="25" y="21"/>
                    </a:lnTo>
                    <a:lnTo>
                      <a:pt x="21" y="19"/>
                    </a:lnTo>
                    <a:lnTo>
                      <a:pt x="17" y="16"/>
                    </a:lnTo>
                    <a:lnTo>
                      <a:pt x="15" y="12"/>
                    </a:lnTo>
                    <a:lnTo>
                      <a:pt x="13" y="8"/>
                    </a:lnTo>
                    <a:lnTo>
                      <a:pt x="11" y="4"/>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61" name="Freeform 178"/>
              <p:cNvSpPr>
                <a:spLocks/>
              </p:cNvSpPr>
              <p:nvPr/>
            </p:nvSpPr>
            <p:spPr bwMode="auto">
              <a:xfrm>
                <a:off x="1479" y="3743"/>
                <a:ext cx="49" cy="50"/>
              </a:xfrm>
              <a:custGeom>
                <a:avLst/>
                <a:gdLst>
                  <a:gd name="T0" fmla="*/ 147 w 34"/>
                  <a:gd name="T1" fmla="*/ 0 h 34"/>
                  <a:gd name="T2" fmla="*/ 147 w 34"/>
                  <a:gd name="T3" fmla="*/ 0 h 34"/>
                  <a:gd name="T4" fmla="*/ 117 w 34"/>
                  <a:gd name="T5" fmla="*/ 9 h 34"/>
                  <a:gd name="T6" fmla="*/ 89 w 34"/>
                  <a:gd name="T7" fmla="*/ 13 h 34"/>
                  <a:gd name="T8" fmla="*/ 66 w 34"/>
                  <a:gd name="T9" fmla="*/ 22 h 34"/>
                  <a:gd name="T10" fmla="*/ 39 w 34"/>
                  <a:gd name="T11" fmla="*/ 51 h 34"/>
                  <a:gd name="T12" fmla="*/ 27 w 34"/>
                  <a:gd name="T13" fmla="*/ 69 h 34"/>
                  <a:gd name="T14" fmla="*/ 19 w 34"/>
                  <a:gd name="T15" fmla="*/ 100 h 34"/>
                  <a:gd name="T16" fmla="*/ 9 w 34"/>
                  <a:gd name="T17" fmla="*/ 128 h 34"/>
                  <a:gd name="T18" fmla="*/ 0 w 34"/>
                  <a:gd name="T19" fmla="*/ 160 h 34"/>
                  <a:gd name="T20" fmla="*/ 48 w 34"/>
                  <a:gd name="T21" fmla="*/ 160 h 34"/>
                  <a:gd name="T22" fmla="*/ 48 w 34"/>
                  <a:gd name="T23" fmla="*/ 141 h 34"/>
                  <a:gd name="T24" fmla="*/ 56 w 34"/>
                  <a:gd name="T25" fmla="*/ 116 h 34"/>
                  <a:gd name="T26" fmla="*/ 66 w 34"/>
                  <a:gd name="T27" fmla="*/ 100 h 34"/>
                  <a:gd name="T28" fmla="*/ 75 w 34"/>
                  <a:gd name="T29" fmla="*/ 88 h 34"/>
                  <a:gd name="T30" fmla="*/ 89 w 34"/>
                  <a:gd name="T31" fmla="*/ 69 h 34"/>
                  <a:gd name="T32" fmla="*/ 108 w 34"/>
                  <a:gd name="T33" fmla="*/ 60 h 34"/>
                  <a:gd name="T34" fmla="*/ 127 w 34"/>
                  <a:gd name="T35" fmla="*/ 60 h 34"/>
                  <a:gd name="T36" fmla="*/ 147 w 34"/>
                  <a:gd name="T37" fmla="*/ 51 h 34"/>
                  <a:gd name="T38" fmla="*/ 147 w 34"/>
                  <a:gd name="T39" fmla="*/ 51 h 34"/>
                  <a:gd name="T40" fmla="*/ 147 w 34"/>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4"/>
                  <a:gd name="T65" fmla="*/ 34 w 34"/>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4">
                    <a:moveTo>
                      <a:pt x="34" y="0"/>
                    </a:moveTo>
                    <a:lnTo>
                      <a:pt x="34" y="0"/>
                    </a:lnTo>
                    <a:lnTo>
                      <a:pt x="27" y="2"/>
                    </a:lnTo>
                    <a:lnTo>
                      <a:pt x="21" y="3"/>
                    </a:lnTo>
                    <a:lnTo>
                      <a:pt x="15" y="5"/>
                    </a:lnTo>
                    <a:lnTo>
                      <a:pt x="9" y="11"/>
                    </a:lnTo>
                    <a:lnTo>
                      <a:pt x="6" y="15"/>
                    </a:lnTo>
                    <a:lnTo>
                      <a:pt x="4" y="21"/>
                    </a:lnTo>
                    <a:lnTo>
                      <a:pt x="2" y="27"/>
                    </a:lnTo>
                    <a:lnTo>
                      <a:pt x="0" y="34"/>
                    </a:lnTo>
                    <a:lnTo>
                      <a:pt x="11" y="34"/>
                    </a:lnTo>
                    <a:lnTo>
                      <a:pt x="11" y="30"/>
                    </a:lnTo>
                    <a:lnTo>
                      <a:pt x="13" y="25"/>
                    </a:lnTo>
                    <a:lnTo>
                      <a:pt x="15" y="21"/>
                    </a:lnTo>
                    <a:lnTo>
                      <a:pt x="17" y="19"/>
                    </a:lnTo>
                    <a:lnTo>
                      <a:pt x="21" y="15"/>
                    </a:lnTo>
                    <a:lnTo>
                      <a:pt x="25" y="13"/>
                    </a:lnTo>
                    <a:lnTo>
                      <a:pt x="29" y="13"/>
                    </a:lnTo>
                    <a:lnTo>
                      <a:pt x="34" y="11"/>
                    </a:lnTo>
                    <a:lnTo>
                      <a:pt x="3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62" name="Freeform 179"/>
              <p:cNvSpPr>
                <a:spLocks/>
              </p:cNvSpPr>
              <p:nvPr/>
            </p:nvSpPr>
            <p:spPr bwMode="auto">
              <a:xfrm>
                <a:off x="1859" y="3743"/>
                <a:ext cx="50" cy="50"/>
              </a:xfrm>
              <a:custGeom>
                <a:avLst/>
                <a:gdLst>
                  <a:gd name="T0" fmla="*/ 160 w 34"/>
                  <a:gd name="T1" fmla="*/ 160 h 34"/>
                  <a:gd name="T2" fmla="*/ 160 w 34"/>
                  <a:gd name="T3" fmla="*/ 160 h 34"/>
                  <a:gd name="T4" fmla="*/ 149 w 34"/>
                  <a:gd name="T5" fmla="*/ 128 h 34"/>
                  <a:gd name="T6" fmla="*/ 147 w 34"/>
                  <a:gd name="T7" fmla="*/ 100 h 34"/>
                  <a:gd name="T8" fmla="*/ 137 w 34"/>
                  <a:gd name="T9" fmla="*/ 69 h 34"/>
                  <a:gd name="T10" fmla="*/ 109 w 34"/>
                  <a:gd name="T11" fmla="*/ 51 h 34"/>
                  <a:gd name="T12" fmla="*/ 88 w 34"/>
                  <a:gd name="T13" fmla="*/ 22 h 34"/>
                  <a:gd name="T14" fmla="*/ 60 w 34"/>
                  <a:gd name="T15" fmla="*/ 13 h 34"/>
                  <a:gd name="T16" fmla="*/ 38 w 34"/>
                  <a:gd name="T17" fmla="*/ 9 h 34"/>
                  <a:gd name="T18" fmla="*/ 0 w 34"/>
                  <a:gd name="T19" fmla="*/ 0 h 34"/>
                  <a:gd name="T20" fmla="*/ 0 w 34"/>
                  <a:gd name="T21" fmla="*/ 51 h 34"/>
                  <a:gd name="T22" fmla="*/ 19 w 34"/>
                  <a:gd name="T23" fmla="*/ 60 h 34"/>
                  <a:gd name="T24" fmla="*/ 41 w 34"/>
                  <a:gd name="T25" fmla="*/ 60 h 34"/>
                  <a:gd name="T26" fmla="*/ 51 w 34"/>
                  <a:gd name="T27" fmla="*/ 69 h 34"/>
                  <a:gd name="T28" fmla="*/ 69 w 34"/>
                  <a:gd name="T29" fmla="*/ 88 h 34"/>
                  <a:gd name="T30" fmla="*/ 88 w 34"/>
                  <a:gd name="T31" fmla="*/ 100 h 34"/>
                  <a:gd name="T32" fmla="*/ 100 w 34"/>
                  <a:gd name="T33" fmla="*/ 116 h 34"/>
                  <a:gd name="T34" fmla="*/ 100 w 34"/>
                  <a:gd name="T35" fmla="*/ 141 h 34"/>
                  <a:gd name="T36" fmla="*/ 109 w 34"/>
                  <a:gd name="T37" fmla="*/ 160 h 34"/>
                  <a:gd name="T38" fmla="*/ 109 w 34"/>
                  <a:gd name="T39" fmla="*/ 160 h 34"/>
                  <a:gd name="T40" fmla="*/ 160 w 34"/>
                  <a:gd name="T41" fmla="*/ 16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4"/>
                  <a:gd name="T65" fmla="*/ 34 w 34"/>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4">
                    <a:moveTo>
                      <a:pt x="34" y="34"/>
                    </a:moveTo>
                    <a:lnTo>
                      <a:pt x="34" y="34"/>
                    </a:lnTo>
                    <a:lnTo>
                      <a:pt x="32" y="27"/>
                    </a:lnTo>
                    <a:lnTo>
                      <a:pt x="31" y="21"/>
                    </a:lnTo>
                    <a:lnTo>
                      <a:pt x="29" y="15"/>
                    </a:lnTo>
                    <a:lnTo>
                      <a:pt x="23" y="11"/>
                    </a:lnTo>
                    <a:lnTo>
                      <a:pt x="19" y="5"/>
                    </a:lnTo>
                    <a:lnTo>
                      <a:pt x="13" y="3"/>
                    </a:lnTo>
                    <a:lnTo>
                      <a:pt x="8" y="2"/>
                    </a:lnTo>
                    <a:lnTo>
                      <a:pt x="0" y="0"/>
                    </a:lnTo>
                    <a:lnTo>
                      <a:pt x="0" y="11"/>
                    </a:lnTo>
                    <a:lnTo>
                      <a:pt x="4" y="13"/>
                    </a:lnTo>
                    <a:lnTo>
                      <a:pt x="9" y="13"/>
                    </a:lnTo>
                    <a:lnTo>
                      <a:pt x="11" y="15"/>
                    </a:lnTo>
                    <a:lnTo>
                      <a:pt x="15" y="19"/>
                    </a:lnTo>
                    <a:lnTo>
                      <a:pt x="19" y="21"/>
                    </a:lnTo>
                    <a:lnTo>
                      <a:pt x="21" y="25"/>
                    </a:lnTo>
                    <a:lnTo>
                      <a:pt x="21" y="30"/>
                    </a:lnTo>
                    <a:lnTo>
                      <a:pt x="23" y="34"/>
                    </a:lnTo>
                    <a:lnTo>
                      <a:pt x="34"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63" name="Freeform 180"/>
              <p:cNvSpPr>
                <a:spLocks/>
              </p:cNvSpPr>
              <p:nvPr/>
            </p:nvSpPr>
            <p:spPr bwMode="auto">
              <a:xfrm>
                <a:off x="1859" y="3793"/>
                <a:ext cx="50" cy="48"/>
              </a:xfrm>
              <a:custGeom>
                <a:avLst/>
                <a:gdLst>
                  <a:gd name="T0" fmla="*/ 0 w 34"/>
                  <a:gd name="T1" fmla="*/ 148 h 33"/>
                  <a:gd name="T2" fmla="*/ 0 w 34"/>
                  <a:gd name="T3" fmla="*/ 148 h 33"/>
                  <a:gd name="T4" fmla="*/ 38 w 34"/>
                  <a:gd name="T5" fmla="*/ 148 h 33"/>
                  <a:gd name="T6" fmla="*/ 60 w 34"/>
                  <a:gd name="T7" fmla="*/ 138 h 33"/>
                  <a:gd name="T8" fmla="*/ 88 w 34"/>
                  <a:gd name="T9" fmla="*/ 121 h 33"/>
                  <a:gd name="T10" fmla="*/ 109 w 34"/>
                  <a:gd name="T11" fmla="*/ 102 h 33"/>
                  <a:gd name="T12" fmla="*/ 137 w 34"/>
                  <a:gd name="T13" fmla="*/ 87 h 33"/>
                  <a:gd name="T14" fmla="*/ 147 w 34"/>
                  <a:gd name="T15" fmla="*/ 61 h 33"/>
                  <a:gd name="T16" fmla="*/ 149 w 34"/>
                  <a:gd name="T17" fmla="*/ 28 h 33"/>
                  <a:gd name="T18" fmla="*/ 160 w 34"/>
                  <a:gd name="T19" fmla="*/ 0 h 33"/>
                  <a:gd name="T20" fmla="*/ 109 w 34"/>
                  <a:gd name="T21" fmla="*/ 0 h 33"/>
                  <a:gd name="T22" fmla="*/ 100 w 34"/>
                  <a:gd name="T23" fmla="*/ 19 h 33"/>
                  <a:gd name="T24" fmla="*/ 100 w 34"/>
                  <a:gd name="T25" fmla="*/ 36 h 33"/>
                  <a:gd name="T26" fmla="*/ 88 w 34"/>
                  <a:gd name="T27" fmla="*/ 52 h 33"/>
                  <a:gd name="T28" fmla="*/ 69 w 34"/>
                  <a:gd name="T29" fmla="*/ 70 h 33"/>
                  <a:gd name="T30" fmla="*/ 51 w 34"/>
                  <a:gd name="T31" fmla="*/ 87 h 33"/>
                  <a:gd name="T32" fmla="*/ 41 w 34"/>
                  <a:gd name="T33" fmla="*/ 95 h 33"/>
                  <a:gd name="T34" fmla="*/ 19 w 34"/>
                  <a:gd name="T35" fmla="*/ 95 h 33"/>
                  <a:gd name="T36" fmla="*/ 0 w 34"/>
                  <a:gd name="T37" fmla="*/ 102 h 33"/>
                  <a:gd name="T38" fmla="*/ 0 w 34"/>
                  <a:gd name="T39" fmla="*/ 102 h 33"/>
                  <a:gd name="T40" fmla="*/ 0 w 34"/>
                  <a:gd name="T41" fmla="*/ 148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3"/>
                  <a:gd name="T65" fmla="*/ 34 w 34"/>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3">
                    <a:moveTo>
                      <a:pt x="0" y="33"/>
                    </a:moveTo>
                    <a:lnTo>
                      <a:pt x="0" y="33"/>
                    </a:lnTo>
                    <a:lnTo>
                      <a:pt x="8" y="33"/>
                    </a:lnTo>
                    <a:lnTo>
                      <a:pt x="13" y="31"/>
                    </a:lnTo>
                    <a:lnTo>
                      <a:pt x="19" y="27"/>
                    </a:lnTo>
                    <a:lnTo>
                      <a:pt x="23" y="23"/>
                    </a:lnTo>
                    <a:lnTo>
                      <a:pt x="29" y="19"/>
                    </a:lnTo>
                    <a:lnTo>
                      <a:pt x="31" y="14"/>
                    </a:lnTo>
                    <a:lnTo>
                      <a:pt x="32" y="6"/>
                    </a:lnTo>
                    <a:lnTo>
                      <a:pt x="34" y="0"/>
                    </a:lnTo>
                    <a:lnTo>
                      <a:pt x="23" y="0"/>
                    </a:lnTo>
                    <a:lnTo>
                      <a:pt x="21" y="4"/>
                    </a:lnTo>
                    <a:lnTo>
                      <a:pt x="21" y="8"/>
                    </a:lnTo>
                    <a:lnTo>
                      <a:pt x="19" y="12"/>
                    </a:lnTo>
                    <a:lnTo>
                      <a:pt x="15" y="16"/>
                    </a:lnTo>
                    <a:lnTo>
                      <a:pt x="11" y="19"/>
                    </a:lnTo>
                    <a:lnTo>
                      <a:pt x="9" y="21"/>
                    </a:lnTo>
                    <a:lnTo>
                      <a:pt x="4" y="21"/>
                    </a:lnTo>
                    <a:lnTo>
                      <a:pt x="0" y="23"/>
                    </a:lnTo>
                    <a:lnTo>
                      <a:pt x="0" y="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64" name="Freeform 181"/>
              <p:cNvSpPr>
                <a:spLocks/>
              </p:cNvSpPr>
              <p:nvPr/>
            </p:nvSpPr>
            <p:spPr bwMode="auto">
              <a:xfrm>
                <a:off x="1811" y="3793"/>
                <a:ext cx="48" cy="48"/>
              </a:xfrm>
              <a:custGeom>
                <a:avLst/>
                <a:gdLst>
                  <a:gd name="T0" fmla="*/ 0 w 33"/>
                  <a:gd name="T1" fmla="*/ 0 h 33"/>
                  <a:gd name="T2" fmla="*/ 0 w 33"/>
                  <a:gd name="T3" fmla="*/ 0 h 33"/>
                  <a:gd name="T4" fmla="*/ 0 w 33"/>
                  <a:gd name="T5" fmla="*/ 28 h 33"/>
                  <a:gd name="T6" fmla="*/ 9 w 33"/>
                  <a:gd name="T7" fmla="*/ 61 h 33"/>
                  <a:gd name="T8" fmla="*/ 19 w 33"/>
                  <a:gd name="T9" fmla="*/ 87 h 33"/>
                  <a:gd name="T10" fmla="*/ 47 w 33"/>
                  <a:gd name="T11" fmla="*/ 102 h 33"/>
                  <a:gd name="T12" fmla="*/ 61 w 33"/>
                  <a:gd name="T13" fmla="*/ 121 h 33"/>
                  <a:gd name="T14" fmla="*/ 87 w 33"/>
                  <a:gd name="T15" fmla="*/ 138 h 33"/>
                  <a:gd name="T16" fmla="*/ 121 w 33"/>
                  <a:gd name="T17" fmla="*/ 148 h 33"/>
                  <a:gd name="T18" fmla="*/ 148 w 33"/>
                  <a:gd name="T19" fmla="*/ 148 h 33"/>
                  <a:gd name="T20" fmla="*/ 148 w 33"/>
                  <a:gd name="T21" fmla="*/ 102 h 33"/>
                  <a:gd name="T22" fmla="*/ 129 w 33"/>
                  <a:gd name="T23" fmla="*/ 95 h 33"/>
                  <a:gd name="T24" fmla="*/ 102 w 33"/>
                  <a:gd name="T25" fmla="*/ 95 h 33"/>
                  <a:gd name="T26" fmla="*/ 95 w 33"/>
                  <a:gd name="T27" fmla="*/ 87 h 33"/>
                  <a:gd name="T28" fmla="*/ 76 w 33"/>
                  <a:gd name="T29" fmla="*/ 70 h 33"/>
                  <a:gd name="T30" fmla="*/ 61 w 33"/>
                  <a:gd name="T31" fmla="*/ 52 h 33"/>
                  <a:gd name="T32" fmla="*/ 52 w 33"/>
                  <a:gd name="T33" fmla="*/ 36 h 33"/>
                  <a:gd name="T34" fmla="*/ 52 w 33"/>
                  <a:gd name="T35" fmla="*/ 19 h 33"/>
                  <a:gd name="T36" fmla="*/ 47 w 33"/>
                  <a:gd name="T37" fmla="*/ 0 h 33"/>
                  <a:gd name="T38" fmla="*/ 47 w 33"/>
                  <a:gd name="T39" fmla="*/ 0 h 33"/>
                  <a:gd name="T40" fmla="*/ 0 w 33"/>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3"/>
                  <a:gd name="T65" fmla="*/ 33 w 3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3">
                    <a:moveTo>
                      <a:pt x="0" y="0"/>
                    </a:moveTo>
                    <a:lnTo>
                      <a:pt x="0" y="0"/>
                    </a:lnTo>
                    <a:lnTo>
                      <a:pt x="0" y="6"/>
                    </a:lnTo>
                    <a:lnTo>
                      <a:pt x="2" y="14"/>
                    </a:lnTo>
                    <a:lnTo>
                      <a:pt x="4" y="19"/>
                    </a:lnTo>
                    <a:lnTo>
                      <a:pt x="10" y="23"/>
                    </a:lnTo>
                    <a:lnTo>
                      <a:pt x="14" y="27"/>
                    </a:lnTo>
                    <a:lnTo>
                      <a:pt x="19" y="31"/>
                    </a:lnTo>
                    <a:lnTo>
                      <a:pt x="27" y="33"/>
                    </a:lnTo>
                    <a:lnTo>
                      <a:pt x="33" y="33"/>
                    </a:lnTo>
                    <a:lnTo>
                      <a:pt x="33" y="23"/>
                    </a:lnTo>
                    <a:lnTo>
                      <a:pt x="29" y="21"/>
                    </a:lnTo>
                    <a:lnTo>
                      <a:pt x="23" y="21"/>
                    </a:lnTo>
                    <a:lnTo>
                      <a:pt x="21" y="19"/>
                    </a:lnTo>
                    <a:lnTo>
                      <a:pt x="17" y="16"/>
                    </a:lnTo>
                    <a:lnTo>
                      <a:pt x="14" y="12"/>
                    </a:lnTo>
                    <a:lnTo>
                      <a:pt x="12" y="8"/>
                    </a:lnTo>
                    <a:lnTo>
                      <a:pt x="12" y="4"/>
                    </a:lnTo>
                    <a:lnTo>
                      <a:pt x="10"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65" name="Freeform 182"/>
              <p:cNvSpPr>
                <a:spLocks/>
              </p:cNvSpPr>
              <p:nvPr/>
            </p:nvSpPr>
            <p:spPr bwMode="auto">
              <a:xfrm>
                <a:off x="1811" y="3743"/>
                <a:ext cx="48" cy="50"/>
              </a:xfrm>
              <a:custGeom>
                <a:avLst/>
                <a:gdLst>
                  <a:gd name="T0" fmla="*/ 148 w 33"/>
                  <a:gd name="T1" fmla="*/ 0 h 34"/>
                  <a:gd name="T2" fmla="*/ 148 w 33"/>
                  <a:gd name="T3" fmla="*/ 0 h 34"/>
                  <a:gd name="T4" fmla="*/ 121 w 33"/>
                  <a:gd name="T5" fmla="*/ 9 h 34"/>
                  <a:gd name="T6" fmla="*/ 87 w 33"/>
                  <a:gd name="T7" fmla="*/ 13 h 34"/>
                  <a:gd name="T8" fmla="*/ 61 w 33"/>
                  <a:gd name="T9" fmla="*/ 22 h 34"/>
                  <a:gd name="T10" fmla="*/ 47 w 33"/>
                  <a:gd name="T11" fmla="*/ 51 h 34"/>
                  <a:gd name="T12" fmla="*/ 19 w 33"/>
                  <a:gd name="T13" fmla="*/ 69 h 34"/>
                  <a:gd name="T14" fmla="*/ 9 w 33"/>
                  <a:gd name="T15" fmla="*/ 100 h 34"/>
                  <a:gd name="T16" fmla="*/ 0 w 33"/>
                  <a:gd name="T17" fmla="*/ 128 h 34"/>
                  <a:gd name="T18" fmla="*/ 0 w 33"/>
                  <a:gd name="T19" fmla="*/ 160 h 34"/>
                  <a:gd name="T20" fmla="*/ 47 w 33"/>
                  <a:gd name="T21" fmla="*/ 160 h 34"/>
                  <a:gd name="T22" fmla="*/ 52 w 33"/>
                  <a:gd name="T23" fmla="*/ 141 h 34"/>
                  <a:gd name="T24" fmla="*/ 52 w 33"/>
                  <a:gd name="T25" fmla="*/ 116 h 34"/>
                  <a:gd name="T26" fmla="*/ 61 w 33"/>
                  <a:gd name="T27" fmla="*/ 100 h 34"/>
                  <a:gd name="T28" fmla="*/ 76 w 33"/>
                  <a:gd name="T29" fmla="*/ 88 h 34"/>
                  <a:gd name="T30" fmla="*/ 95 w 33"/>
                  <a:gd name="T31" fmla="*/ 69 h 34"/>
                  <a:gd name="T32" fmla="*/ 102 w 33"/>
                  <a:gd name="T33" fmla="*/ 60 h 34"/>
                  <a:gd name="T34" fmla="*/ 129 w 33"/>
                  <a:gd name="T35" fmla="*/ 60 h 34"/>
                  <a:gd name="T36" fmla="*/ 148 w 33"/>
                  <a:gd name="T37" fmla="*/ 51 h 34"/>
                  <a:gd name="T38" fmla="*/ 148 w 33"/>
                  <a:gd name="T39" fmla="*/ 51 h 34"/>
                  <a:gd name="T40" fmla="*/ 148 w 33"/>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4"/>
                  <a:gd name="T65" fmla="*/ 33 w 33"/>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4">
                    <a:moveTo>
                      <a:pt x="33" y="0"/>
                    </a:moveTo>
                    <a:lnTo>
                      <a:pt x="33" y="0"/>
                    </a:lnTo>
                    <a:lnTo>
                      <a:pt x="27" y="2"/>
                    </a:lnTo>
                    <a:lnTo>
                      <a:pt x="19" y="3"/>
                    </a:lnTo>
                    <a:lnTo>
                      <a:pt x="14" y="5"/>
                    </a:lnTo>
                    <a:lnTo>
                      <a:pt x="10" y="11"/>
                    </a:lnTo>
                    <a:lnTo>
                      <a:pt x="4" y="15"/>
                    </a:lnTo>
                    <a:lnTo>
                      <a:pt x="2" y="21"/>
                    </a:lnTo>
                    <a:lnTo>
                      <a:pt x="0" y="27"/>
                    </a:lnTo>
                    <a:lnTo>
                      <a:pt x="0" y="34"/>
                    </a:lnTo>
                    <a:lnTo>
                      <a:pt x="10" y="34"/>
                    </a:lnTo>
                    <a:lnTo>
                      <a:pt x="12" y="30"/>
                    </a:lnTo>
                    <a:lnTo>
                      <a:pt x="12" y="25"/>
                    </a:lnTo>
                    <a:lnTo>
                      <a:pt x="14" y="21"/>
                    </a:lnTo>
                    <a:lnTo>
                      <a:pt x="17" y="19"/>
                    </a:lnTo>
                    <a:lnTo>
                      <a:pt x="21" y="15"/>
                    </a:lnTo>
                    <a:lnTo>
                      <a:pt x="23" y="13"/>
                    </a:lnTo>
                    <a:lnTo>
                      <a:pt x="29" y="13"/>
                    </a:lnTo>
                    <a:lnTo>
                      <a:pt x="33" y="11"/>
                    </a:lnTo>
                    <a:lnTo>
                      <a:pt x="3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66" name="Freeform 183"/>
              <p:cNvSpPr>
                <a:spLocks/>
              </p:cNvSpPr>
              <p:nvPr/>
            </p:nvSpPr>
            <p:spPr bwMode="auto">
              <a:xfrm>
                <a:off x="1531" y="3748"/>
                <a:ext cx="48" cy="48"/>
              </a:xfrm>
              <a:custGeom>
                <a:avLst/>
                <a:gdLst>
                  <a:gd name="T0" fmla="*/ 148 w 33"/>
                  <a:gd name="T1" fmla="*/ 148 h 33"/>
                  <a:gd name="T2" fmla="*/ 148 w 33"/>
                  <a:gd name="T3" fmla="*/ 148 h 33"/>
                  <a:gd name="T4" fmla="*/ 138 w 33"/>
                  <a:gd name="T5" fmla="*/ 121 h 33"/>
                  <a:gd name="T6" fmla="*/ 129 w 33"/>
                  <a:gd name="T7" fmla="*/ 99 h 33"/>
                  <a:gd name="T8" fmla="*/ 121 w 33"/>
                  <a:gd name="T9" fmla="*/ 70 h 33"/>
                  <a:gd name="T10" fmla="*/ 102 w 33"/>
                  <a:gd name="T11" fmla="*/ 47 h 33"/>
                  <a:gd name="T12" fmla="*/ 80 w 33"/>
                  <a:gd name="T13" fmla="*/ 28 h 33"/>
                  <a:gd name="T14" fmla="*/ 61 w 33"/>
                  <a:gd name="T15" fmla="*/ 19 h 33"/>
                  <a:gd name="T16" fmla="*/ 28 w 33"/>
                  <a:gd name="T17" fmla="*/ 9 h 33"/>
                  <a:gd name="T18" fmla="*/ 0 w 33"/>
                  <a:gd name="T19" fmla="*/ 0 h 33"/>
                  <a:gd name="T20" fmla="*/ 0 w 33"/>
                  <a:gd name="T21" fmla="*/ 52 h 33"/>
                  <a:gd name="T22" fmla="*/ 19 w 33"/>
                  <a:gd name="T23" fmla="*/ 61 h 33"/>
                  <a:gd name="T24" fmla="*/ 36 w 33"/>
                  <a:gd name="T25" fmla="*/ 61 h 33"/>
                  <a:gd name="T26" fmla="*/ 52 w 33"/>
                  <a:gd name="T27" fmla="*/ 70 h 33"/>
                  <a:gd name="T28" fmla="*/ 70 w 33"/>
                  <a:gd name="T29" fmla="*/ 80 h 33"/>
                  <a:gd name="T30" fmla="*/ 80 w 33"/>
                  <a:gd name="T31" fmla="*/ 99 h 33"/>
                  <a:gd name="T32" fmla="*/ 87 w 33"/>
                  <a:gd name="T33" fmla="*/ 111 h 33"/>
                  <a:gd name="T34" fmla="*/ 95 w 33"/>
                  <a:gd name="T35" fmla="*/ 129 h 33"/>
                  <a:gd name="T36" fmla="*/ 95 w 33"/>
                  <a:gd name="T37" fmla="*/ 148 h 33"/>
                  <a:gd name="T38" fmla="*/ 95 w 33"/>
                  <a:gd name="T39" fmla="*/ 148 h 33"/>
                  <a:gd name="T40" fmla="*/ 148 w 33"/>
                  <a:gd name="T41" fmla="*/ 148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3"/>
                  <a:gd name="T65" fmla="*/ 33 w 3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3">
                    <a:moveTo>
                      <a:pt x="33" y="33"/>
                    </a:moveTo>
                    <a:lnTo>
                      <a:pt x="33" y="33"/>
                    </a:lnTo>
                    <a:lnTo>
                      <a:pt x="31" y="27"/>
                    </a:lnTo>
                    <a:lnTo>
                      <a:pt x="29" y="22"/>
                    </a:lnTo>
                    <a:lnTo>
                      <a:pt x="27" y="16"/>
                    </a:lnTo>
                    <a:lnTo>
                      <a:pt x="23" y="10"/>
                    </a:lnTo>
                    <a:lnTo>
                      <a:pt x="18" y="6"/>
                    </a:lnTo>
                    <a:lnTo>
                      <a:pt x="14" y="4"/>
                    </a:lnTo>
                    <a:lnTo>
                      <a:pt x="6" y="2"/>
                    </a:lnTo>
                    <a:lnTo>
                      <a:pt x="0" y="0"/>
                    </a:lnTo>
                    <a:lnTo>
                      <a:pt x="0" y="12"/>
                    </a:lnTo>
                    <a:lnTo>
                      <a:pt x="4" y="14"/>
                    </a:lnTo>
                    <a:lnTo>
                      <a:pt x="8" y="14"/>
                    </a:lnTo>
                    <a:lnTo>
                      <a:pt x="12" y="16"/>
                    </a:lnTo>
                    <a:lnTo>
                      <a:pt x="16" y="18"/>
                    </a:lnTo>
                    <a:lnTo>
                      <a:pt x="18" y="22"/>
                    </a:lnTo>
                    <a:lnTo>
                      <a:pt x="19" y="25"/>
                    </a:lnTo>
                    <a:lnTo>
                      <a:pt x="21" y="29"/>
                    </a:lnTo>
                    <a:lnTo>
                      <a:pt x="21" y="33"/>
                    </a:lnTo>
                    <a:lnTo>
                      <a:pt x="33" y="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67" name="Freeform 184"/>
              <p:cNvSpPr>
                <a:spLocks/>
              </p:cNvSpPr>
              <p:nvPr/>
            </p:nvSpPr>
            <p:spPr bwMode="auto">
              <a:xfrm>
                <a:off x="1531" y="3796"/>
                <a:ext cx="48" cy="45"/>
              </a:xfrm>
              <a:custGeom>
                <a:avLst/>
                <a:gdLst>
                  <a:gd name="T0" fmla="*/ 0 w 33"/>
                  <a:gd name="T1" fmla="*/ 136 h 31"/>
                  <a:gd name="T2" fmla="*/ 0 w 33"/>
                  <a:gd name="T3" fmla="*/ 136 h 31"/>
                  <a:gd name="T4" fmla="*/ 28 w 33"/>
                  <a:gd name="T5" fmla="*/ 136 h 31"/>
                  <a:gd name="T6" fmla="*/ 61 w 33"/>
                  <a:gd name="T7" fmla="*/ 129 h 31"/>
                  <a:gd name="T8" fmla="*/ 80 w 33"/>
                  <a:gd name="T9" fmla="*/ 120 h 31"/>
                  <a:gd name="T10" fmla="*/ 102 w 33"/>
                  <a:gd name="T11" fmla="*/ 102 h 31"/>
                  <a:gd name="T12" fmla="*/ 121 w 33"/>
                  <a:gd name="T13" fmla="*/ 75 h 31"/>
                  <a:gd name="T14" fmla="*/ 129 w 33"/>
                  <a:gd name="T15" fmla="*/ 52 h 31"/>
                  <a:gd name="T16" fmla="*/ 138 w 33"/>
                  <a:gd name="T17" fmla="*/ 28 h 31"/>
                  <a:gd name="T18" fmla="*/ 148 w 33"/>
                  <a:gd name="T19" fmla="*/ 0 h 31"/>
                  <a:gd name="T20" fmla="*/ 95 w 33"/>
                  <a:gd name="T21" fmla="*/ 0 h 31"/>
                  <a:gd name="T22" fmla="*/ 95 w 33"/>
                  <a:gd name="T23" fmla="*/ 19 h 31"/>
                  <a:gd name="T24" fmla="*/ 87 w 33"/>
                  <a:gd name="T25" fmla="*/ 36 h 31"/>
                  <a:gd name="T26" fmla="*/ 80 w 33"/>
                  <a:gd name="T27" fmla="*/ 52 h 31"/>
                  <a:gd name="T28" fmla="*/ 70 w 33"/>
                  <a:gd name="T29" fmla="*/ 61 h 31"/>
                  <a:gd name="T30" fmla="*/ 52 w 33"/>
                  <a:gd name="T31" fmla="*/ 75 h 31"/>
                  <a:gd name="T32" fmla="*/ 36 w 33"/>
                  <a:gd name="T33" fmla="*/ 87 h 31"/>
                  <a:gd name="T34" fmla="*/ 19 w 33"/>
                  <a:gd name="T35" fmla="*/ 87 h 31"/>
                  <a:gd name="T36" fmla="*/ 0 w 33"/>
                  <a:gd name="T37" fmla="*/ 93 h 31"/>
                  <a:gd name="T38" fmla="*/ 0 w 33"/>
                  <a:gd name="T39" fmla="*/ 93 h 31"/>
                  <a:gd name="T40" fmla="*/ 0 w 33"/>
                  <a:gd name="T41" fmla="*/ 136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1"/>
                  <a:gd name="T65" fmla="*/ 33 w 33"/>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1">
                    <a:moveTo>
                      <a:pt x="0" y="31"/>
                    </a:moveTo>
                    <a:lnTo>
                      <a:pt x="0" y="31"/>
                    </a:lnTo>
                    <a:lnTo>
                      <a:pt x="6" y="31"/>
                    </a:lnTo>
                    <a:lnTo>
                      <a:pt x="14" y="29"/>
                    </a:lnTo>
                    <a:lnTo>
                      <a:pt x="18" y="27"/>
                    </a:lnTo>
                    <a:lnTo>
                      <a:pt x="23" y="23"/>
                    </a:lnTo>
                    <a:lnTo>
                      <a:pt x="27" y="17"/>
                    </a:lnTo>
                    <a:lnTo>
                      <a:pt x="29" y="12"/>
                    </a:lnTo>
                    <a:lnTo>
                      <a:pt x="31" y="6"/>
                    </a:lnTo>
                    <a:lnTo>
                      <a:pt x="33" y="0"/>
                    </a:lnTo>
                    <a:lnTo>
                      <a:pt x="21" y="0"/>
                    </a:lnTo>
                    <a:lnTo>
                      <a:pt x="21" y="4"/>
                    </a:lnTo>
                    <a:lnTo>
                      <a:pt x="19" y="8"/>
                    </a:lnTo>
                    <a:lnTo>
                      <a:pt x="18" y="12"/>
                    </a:lnTo>
                    <a:lnTo>
                      <a:pt x="16" y="14"/>
                    </a:lnTo>
                    <a:lnTo>
                      <a:pt x="12" y="17"/>
                    </a:lnTo>
                    <a:lnTo>
                      <a:pt x="8" y="19"/>
                    </a:lnTo>
                    <a:lnTo>
                      <a:pt x="4" y="19"/>
                    </a:lnTo>
                    <a:lnTo>
                      <a:pt x="0" y="21"/>
                    </a:lnTo>
                    <a:lnTo>
                      <a:pt x="0" y="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68" name="Freeform 185"/>
              <p:cNvSpPr>
                <a:spLocks/>
              </p:cNvSpPr>
              <p:nvPr/>
            </p:nvSpPr>
            <p:spPr bwMode="auto">
              <a:xfrm>
                <a:off x="1488" y="3796"/>
                <a:ext cx="43" cy="45"/>
              </a:xfrm>
              <a:custGeom>
                <a:avLst/>
                <a:gdLst>
                  <a:gd name="T0" fmla="*/ 0 w 30"/>
                  <a:gd name="T1" fmla="*/ 0 h 31"/>
                  <a:gd name="T2" fmla="*/ 0 w 30"/>
                  <a:gd name="T3" fmla="*/ 0 h 31"/>
                  <a:gd name="T4" fmla="*/ 0 w 30"/>
                  <a:gd name="T5" fmla="*/ 28 h 31"/>
                  <a:gd name="T6" fmla="*/ 1 w 30"/>
                  <a:gd name="T7" fmla="*/ 52 h 31"/>
                  <a:gd name="T8" fmla="*/ 13 w 30"/>
                  <a:gd name="T9" fmla="*/ 75 h 31"/>
                  <a:gd name="T10" fmla="*/ 29 w 30"/>
                  <a:gd name="T11" fmla="*/ 102 h 31"/>
                  <a:gd name="T12" fmla="*/ 56 w 30"/>
                  <a:gd name="T13" fmla="*/ 120 h 31"/>
                  <a:gd name="T14" fmla="*/ 80 w 30"/>
                  <a:gd name="T15" fmla="*/ 129 h 31"/>
                  <a:gd name="T16" fmla="*/ 108 w 30"/>
                  <a:gd name="T17" fmla="*/ 136 h 31"/>
                  <a:gd name="T18" fmla="*/ 128 w 30"/>
                  <a:gd name="T19" fmla="*/ 136 h 31"/>
                  <a:gd name="T20" fmla="*/ 128 w 30"/>
                  <a:gd name="T21" fmla="*/ 93 h 31"/>
                  <a:gd name="T22" fmla="*/ 109 w 30"/>
                  <a:gd name="T23" fmla="*/ 87 h 31"/>
                  <a:gd name="T24" fmla="*/ 96 w 30"/>
                  <a:gd name="T25" fmla="*/ 87 h 31"/>
                  <a:gd name="T26" fmla="*/ 80 w 30"/>
                  <a:gd name="T27" fmla="*/ 75 h 31"/>
                  <a:gd name="T28" fmla="*/ 70 w 30"/>
                  <a:gd name="T29" fmla="*/ 61 h 31"/>
                  <a:gd name="T30" fmla="*/ 56 w 30"/>
                  <a:gd name="T31" fmla="*/ 52 h 31"/>
                  <a:gd name="T32" fmla="*/ 47 w 30"/>
                  <a:gd name="T33" fmla="*/ 36 h 31"/>
                  <a:gd name="T34" fmla="*/ 47 w 30"/>
                  <a:gd name="T35" fmla="*/ 19 h 31"/>
                  <a:gd name="T36" fmla="*/ 47 w 30"/>
                  <a:gd name="T37" fmla="*/ 0 h 31"/>
                  <a:gd name="T38" fmla="*/ 47 w 30"/>
                  <a:gd name="T39" fmla="*/ 0 h 31"/>
                  <a:gd name="T40" fmla="*/ 0 w 30"/>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1"/>
                  <a:gd name="T65" fmla="*/ 30 w 30"/>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1">
                    <a:moveTo>
                      <a:pt x="0" y="0"/>
                    </a:moveTo>
                    <a:lnTo>
                      <a:pt x="0" y="0"/>
                    </a:lnTo>
                    <a:lnTo>
                      <a:pt x="0" y="6"/>
                    </a:lnTo>
                    <a:lnTo>
                      <a:pt x="1" y="12"/>
                    </a:lnTo>
                    <a:lnTo>
                      <a:pt x="3" y="17"/>
                    </a:lnTo>
                    <a:lnTo>
                      <a:pt x="7" y="23"/>
                    </a:lnTo>
                    <a:lnTo>
                      <a:pt x="13" y="27"/>
                    </a:lnTo>
                    <a:lnTo>
                      <a:pt x="19" y="29"/>
                    </a:lnTo>
                    <a:lnTo>
                      <a:pt x="25" y="31"/>
                    </a:lnTo>
                    <a:lnTo>
                      <a:pt x="30" y="31"/>
                    </a:lnTo>
                    <a:lnTo>
                      <a:pt x="30" y="21"/>
                    </a:lnTo>
                    <a:lnTo>
                      <a:pt x="26" y="19"/>
                    </a:lnTo>
                    <a:lnTo>
                      <a:pt x="23" y="19"/>
                    </a:lnTo>
                    <a:lnTo>
                      <a:pt x="19" y="17"/>
                    </a:lnTo>
                    <a:lnTo>
                      <a:pt x="17" y="14"/>
                    </a:lnTo>
                    <a:lnTo>
                      <a:pt x="13" y="12"/>
                    </a:lnTo>
                    <a:lnTo>
                      <a:pt x="11" y="8"/>
                    </a:lnTo>
                    <a:lnTo>
                      <a:pt x="11" y="4"/>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69" name="Freeform 186"/>
              <p:cNvSpPr>
                <a:spLocks/>
              </p:cNvSpPr>
              <p:nvPr/>
            </p:nvSpPr>
            <p:spPr bwMode="auto">
              <a:xfrm>
                <a:off x="1488" y="3748"/>
                <a:ext cx="43" cy="48"/>
              </a:xfrm>
              <a:custGeom>
                <a:avLst/>
                <a:gdLst>
                  <a:gd name="T0" fmla="*/ 128 w 30"/>
                  <a:gd name="T1" fmla="*/ 0 h 33"/>
                  <a:gd name="T2" fmla="*/ 128 w 30"/>
                  <a:gd name="T3" fmla="*/ 0 h 33"/>
                  <a:gd name="T4" fmla="*/ 108 w 30"/>
                  <a:gd name="T5" fmla="*/ 9 h 33"/>
                  <a:gd name="T6" fmla="*/ 80 w 30"/>
                  <a:gd name="T7" fmla="*/ 19 h 33"/>
                  <a:gd name="T8" fmla="*/ 56 w 30"/>
                  <a:gd name="T9" fmla="*/ 28 h 33"/>
                  <a:gd name="T10" fmla="*/ 29 w 30"/>
                  <a:gd name="T11" fmla="*/ 47 h 33"/>
                  <a:gd name="T12" fmla="*/ 13 w 30"/>
                  <a:gd name="T13" fmla="*/ 70 h 33"/>
                  <a:gd name="T14" fmla="*/ 1 w 30"/>
                  <a:gd name="T15" fmla="*/ 99 h 33"/>
                  <a:gd name="T16" fmla="*/ 0 w 30"/>
                  <a:gd name="T17" fmla="*/ 121 h 33"/>
                  <a:gd name="T18" fmla="*/ 0 w 30"/>
                  <a:gd name="T19" fmla="*/ 148 h 33"/>
                  <a:gd name="T20" fmla="*/ 47 w 30"/>
                  <a:gd name="T21" fmla="*/ 148 h 33"/>
                  <a:gd name="T22" fmla="*/ 47 w 30"/>
                  <a:gd name="T23" fmla="*/ 129 h 33"/>
                  <a:gd name="T24" fmla="*/ 47 w 30"/>
                  <a:gd name="T25" fmla="*/ 111 h 33"/>
                  <a:gd name="T26" fmla="*/ 56 w 30"/>
                  <a:gd name="T27" fmla="*/ 99 h 33"/>
                  <a:gd name="T28" fmla="*/ 70 w 30"/>
                  <a:gd name="T29" fmla="*/ 80 h 33"/>
                  <a:gd name="T30" fmla="*/ 80 w 30"/>
                  <a:gd name="T31" fmla="*/ 70 h 33"/>
                  <a:gd name="T32" fmla="*/ 96 w 30"/>
                  <a:gd name="T33" fmla="*/ 61 h 33"/>
                  <a:gd name="T34" fmla="*/ 109 w 30"/>
                  <a:gd name="T35" fmla="*/ 61 h 33"/>
                  <a:gd name="T36" fmla="*/ 128 w 30"/>
                  <a:gd name="T37" fmla="*/ 52 h 33"/>
                  <a:gd name="T38" fmla="*/ 128 w 30"/>
                  <a:gd name="T39" fmla="*/ 52 h 33"/>
                  <a:gd name="T40" fmla="*/ 128 w 30"/>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3"/>
                  <a:gd name="T65" fmla="*/ 30 w 30"/>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3">
                    <a:moveTo>
                      <a:pt x="30" y="0"/>
                    </a:moveTo>
                    <a:lnTo>
                      <a:pt x="30" y="0"/>
                    </a:lnTo>
                    <a:lnTo>
                      <a:pt x="25" y="2"/>
                    </a:lnTo>
                    <a:lnTo>
                      <a:pt x="19" y="4"/>
                    </a:lnTo>
                    <a:lnTo>
                      <a:pt x="13" y="6"/>
                    </a:lnTo>
                    <a:lnTo>
                      <a:pt x="7" y="10"/>
                    </a:lnTo>
                    <a:lnTo>
                      <a:pt x="3" y="16"/>
                    </a:lnTo>
                    <a:lnTo>
                      <a:pt x="1" y="22"/>
                    </a:lnTo>
                    <a:lnTo>
                      <a:pt x="0" y="27"/>
                    </a:lnTo>
                    <a:lnTo>
                      <a:pt x="0" y="33"/>
                    </a:lnTo>
                    <a:lnTo>
                      <a:pt x="11" y="33"/>
                    </a:lnTo>
                    <a:lnTo>
                      <a:pt x="11" y="29"/>
                    </a:lnTo>
                    <a:lnTo>
                      <a:pt x="11" y="25"/>
                    </a:lnTo>
                    <a:lnTo>
                      <a:pt x="13" y="22"/>
                    </a:lnTo>
                    <a:lnTo>
                      <a:pt x="17" y="18"/>
                    </a:lnTo>
                    <a:lnTo>
                      <a:pt x="19" y="16"/>
                    </a:lnTo>
                    <a:lnTo>
                      <a:pt x="23" y="14"/>
                    </a:lnTo>
                    <a:lnTo>
                      <a:pt x="26" y="14"/>
                    </a:lnTo>
                    <a:lnTo>
                      <a:pt x="30" y="12"/>
                    </a:lnTo>
                    <a:lnTo>
                      <a:pt x="3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70" name="Freeform 187"/>
              <p:cNvSpPr>
                <a:spLocks/>
              </p:cNvSpPr>
              <p:nvPr/>
            </p:nvSpPr>
            <p:spPr bwMode="auto">
              <a:xfrm>
                <a:off x="1865" y="3748"/>
                <a:ext cx="44" cy="48"/>
              </a:xfrm>
              <a:custGeom>
                <a:avLst/>
                <a:gdLst>
                  <a:gd name="T0" fmla="*/ 139 w 30"/>
                  <a:gd name="T1" fmla="*/ 148 h 33"/>
                  <a:gd name="T2" fmla="*/ 139 w 30"/>
                  <a:gd name="T3" fmla="*/ 148 h 33"/>
                  <a:gd name="T4" fmla="*/ 139 w 30"/>
                  <a:gd name="T5" fmla="*/ 121 h 33"/>
                  <a:gd name="T6" fmla="*/ 129 w 30"/>
                  <a:gd name="T7" fmla="*/ 99 h 33"/>
                  <a:gd name="T8" fmla="*/ 116 w 30"/>
                  <a:gd name="T9" fmla="*/ 70 h 33"/>
                  <a:gd name="T10" fmla="*/ 97 w 30"/>
                  <a:gd name="T11" fmla="*/ 47 h 33"/>
                  <a:gd name="T12" fmla="*/ 79 w 30"/>
                  <a:gd name="T13" fmla="*/ 28 h 33"/>
                  <a:gd name="T14" fmla="*/ 50 w 30"/>
                  <a:gd name="T15" fmla="*/ 19 h 33"/>
                  <a:gd name="T16" fmla="*/ 22 w 30"/>
                  <a:gd name="T17" fmla="*/ 9 h 33"/>
                  <a:gd name="T18" fmla="*/ 0 w 30"/>
                  <a:gd name="T19" fmla="*/ 0 h 33"/>
                  <a:gd name="T20" fmla="*/ 0 w 30"/>
                  <a:gd name="T21" fmla="*/ 52 h 33"/>
                  <a:gd name="T22" fmla="*/ 19 w 30"/>
                  <a:gd name="T23" fmla="*/ 61 h 33"/>
                  <a:gd name="T24" fmla="*/ 32 w 30"/>
                  <a:gd name="T25" fmla="*/ 61 h 33"/>
                  <a:gd name="T26" fmla="*/ 41 w 30"/>
                  <a:gd name="T27" fmla="*/ 70 h 33"/>
                  <a:gd name="T28" fmla="*/ 60 w 30"/>
                  <a:gd name="T29" fmla="*/ 80 h 33"/>
                  <a:gd name="T30" fmla="*/ 69 w 30"/>
                  <a:gd name="T31" fmla="*/ 99 h 33"/>
                  <a:gd name="T32" fmla="*/ 79 w 30"/>
                  <a:gd name="T33" fmla="*/ 111 h 33"/>
                  <a:gd name="T34" fmla="*/ 88 w 30"/>
                  <a:gd name="T35" fmla="*/ 129 h 33"/>
                  <a:gd name="T36" fmla="*/ 88 w 30"/>
                  <a:gd name="T37" fmla="*/ 148 h 33"/>
                  <a:gd name="T38" fmla="*/ 88 w 30"/>
                  <a:gd name="T39" fmla="*/ 148 h 33"/>
                  <a:gd name="T40" fmla="*/ 139 w 30"/>
                  <a:gd name="T41" fmla="*/ 148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3"/>
                  <a:gd name="T65" fmla="*/ 30 w 30"/>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3">
                    <a:moveTo>
                      <a:pt x="30" y="33"/>
                    </a:moveTo>
                    <a:lnTo>
                      <a:pt x="30" y="33"/>
                    </a:lnTo>
                    <a:lnTo>
                      <a:pt x="30" y="27"/>
                    </a:lnTo>
                    <a:lnTo>
                      <a:pt x="28" y="22"/>
                    </a:lnTo>
                    <a:lnTo>
                      <a:pt x="25" y="16"/>
                    </a:lnTo>
                    <a:lnTo>
                      <a:pt x="21" y="10"/>
                    </a:lnTo>
                    <a:lnTo>
                      <a:pt x="17" y="6"/>
                    </a:lnTo>
                    <a:lnTo>
                      <a:pt x="11" y="4"/>
                    </a:lnTo>
                    <a:lnTo>
                      <a:pt x="5" y="2"/>
                    </a:lnTo>
                    <a:lnTo>
                      <a:pt x="0" y="0"/>
                    </a:lnTo>
                    <a:lnTo>
                      <a:pt x="0" y="12"/>
                    </a:lnTo>
                    <a:lnTo>
                      <a:pt x="4" y="14"/>
                    </a:lnTo>
                    <a:lnTo>
                      <a:pt x="7" y="14"/>
                    </a:lnTo>
                    <a:lnTo>
                      <a:pt x="9" y="16"/>
                    </a:lnTo>
                    <a:lnTo>
                      <a:pt x="13" y="18"/>
                    </a:lnTo>
                    <a:lnTo>
                      <a:pt x="15" y="22"/>
                    </a:lnTo>
                    <a:lnTo>
                      <a:pt x="17" y="25"/>
                    </a:lnTo>
                    <a:lnTo>
                      <a:pt x="19" y="29"/>
                    </a:lnTo>
                    <a:lnTo>
                      <a:pt x="19" y="33"/>
                    </a:lnTo>
                    <a:lnTo>
                      <a:pt x="30" y="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71" name="Freeform 188"/>
              <p:cNvSpPr>
                <a:spLocks/>
              </p:cNvSpPr>
              <p:nvPr/>
            </p:nvSpPr>
            <p:spPr bwMode="auto">
              <a:xfrm>
                <a:off x="1865" y="3796"/>
                <a:ext cx="44" cy="45"/>
              </a:xfrm>
              <a:custGeom>
                <a:avLst/>
                <a:gdLst>
                  <a:gd name="T0" fmla="*/ 0 w 30"/>
                  <a:gd name="T1" fmla="*/ 136 h 31"/>
                  <a:gd name="T2" fmla="*/ 0 w 30"/>
                  <a:gd name="T3" fmla="*/ 136 h 31"/>
                  <a:gd name="T4" fmla="*/ 22 w 30"/>
                  <a:gd name="T5" fmla="*/ 136 h 31"/>
                  <a:gd name="T6" fmla="*/ 50 w 30"/>
                  <a:gd name="T7" fmla="*/ 129 h 31"/>
                  <a:gd name="T8" fmla="*/ 79 w 30"/>
                  <a:gd name="T9" fmla="*/ 120 h 31"/>
                  <a:gd name="T10" fmla="*/ 97 w 30"/>
                  <a:gd name="T11" fmla="*/ 102 h 31"/>
                  <a:gd name="T12" fmla="*/ 116 w 30"/>
                  <a:gd name="T13" fmla="*/ 75 h 31"/>
                  <a:gd name="T14" fmla="*/ 129 w 30"/>
                  <a:gd name="T15" fmla="*/ 52 h 31"/>
                  <a:gd name="T16" fmla="*/ 139 w 30"/>
                  <a:gd name="T17" fmla="*/ 28 h 31"/>
                  <a:gd name="T18" fmla="*/ 139 w 30"/>
                  <a:gd name="T19" fmla="*/ 0 h 31"/>
                  <a:gd name="T20" fmla="*/ 88 w 30"/>
                  <a:gd name="T21" fmla="*/ 0 h 31"/>
                  <a:gd name="T22" fmla="*/ 88 w 30"/>
                  <a:gd name="T23" fmla="*/ 19 h 31"/>
                  <a:gd name="T24" fmla="*/ 79 w 30"/>
                  <a:gd name="T25" fmla="*/ 36 h 31"/>
                  <a:gd name="T26" fmla="*/ 69 w 30"/>
                  <a:gd name="T27" fmla="*/ 52 h 31"/>
                  <a:gd name="T28" fmla="*/ 60 w 30"/>
                  <a:gd name="T29" fmla="*/ 61 h 31"/>
                  <a:gd name="T30" fmla="*/ 41 w 30"/>
                  <a:gd name="T31" fmla="*/ 75 h 31"/>
                  <a:gd name="T32" fmla="*/ 32 w 30"/>
                  <a:gd name="T33" fmla="*/ 87 h 31"/>
                  <a:gd name="T34" fmla="*/ 19 w 30"/>
                  <a:gd name="T35" fmla="*/ 87 h 31"/>
                  <a:gd name="T36" fmla="*/ 0 w 30"/>
                  <a:gd name="T37" fmla="*/ 93 h 31"/>
                  <a:gd name="T38" fmla="*/ 0 w 30"/>
                  <a:gd name="T39" fmla="*/ 93 h 31"/>
                  <a:gd name="T40" fmla="*/ 0 w 30"/>
                  <a:gd name="T41" fmla="*/ 136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1"/>
                  <a:gd name="T65" fmla="*/ 30 w 30"/>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1">
                    <a:moveTo>
                      <a:pt x="0" y="31"/>
                    </a:moveTo>
                    <a:lnTo>
                      <a:pt x="0" y="31"/>
                    </a:lnTo>
                    <a:lnTo>
                      <a:pt x="5" y="31"/>
                    </a:lnTo>
                    <a:lnTo>
                      <a:pt x="11" y="29"/>
                    </a:lnTo>
                    <a:lnTo>
                      <a:pt x="17" y="27"/>
                    </a:lnTo>
                    <a:lnTo>
                      <a:pt x="21" y="23"/>
                    </a:lnTo>
                    <a:lnTo>
                      <a:pt x="25" y="17"/>
                    </a:lnTo>
                    <a:lnTo>
                      <a:pt x="28" y="12"/>
                    </a:lnTo>
                    <a:lnTo>
                      <a:pt x="30" y="6"/>
                    </a:lnTo>
                    <a:lnTo>
                      <a:pt x="30" y="0"/>
                    </a:lnTo>
                    <a:lnTo>
                      <a:pt x="19" y="0"/>
                    </a:lnTo>
                    <a:lnTo>
                      <a:pt x="19" y="4"/>
                    </a:lnTo>
                    <a:lnTo>
                      <a:pt x="17" y="8"/>
                    </a:lnTo>
                    <a:lnTo>
                      <a:pt x="15" y="12"/>
                    </a:lnTo>
                    <a:lnTo>
                      <a:pt x="13" y="14"/>
                    </a:lnTo>
                    <a:lnTo>
                      <a:pt x="9" y="17"/>
                    </a:lnTo>
                    <a:lnTo>
                      <a:pt x="7" y="19"/>
                    </a:lnTo>
                    <a:lnTo>
                      <a:pt x="4" y="19"/>
                    </a:lnTo>
                    <a:lnTo>
                      <a:pt x="0" y="21"/>
                    </a:lnTo>
                    <a:lnTo>
                      <a:pt x="0" y="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72" name="Freeform 189"/>
              <p:cNvSpPr>
                <a:spLocks/>
              </p:cNvSpPr>
              <p:nvPr/>
            </p:nvSpPr>
            <p:spPr bwMode="auto">
              <a:xfrm>
                <a:off x="1817" y="3796"/>
                <a:ext cx="48" cy="45"/>
              </a:xfrm>
              <a:custGeom>
                <a:avLst/>
                <a:gdLst>
                  <a:gd name="T0" fmla="*/ 0 w 33"/>
                  <a:gd name="T1" fmla="*/ 0 h 31"/>
                  <a:gd name="T2" fmla="*/ 0 w 33"/>
                  <a:gd name="T3" fmla="*/ 0 h 31"/>
                  <a:gd name="T4" fmla="*/ 0 w 33"/>
                  <a:gd name="T5" fmla="*/ 28 h 31"/>
                  <a:gd name="T6" fmla="*/ 9 w 33"/>
                  <a:gd name="T7" fmla="*/ 52 h 31"/>
                  <a:gd name="T8" fmla="*/ 28 w 33"/>
                  <a:gd name="T9" fmla="*/ 75 h 31"/>
                  <a:gd name="T10" fmla="*/ 47 w 33"/>
                  <a:gd name="T11" fmla="*/ 102 h 31"/>
                  <a:gd name="T12" fmla="*/ 60 w 33"/>
                  <a:gd name="T13" fmla="*/ 120 h 31"/>
                  <a:gd name="T14" fmla="*/ 87 w 33"/>
                  <a:gd name="T15" fmla="*/ 129 h 31"/>
                  <a:gd name="T16" fmla="*/ 111 w 33"/>
                  <a:gd name="T17" fmla="*/ 136 h 31"/>
                  <a:gd name="T18" fmla="*/ 148 w 33"/>
                  <a:gd name="T19" fmla="*/ 136 h 31"/>
                  <a:gd name="T20" fmla="*/ 148 w 33"/>
                  <a:gd name="T21" fmla="*/ 93 h 31"/>
                  <a:gd name="T22" fmla="*/ 121 w 33"/>
                  <a:gd name="T23" fmla="*/ 87 h 31"/>
                  <a:gd name="T24" fmla="*/ 102 w 33"/>
                  <a:gd name="T25" fmla="*/ 87 h 31"/>
                  <a:gd name="T26" fmla="*/ 95 w 33"/>
                  <a:gd name="T27" fmla="*/ 75 h 31"/>
                  <a:gd name="T28" fmla="*/ 76 w 33"/>
                  <a:gd name="T29" fmla="*/ 61 h 31"/>
                  <a:gd name="T30" fmla="*/ 68 w 33"/>
                  <a:gd name="T31" fmla="*/ 52 h 31"/>
                  <a:gd name="T32" fmla="*/ 60 w 33"/>
                  <a:gd name="T33" fmla="*/ 36 h 31"/>
                  <a:gd name="T34" fmla="*/ 52 w 33"/>
                  <a:gd name="T35" fmla="*/ 19 h 31"/>
                  <a:gd name="T36" fmla="*/ 52 w 33"/>
                  <a:gd name="T37" fmla="*/ 0 h 31"/>
                  <a:gd name="T38" fmla="*/ 52 w 33"/>
                  <a:gd name="T39" fmla="*/ 0 h 31"/>
                  <a:gd name="T40" fmla="*/ 0 w 33"/>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1"/>
                  <a:gd name="T65" fmla="*/ 33 w 33"/>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1">
                    <a:moveTo>
                      <a:pt x="0" y="0"/>
                    </a:moveTo>
                    <a:lnTo>
                      <a:pt x="0" y="0"/>
                    </a:lnTo>
                    <a:lnTo>
                      <a:pt x="0" y="6"/>
                    </a:lnTo>
                    <a:lnTo>
                      <a:pt x="2" y="12"/>
                    </a:lnTo>
                    <a:lnTo>
                      <a:pt x="6" y="17"/>
                    </a:lnTo>
                    <a:lnTo>
                      <a:pt x="10" y="23"/>
                    </a:lnTo>
                    <a:lnTo>
                      <a:pt x="13" y="27"/>
                    </a:lnTo>
                    <a:lnTo>
                      <a:pt x="19" y="29"/>
                    </a:lnTo>
                    <a:lnTo>
                      <a:pt x="25" y="31"/>
                    </a:lnTo>
                    <a:lnTo>
                      <a:pt x="33" y="31"/>
                    </a:lnTo>
                    <a:lnTo>
                      <a:pt x="33" y="21"/>
                    </a:lnTo>
                    <a:lnTo>
                      <a:pt x="27" y="19"/>
                    </a:lnTo>
                    <a:lnTo>
                      <a:pt x="23" y="19"/>
                    </a:lnTo>
                    <a:lnTo>
                      <a:pt x="21" y="17"/>
                    </a:lnTo>
                    <a:lnTo>
                      <a:pt x="17" y="14"/>
                    </a:lnTo>
                    <a:lnTo>
                      <a:pt x="15" y="12"/>
                    </a:lnTo>
                    <a:lnTo>
                      <a:pt x="13" y="8"/>
                    </a:lnTo>
                    <a:lnTo>
                      <a:pt x="12" y="4"/>
                    </a:lnTo>
                    <a:lnTo>
                      <a:pt x="12"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73" name="Freeform 190"/>
              <p:cNvSpPr>
                <a:spLocks/>
              </p:cNvSpPr>
              <p:nvPr/>
            </p:nvSpPr>
            <p:spPr bwMode="auto">
              <a:xfrm>
                <a:off x="1817" y="3748"/>
                <a:ext cx="48" cy="48"/>
              </a:xfrm>
              <a:custGeom>
                <a:avLst/>
                <a:gdLst>
                  <a:gd name="T0" fmla="*/ 148 w 33"/>
                  <a:gd name="T1" fmla="*/ 0 h 33"/>
                  <a:gd name="T2" fmla="*/ 148 w 33"/>
                  <a:gd name="T3" fmla="*/ 0 h 33"/>
                  <a:gd name="T4" fmla="*/ 111 w 33"/>
                  <a:gd name="T5" fmla="*/ 9 h 33"/>
                  <a:gd name="T6" fmla="*/ 87 w 33"/>
                  <a:gd name="T7" fmla="*/ 19 h 33"/>
                  <a:gd name="T8" fmla="*/ 60 w 33"/>
                  <a:gd name="T9" fmla="*/ 28 h 33"/>
                  <a:gd name="T10" fmla="*/ 47 w 33"/>
                  <a:gd name="T11" fmla="*/ 47 h 33"/>
                  <a:gd name="T12" fmla="*/ 28 w 33"/>
                  <a:gd name="T13" fmla="*/ 70 h 33"/>
                  <a:gd name="T14" fmla="*/ 9 w 33"/>
                  <a:gd name="T15" fmla="*/ 99 h 33"/>
                  <a:gd name="T16" fmla="*/ 0 w 33"/>
                  <a:gd name="T17" fmla="*/ 121 h 33"/>
                  <a:gd name="T18" fmla="*/ 0 w 33"/>
                  <a:gd name="T19" fmla="*/ 148 h 33"/>
                  <a:gd name="T20" fmla="*/ 52 w 33"/>
                  <a:gd name="T21" fmla="*/ 148 h 33"/>
                  <a:gd name="T22" fmla="*/ 52 w 33"/>
                  <a:gd name="T23" fmla="*/ 129 h 33"/>
                  <a:gd name="T24" fmla="*/ 60 w 33"/>
                  <a:gd name="T25" fmla="*/ 111 h 33"/>
                  <a:gd name="T26" fmla="*/ 68 w 33"/>
                  <a:gd name="T27" fmla="*/ 99 h 33"/>
                  <a:gd name="T28" fmla="*/ 76 w 33"/>
                  <a:gd name="T29" fmla="*/ 80 h 33"/>
                  <a:gd name="T30" fmla="*/ 95 w 33"/>
                  <a:gd name="T31" fmla="*/ 70 h 33"/>
                  <a:gd name="T32" fmla="*/ 102 w 33"/>
                  <a:gd name="T33" fmla="*/ 61 h 33"/>
                  <a:gd name="T34" fmla="*/ 121 w 33"/>
                  <a:gd name="T35" fmla="*/ 61 h 33"/>
                  <a:gd name="T36" fmla="*/ 148 w 33"/>
                  <a:gd name="T37" fmla="*/ 52 h 33"/>
                  <a:gd name="T38" fmla="*/ 148 w 33"/>
                  <a:gd name="T39" fmla="*/ 52 h 33"/>
                  <a:gd name="T40" fmla="*/ 148 w 33"/>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3"/>
                  <a:gd name="T65" fmla="*/ 33 w 3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3">
                    <a:moveTo>
                      <a:pt x="33" y="0"/>
                    </a:moveTo>
                    <a:lnTo>
                      <a:pt x="33" y="0"/>
                    </a:lnTo>
                    <a:lnTo>
                      <a:pt x="25" y="2"/>
                    </a:lnTo>
                    <a:lnTo>
                      <a:pt x="19" y="4"/>
                    </a:lnTo>
                    <a:lnTo>
                      <a:pt x="13" y="6"/>
                    </a:lnTo>
                    <a:lnTo>
                      <a:pt x="10" y="10"/>
                    </a:lnTo>
                    <a:lnTo>
                      <a:pt x="6" y="16"/>
                    </a:lnTo>
                    <a:lnTo>
                      <a:pt x="2" y="22"/>
                    </a:lnTo>
                    <a:lnTo>
                      <a:pt x="0" y="27"/>
                    </a:lnTo>
                    <a:lnTo>
                      <a:pt x="0" y="33"/>
                    </a:lnTo>
                    <a:lnTo>
                      <a:pt x="12" y="33"/>
                    </a:lnTo>
                    <a:lnTo>
                      <a:pt x="12" y="29"/>
                    </a:lnTo>
                    <a:lnTo>
                      <a:pt x="13" y="25"/>
                    </a:lnTo>
                    <a:lnTo>
                      <a:pt x="15" y="22"/>
                    </a:lnTo>
                    <a:lnTo>
                      <a:pt x="17" y="18"/>
                    </a:lnTo>
                    <a:lnTo>
                      <a:pt x="21" y="16"/>
                    </a:lnTo>
                    <a:lnTo>
                      <a:pt x="23" y="14"/>
                    </a:lnTo>
                    <a:lnTo>
                      <a:pt x="27" y="14"/>
                    </a:lnTo>
                    <a:lnTo>
                      <a:pt x="33" y="12"/>
                    </a:lnTo>
                    <a:lnTo>
                      <a:pt x="3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74" name="Freeform 191"/>
              <p:cNvSpPr>
                <a:spLocks/>
              </p:cNvSpPr>
              <p:nvPr/>
            </p:nvSpPr>
            <p:spPr bwMode="auto">
              <a:xfrm>
                <a:off x="1865" y="3613"/>
                <a:ext cx="95" cy="97"/>
              </a:xfrm>
              <a:custGeom>
                <a:avLst/>
                <a:gdLst>
                  <a:gd name="T0" fmla="*/ 19 w 65"/>
                  <a:gd name="T1" fmla="*/ 309 h 66"/>
                  <a:gd name="T2" fmla="*/ 32 w 65"/>
                  <a:gd name="T3" fmla="*/ 309 h 66"/>
                  <a:gd name="T4" fmla="*/ 297 w 65"/>
                  <a:gd name="T5" fmla="*/ 38 h 66"/>
                  <a:gd name="T6" fmla="*/ 259 w 65"/>
                  <a:gd name="T7" fmla="*/ 0 h 66"/>
                  <a:gd name="T8" fmla="*/ 0 w 65"/>
                  <a:gd name="T9" fmla="*/ 262 h 66"/>
                  <a:gd name="T10" fmla="*/ 19 w 65"/>
                  <a:gd name="T11" fmla="*/ 309 h 66"/>
                  <a:gd name="T12" fmla="*/ 0 60000 65536"/>
                  <a:gd name="T13" fmla="*/ 0 60000 65536"/>
                  <a:gd name="T14" fmla="*/ 0 60000 65536"/>
                  <a:gd name="T15" fmla="*/ 0 60000 65536"/>
                  <a:gd name="T16" fmla="*/ 0 60000 65536"/>
                  <a:gd name="T17" fmla="*/ 0 60000 65536"/>
                  <a:gd name="T18" fmla="*/ 0 w 65"/>
                  <a:gd name="T19" fmla="*/ 0 h 66"/>
                  <a:gd name="T20" fmla="*/ 65 w 65"/>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5" h="66">
                    <a:moveTo>
                      <a:pt x="4" y="66"/>
                    </a:moveTo>
                    <a:lnTo>
                      <a:pt x="7" y="66"/>
                    </a:lnTo>
                    <a:lnTo>
                      <a:pt x="65" y="8"/>
                    </a:lnTo>
                    <a:lnTo>
                      <a:pt x="57" y="0"/>
                    </a:lnTo>
                    <a:lnTo>
                      <a:pt x="0" y="56"/>
                    </a:lnTo>
                    <a:lnTo>
                      <a:pt x="4" y="6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75" name="Freeform 192"/>
              <p:cNvSpPr>
                <a:spLocks/>
              </p:cNvSpPr>
              <p:nvPr/>
            </p:nvSpPr>
            <p:spPr bwMode="auto">
              <a:xfrm>
                <a:off x="1775" y="3695"/>
                <a:ext cx="96" cy="15"/>
              </a:xfrm>
              <a:custGeom>
                <a:avLst/>
                <a:gdLst>
                  <a:gd name="T0" fmla="*/ 0 w 66"/>
                  <a:gd name="T1" fmla="*/ 32 h 10"/>
                  <a:gd name="T2" fmla="*/ 28 w 66"/>
                  <a:gd name="T3" fmla="*/ 50 h 10"/>
                  <a:gd name="T4" fmla="*/ 297 w 66"/>
                  <a:gd name="T5" fmla="*/ 50 h 10"/>
                  <a:gd name="T6" fmla="*/ 297 w 66"/>
                  <a:gd name="T7" fmla="*/ 0 h 10"/>
                  <a:gd name="T8" fmla="*/ 28 w 66"/>
                  <a:gd name="T9" fmla="*/ 0 h 10"/>
                  <a:gd name="T10" fmla="*/ 0 w 66"/>
                  <a:gd name="T11" fmla="*/ 32 h 10"/>
                  <a:gd name="T12" fmla="*/ 0 w 66"/>
                  <a:gd name="T13" fmla="*/ 32 h 10"/>
                  <a:gd name="T14" fmla="*/ 0 w 66"/>
                  <a:gd name="T15" fmla="*/ 50 h 10"/>
                  <a:gd name="T16" fmla="*/ 28 w 66"/>
                  <a:gd name="T17" fmla="*/ 50 h 10"/>
                  <a:gd name="T18" fmla="*/ 0 w 66"/>
                  <a:gd name="T19" fmla="*/ 32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10"/>
                  <a:gd name="T32" fmla="*/ 66 w 6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10">
                    <a:moveTo>
                      <a:pt x="0" y="6"/>
                    </a:moveTo>
                    <a:lnTo>
                      <a:pt x="6" y="10"/>
                    </a:lnTo>
                    <a:lnTo>
                      <a:pt x="66" y="10"/>
                    </a:lnTo>
                    <a:lnTo>
                      <a:pt x="66" y="0"/>
                    </a:lnTo>
                    <a:lnTo>
                      <a:pt x="6" y="0"/>
                    </a:lnTo>
                    <a:lnTo>
                      <a:pt x="0" y="6"/>
                    </a:lnTo>
                    <a:lnTo>
                      <a:pt x="0" y="10"/>
                    </a:lnTo>
                    <a:lnTo>
                      <a:pt x="6" y="10"/>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76" name="Freeform 193"/>
              <p:cNvSpPr>
                <a:spLocks/>
              </p:cNvSpPr>
              <p:nvPr/>
            </p:nvSpPr>
            <p:spPr bwMode="auto">
              <a:xfrm>
                <a:off x="1775" y="3662"/>
                <a:ext cx="17" cy="42"/>
              </a:xfrm>
              <a:custGeom>
                <a:avLst/>
                <a:gdLst>
                  <a:gd name="T0" fmla="*/ 0 w 12"/>
                  <a:gd name="T1" fmla="*/ 0 h 29"/>
                  <a:gd name="T2" fmla="*/ 0 w 12"/>
                  <a:gd name="T3" fmla="*/ 0 h 29"/>
                  <a:gd name="T4" fmla="*/ 0 w 12"/>
                  <a:gd name="T5" fmla="*/ 127 h 29"/>
                  <a:gd name="T6" fmla="*/ 48 w 12"/>
                  <a:gd name="T7" fmla="*/ 127 h 29"/>
                  <a:gd name="T8" fmla="*/ 48 w 12"/>
                  <a:gd name="T9" fmla="*/ 0 h 29"/>
                  <a:gd name="T10" fmla="*/ 0 w 12"/>
                  <a:gd name="T11" fmla="*/ 0 h 29"/>
                  <a:gd name="T12" fmla="*/ 0 60000 65536"/>
                  <a:gd name="T13" fmla="*/ 0 60000 65536"/>
                  <a:gd name="T14" fmla="*/ 0 60000 65536"/>
                  <a:gd name="T15" fmla="*/ 0 60000 65536"/>
                  <a:gd name="T16" fmla="*/ 0 60000 65536"/>
                  <a:gd name="T17" fmla="*/ 0 60000 65536"/>
                  <a:gd name="T18" fmla="*/ 0 w 12"/>
                  <a:gd name="T19" fmla="*/ 0 h 29"/>
                  <a:gd name="T20" fmla="*/ 12 w 12"/>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2" h="29">
                    <a:moveTo>
                      <a:pt x="0" y="0"/>
                    </a:moveTo>
                    <a:lnTo>
                      <a:pt x="0" y="0"/>
                    </a:lnTo>
                    <a:lnTo>
                      <a:pt x="0" y="29"/>
                    </a:lnTo>
                    <a:lnTo>
                      <a:pt x="12" y="29"/>
                    </a:lnTo>
                    <a:lnTo>
                      <a:pt x="12"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77" name="Freeform 194"/>
              <p:cNvSpPr>
                <a:spLocks/>
              </p:cNvSpPr>
              <p:nvPr/>
            </p:nvSpPr>
            <p:spPr bwMode="auto">
              <a:xfrm>
                <a:off x="1775" y="3640"/>
                <a:ext cx="23" cy="24"/>
              </a:xfrm>
              <a:custGeom>
                <a:avLst/>
                <a:gdLst>
                  <a:gd name="T0" fmla="*/ 60 w 16"/>
                  <a:gd name="T1" fmla="*/ 0 h 17"/>
                  <a:gd name="T2" fmla="*/ 60 w 16"/>
                  <a:gd name="T3" fmla="*/ 0 h 17"/>
                  <a:gd name="T4" fmla="*/ 42 w 16"/>
                  <a:gd name="T5" fmla="*/ 8 h 17"/>
                  <a:gd name="T6" fmla="*/ 27 w 16"/>
                  <a:gd name="T7" fmla="*/ 11 h 17"/>
                  <a:gd name="T8" fmla="*/ 19 w 16"/>
                  <a:gd name="T9" fmla="*/ 20 h 17"/>
                  <a:gd name="T10" fmla="*/ 9 w 16"/>
                  <a:gd name="T11" fmla="*/ 28 h 17"/>
                  <a:gd name="T12" fmla="*/ 0 w 16"/>
                  <a:gd name="T13" fmla="*/ 35 h 17"/>
                  <a:gd name="T14" fmla="*/ 0 w 16"/>
                  <a:gd name="T15" fmla="*/ 45 h 17"/>
                  <a:gd name="T16" fmla="*/ 0 w 16"/>
                  <a:gd name="T17" fmla="*/ 49 h 17"/>
                  <a:gd name="T18" fmla="*/ 0 w 16"/>
                  <a:gd name="T19" fmla="*/ 59 h 17"/>
                  <a:gd name="T20" fmla="*/ 50 w 16"/>
                  <a:gd name="T21" fmla="*/ 68 h 17"/>
                  <a:gd name="T22" fmla="*/ 50 w 16"/>
                  <a:gd name="T23" fmla="*/ 59 h 17"/>
                  <a:gd name="T24" fmla="*/ 50 w 16"/>
                  <a:gd name="T25" fmla="*/ 49 h 17"/>
                  <a:gd name="T26" fmla="*/ 50 w 16"/>
                  <a:gd name="T27" fmla="*/ 49 h 17"/>
                  <a:gd name="T28" fmla="*/ 50 w 16"/>
                  <a:gd name="T29" fmla="*/ 49 h 17"/>
                  <a:gd name="T30" fmla="*/ 50 w 16"/>
                  <a:gd name="T31" fmla="*/ 49 h 17"/>
                  <a:gd name="T32" fmla="*/ 50 w 16"/>
                  <a:gd name="T33" fmla="*/ 49 h 17"/>
                  <a:gd name="T34" fmla="*/ 60 w 16"/>
                  <a:gd name="T35" fmla="*/ 49 h 17"/>
                  <a:gd name="T36" fmla="*/ 68 w 16"/>
                  <a:gd name="T37" fmla="*/ 45 h 17"/>
                  <a:gd name="T38" fmla="*/ 68 w 16"/>
                  <a:gd name="T39" fmla="*/ 45 h 17"/>
                  <a:gd name="T40" fmla="*/ 60 w 16"/>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17"/>
                  <a:gd name="T65" fmla="*/ 16 w 16"/>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17">
                    <a:moveTo>
                      <a:pt x="14" y="0"/>
                    </a:moveTo>
                    <a:lnTo>
                      <a:pt x="14" y="0"/>
                    </a:lnTo>
                    <a:lnTo>
                      <a:pt x="10" y="2"/>
                    </a:lnTo>
                    <a:lnTo>
                      <a:pt x="6" y="3"/>
                    </a:lnTo>
                    <a:lnTo>
                      <a:pt x="4" y="5"/>
                    </a:lnTo>
                    <a:lnTo>
                      <a:pt x="2" y="7"/>
                    </a:lnTo>
                    <a:lnTo>
                      <a:pt x="0" y="9"/>
                    </a:lnTo>
                    <a:lnTo>
                      <a:pt x="0" y="11"/>
                    </a:lnTo>
                    <a:lnTo>
                      <a:pt x="0" y="13"/>
                    </a:lnTo>
                    <a:lnTo>
                      <a:pt x="0" y="15"/>
                    </a:lnTo>
                    <a:lnTo>
                      <a:pt x="12" y="17"/>
                    </a:lnTo>
                    <a:lnTo>
                      <a:pt x="12" y="15"/>
                    </a:lnTo>
                    <a:lnTo>
                      <a:pt x="12" y="13"/>
                    </a:lnTo>
                    <a:lnTo>
                      <a:pt x="14" y="13"/>
                    </a:lnTo>
                    <a:lnTo>
                      <a:pt x="16" y="11"/>
                    </a:lnTo>
                    <a:lnTo>
                      <a:pt x="1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78" name="Freeform 195"/>
              <p:cNvSpPr>
                <a:spLocks/>
              </p:cNvSpPr>
              <p:nvPr/>
            </p:nvSpPr>
            <p:spPr bwMode="auto">
              <a:xfrm>
                <a:off x="1795" y="3611"/>
                <a:ext cx="165" cy="45"/>
              </a:xfrm>
              <a:custGeom>
                <a:avLst/>
                <a:gdLst>
                  <a:gd name="T0" fmla="*/ 514 w 113"/>
                  <a:gd name="T1" fmla="*/ 46 h 31"/>
                  <a:gd name="T2" fmla="*/ 495 w 113"/>
                  <a:gd name="T3" fmla="*/ 0 h 31"/>
                  <a:gd name="T4" fmla="*/ 0 w 113"/>
                  <a:gd name="T5" fmla="*/ 89 h 31"/>
                  <a:gd name="T6" fmla="*/ 9 w 113"/>
                  <a:gd name="T7" fmla="*/ 136 h 31"/>
                  <a:gd name="T8" fmla="*/ 505 w 113"/>
                  <a:gd name="T9" fmla="*/ 52 h 31"/>
                  <a:gd name="T10" fmla="*/ 514 w 113"/>
                  <a:gd name="T11" fmla="*/ 46 h 31"/>
                  <a:gd name="T12" fmla="*/ 0 60000 65536"/>
                  <a:gd name="T13" fmla="*/ 0 60000 65536"/>
                  <a:gd name="T14" fmla="*/ 0 60000 65536"/>
                  <a:gd name="T15" fmla="*/ 0 60000 65536"/>
                  <a:gd name="T16" fmla="*/ 0 60000 65536"/>
                  <a:gd name="T17" fmla="*/ 0 60000 65536"/>
                  <a:gd name="T18" fmla="*/ 0 w 113"/>
                  <a:gd name="T19" fmla="*/ 0 h 31"/>
                  <a:gd name="T20" fmla="*/ 113 w 113"/>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13" h="31">
                    <a:moveTo>
                      <a:pt x="113" y="10"/>
                    </a:moveTo>
                    <a:lnTo>
                      <a:pt x="109" y="0"/>
                    </a:lnTo>
                    <a:lnTo>
                      <a:pt x="0" y="20"/>
                    </a:lnTo>
                    <a:lnTo>
                      <a:pt x="2" y="31"/>
                    </a:lnTo>
                    <a:lnTo>
                      <a:pt x="111" y="12"/>
                    </a:lnTo>
                    <a:lnTo>
                      <a:pt x="113"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79" name="Freeform 196"/>
              <p:cNvSpPr>
                <a:spLocks/>
              </p:cNvSpPr>
              <p:nvPr/>
            </p:nvSpPr>
            <p:spPr bwMode="auto">
              <a:xfrm>
                <a:off x="1632" y="2492"/>
                <a:ext cx="127" cy="442"/>
              </a:xfrm>
              <a:custGeom>
                <a:avLst/>
                <a:gdLst>
                  <a:gd name="T0" fmla="*/ 339 w 87"/>
                  <a:gd name="T1" fmla="*/ 0 h 303"/>
                  <a:gd name="T2" fmla="*/ 339 w 87"/>
                  <a:gd name="T3" fmla="*/ 0 h 303"/>
                  <a:gd name="T4" fmla="*/ 0 w 87"/>
                  <a:gd name="T5" fmla="*/ 1354 h 303"/>
                  <a:gd name="T6" fmla="*/ 55 w 87"/>
                  <a:gd name="T7" fmla="*/ 1373 h 303"/>
                  <a:gd name="T8" fmla="*/ 394 w 87"/>
                  <a:gd name="T9" fmla="*/ 19 h 303"/>
                  <a:gd name="T10" fmla="*/ 339 w 87"/>
                  <a:gd name="T11" fmla="*/ 0 h 303"/>
                  <a:gd name="T12" fmla="*/ 0 60000 65536"/>
                  <a:gd name="T13" fmla="*/ 0 60000 65536"/>
                  <a:gd name="T14" fmla="*/ 0 60000 65536"/>
                  <a:gd name="T15" fmla="*/ 0 60000 65536"/>
                  <a:gd name="T16" fmla="*/ 0 60000 65536"/>
                  <a:gd name="T17" fmla="*/ 0 60000 65536"/>
                  <a:gd name="T18" fmla="*/ 0 w 87"/>
                  <a:gd name="T19" fmla="*/ 0 h 303"/>
                  <a:gd name="T20" fmla="*/ 87 w 87"/>
                  <a:gd name="T21" fmla="*/ 303 h 303"/>
                </a:gdLst>
                <a:ahLst/>
                <a:cxnLst>
                  <a:cxn ang="T12">
                    <a:pos x="T0" y="T1"/>
                  </a:cxn>
                  <a:cxn ang="T13">
                    <a:pos x="T2" y="T3"/>
                  </a:cxn>
                  <a:cxn ang="T14">
                    <a:pos x="T4" y="T5"/>
                  </a:cxn>
                  <a:cxn ang="T15">
                    <a:pos x="T6" y="T7"/>
                  </a:cxn>
                  <a:cxn ang="T16">
                    <a:pos x="T8" y="T9"/>
                  </a:cxn>
                  <a:cxn ang="T17">
                    <a:pos x="T10" y="T11"/>
                  </a:cxn>
                </a:cxnLst>
                <a:rect l="T18" t="T19" r="T20" b="T21"/>
                <a:pathLst>
                  <a:path w="87" h="303">
                    <a:moveTo>
                      <a:pt x="75" y="0"/>
                    </a:moveTo>
                    <a:lnTo>
                      <a:pt x="75" y="0"/>
                    </a:lnTo>
                    <a:lnTo>
                      <a:pt x="0" y="299"/>
                    </a:lnTo>
                    <a:lnTo>
                      <a:pt x="12" y="303"/>
                    </a:lnTo>
                    <a:lnTo>
                      <a:pt x="87" y="4"/>
                    </a:lnTo>
                    <a:lnTo>
                      <a:pt x="7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80" name="Freeform 197"/>
              <p:cNvSpPr>
                <a:spLocks/>
              </p:cNvSpPr>
              <p:nvPr/>
            </p:nvSpPr>
            <p:spPr bwMode="auto">
              <a:xfrm>
                <a:off x="1741" y="2212"/>
                <a:ext cx="40" cy="286"/>
              </a:xfrm>
              <a:custGeom>
                <a:avLst/>
                <a:gdLst>
                  <a:gd name="T0" fmla="*/ 59 w 27"/>
                  <a:gd name="T1" fmla="*/ 9 h 196"/>
                  <a:gd name="T2" fmla="*/ 59 w 27"/>
                  <a:gd name="T3" fmla="*/ 9 h 196"/>
                  <a:gd name="T4" fmla="*/ 68 w 27"/>
                  <a:gd name="T5" fmla="*/ 121 h 196"/>
                  <a:gd name="T6" fmla="*/ 79 w 27"/>
                  <a:gd name="T7" fmla="*/ 245 h 196"/>
                  <a:gd name="T8" fmla="*/ 79 w 27"/>
                  <a:gd name="T9" fmla="*/ 353 h 196"/>
                  <a:gd name="T10" fmla="*/ 68 w 27"/>
                  <a:gd name="T11" fmla="*/ 463 h 196"/>
                  <a:gd name="T12" fmla="*/ 68 w 27"/>
                  <a:gd name="T13" fmla="*/ 571 h 196"/>
                  <a:gd name="T14" fmla="*/ 49 w 27"/>
                  <a:gd name="T15" fmla="*/ 676 h 196"/>
                  <a:gd name="T16" fmla="*/ 28 w 27"/>
                  <a:gd name="T17" fmla="*/ 778 h 196"/>
                  <a:gd name="T18" fmla="*/ 0 w 27"/>
                  <a:gd name="T19" fmla="*/ 871 h 196"/>
                  <a:gd name="T20" fmla="*/ 59 w 27"/>
                  <a:gd name="T21" fmla="*/ 887 h 196"/>
                  <a:gd name="T22" fmla="*/ 87 w 27"/>
                  <a:gd name="T23" fmla="*/ 784 h 196"/>
                  <a:gd name="T24" fmla="*/ 101 w 27"/>
                  <a:gd name="T25" fmla="*/ 676 h 196"/>
                  <a:gd name="T26" fmla="*/ 110 w 27"/>
                  <a:gd name="T27" fmla="*/ 571 h 196"/>
                  <a:gd name="T28" fmla="*/ 120 w 27"/>
                  <a:gd name="T29" fmla="*/ 467 h 196"/>
                  <a:gd name="T30" fmla="*/ 129 w 27"/>
                  <a:gd name="T31" fmla="*/ 353 h 196"/>
                  <a:gd name="T32" fmla="*/ 120 w 27"/>
                  <a:gd name="T33" fmla="*/ 245 h 196"/>
                  <a:gd name="T34" fmla="*/ 120 w 27"/>
                  <a:gd name="T35" fmla="*/ 121 h 196"/>
                  <a:gd name="T36" fmla="*/ 101 w 27"/>
                  <a:gd name="T37" fmla="*/ 0 h 196"/>
                  <a:gd name="T38" fmla="*/ 101 w 27"/>
                  <a:gd name="T39" fmla="*/ 0 h 196"/>
                  <a:gd name="T40" fmla="*/ 59 w 27"/>
                  <a:gd name="T41" fmla="*/ 9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196"/>
                  <a:gd name="T65" fmla="*/ 27 w 27"/>
                  <a:gd name="T66" fmla="*/ 196 h 1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196">
                    <a:moveTo>
                      <a:pt x="12" y="2"/>
                    </a:moveTo>
                    <a:lnTo>
                      <a:pt x="12" y="2"/>
                    </a:lnTo>
                    <a:lnTo>
                      <a:pt x="14" y="27"/>
                    </a:lnTo>
                    <a:lnTo>
                      <a:pt x="16" y="54"/>
                    </a:lnTo>
                    <a:lnTo>
                      <a:pt x="16" y="78"/>
                    </a:lnTo>
                    <a:lnTo>
                      <a:pt x="14" y="102"/>
                    </a:lnTo>
                    <a:lnTo>
                      <a:pt x="14" y="126"/>
                    </a:lnTo>
                    <a:lnTo>
                      <a:pt x="10" y="149"/>
                    </a:lnTo>
                    <a:lnTo>
                      <a:pt x="6" y="171"/>
                    </a:lnTo>
                    <a:lnTo>
                      <a:pt x="0" y="192"/>
                    </a:lnTo>
                    <a:lnTo>
                      <a:pt x="12" y="196"/>
                    </a:lnTo>
                    <a:lnTo>
                      <a:pt x="18" y="173"/>
                    </a:lnTo>
                    <a:lnTo>
                      <a:pt x="21" y="149"/>
                    </a:lnTo>
                    <a:lnTo>
                      <a:pt x="23" y="126"/>
                    </a:lnTo>
                    <a:lnTo>
                      <a:pt x="25" y="103"/>
                    </a:lnTo>
                    <a:lnTo>
                      <a:pt x="27" y="78"/>
                    </a:lnTo>
                    <a:lnTo>
                      <a:pt x="25" y="54"/>
                    </a:lnTo>
                    <a:lnTo>
                      <a:pt x="25" y="27"/>
                    </a:lnTo>
                    <a:lnTo>
                      <a:pt x="21" y="0"/>
                    </a:lnTo>
                    <a:lnTo>
                      <a:pt x="12"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81" name="Freeform 198"/>
              <p:cNvSpPr>
                <a:spLocks/>
              </p:cNvSpPr>
              <p:nvPr/>
            </p:nvSpPr>
            <p:spPr bwMode="auto">
              <a:xfrm>
                <a:off x="1719" y="1725"/>
                <a:ext cx="53" cy="490"/>
              </a:xfrm>
              <a:custGeom>
                <a:avLst/>
                <a:gdLst>
                  <a:gd name="T0" fmla="*/ 52 w 36"/>
                  <a:gd name="T1" fmla="*/ 0 h 336"/>
                  <a:gd name="T2" fmla="*/ 0 w 36"/>
                  <a:gd name="T3" fmla="*/ 9 h 336"/>
                  <a:gd name="T4" fmla="*/ 128 w 36"/>
                  <a:gd name="T5" fmla="*/ 1521 h 336"/>
                  <a:gd name="T6" fmla="*/ 169 w 36"/>
                  <a:gd name="T7" fmla="*/ 1509 h 336"/>
                  <a:gd name="T8" fmla="*/ 52 w 36"/>
                  <a:gd name="T9" fmla="*/ 0 h 336"/>
                  <a:gd name="T10" fmla="*/ 52 w 36"/>
                  <a:gd name="T11" fmla="*/ 0 h 336"/>
                  <a:gd name="T12" fmla="*/ 0 60000 65536"/>
                  <a:gd name="T13" fmla="*/ 0 60000 65536"/>
                  <a:gd name="T14" fmla="*/ 0 60000 65536"/>
                  <a:gd name="T15" fmla="*/ 0 60000 65536"/>
                  <a:gd name="T16" fmla="*/ 0 60000 65536"/>
                  <a:gd name="T17" fmla="*/ 0 60000 65536"/>
                  <a:gd name="T18" fmla="*/ 0 w 36"/>
                  <a:gd name="T19" fmla="*/ 0 h 336"/>
                  <a:gd name="T20" fmla="*/ 36 w 36"/>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36" h="336">
                    <a:moveTo>
                      <a:pt x="11" y="0"/>
                    </a:moveTo>
                    <a:lnTo>
                      <a:pt x="0" y="2"/>
                    </a:lnTo>
                    <a:lnTo>
                      <a:pt x="27" y="336"/>
                    </a:lnTo>
                    <a:lnTo>
                      <a:pt x="36" y="334"/>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82" name="Freeform 199"/>
              <p:cNvSpPr>
                <a:spLocks/>
              </p:cNvSpPr>
              <p:nvPr/>
            </p:nvSpPr>
            <p:spPr bwMode="auto">
              <a:xfrm>
                <a:off x="1610" y="1671"/>
                <a:ext cx="125" cy="82"/>
              </a:xfrm>
              <a:custGeom>
                <a:avLst/>
                <a:gdLst>
                  <a:gd name="T0" fmla="*/ 19 w 86"/>
                  <a:gd name="T1" fmla="*/ 208 h 56"/>
                  <a:gd name="T2" fmla="*/ 52 w 86"/>
                  <a:gd name="T3" fmla="*/ 230 h 56"/>
                  <a:gd name="T4" fmla="*/ 52 w 86"/>
                  <a:gd name="T5" fmla="*/ 189 h 56"/>
                  <a:gd name="T6" fmla="*/ 60 w 86"/>
                  <a:gd name="T7" fmla="*/ 161 h 56"/>
                  <a:gd name="T8" fmla="*/ 68 w 86"/>
                  <a:gd name="T9" fmla="*/ 126 h 56"/>
                  <a:gd name="T10" fmla="*/ 87 w 86"/>
                  <a:gd name="T11" fmla="*/ 107 h 56"/>
                  <a:gd name="T12" fmla="*/ 102 w 86"/>
                  <a:gd name="T13" fmla="*/ 89 h 56"/>
                  <a:gd name="T14" fmla="*/ 129 w 86"/>
                  <a:gd name="T15" fmla="*/ 73 h 56"/>
                  <a:gd name="T16" fmla="*/ 157 w 86"/>
                  <a:gd name="T17" fmla="*/ 66 h 56"/>
                  <a:gd name="T18" fmla="*/ 177 w 86"/>
                  <a:gd name="T19" fmla="*/ 56 h 56"/>
                  <a:gd name="T20" fmla="*/ 205 w 86"/>
                  <a:gd name="T21" fmla="*/ 56 h 56"/>
                  <a:gd name="T22" fmla="*/ 233 w 86"/>
                  <a:gd name="T23" fmla="*/ 66 h 56"/>
                  <a:gd name="T24" fmla="*/ 257 w 86"/>
                  <a:gd name="T25" fmla="*/ 73 h 56"/>
                  <a:gd name="T26" fmla="*/ 273 w 86"/>
                  <a:gd name="T27" fmla="*/ 82 h 56"/>
                  <a:gd name="T28" fmla="*/ 298 w 86"/>
                  <a:gd name="T29" fmla="*/ 97 h 56"/>
                  <a:gd name="T30" fmla="*/ 317 w 86"/>
                  <a:gd name="T31" fmla="*/ 116 h 56"/>
                  <a:gd name="T32" fmla="*/ 326 w 86"/>
                  <a:gd name="T33" fmla="*/ 142 h 56"/>
                  <a:gd name="T34" fmla="*/ 334 w 86"/>
                  <a:gd name="T35" fmla="*/ 179 h 56"/>
                  <a:gd name="T36" fmla="*/ 385 w 86"/>
                  <a:gd name="T37" fmla="*/ 170 h 56"/>
                  <a:gd name="T38" fmla="*/ 374 w 86"/>
                  <a:gd name="T39" fmla="*/ 126 h 56"/>
                  <a:gd name="T40" fmla="*/ 363 w 86"/>
                  <a:gd name="T41" fmla="*/ 89 h 56"/>
                  <a:gd name="T42" fmla="*/ 334 w 86"/>
                  <a:gd name="T43" fmla="*/ 66 h 56"/>
                  <a:gd name="T44" fmla="*/ 307 w 86"/>
                  <a:gd name="T45" fmla="*/ 38 h 56"/>
                  <a:gd name="T46" fmla="*/ 273 w 86"/>
                  <a:gd name="T47" fmla="*/ 19 h 56"/>
                  <a:gd name="T48" fmla="*/ 238 w 86"/>
                  <a:gd name="T49" fmla="*/ 9 h 56"/>
                  <a:gd name="T50" fmla="*/ 205 w 86"/>
                  <a:gd name="T51" fmla="*/ 0 h 56"/>
                  <a:gd name="T52" fmla="*/ 169 w 86"/>
                  <a:gd name="T53" fmla="*/ 9 h 56"/>
                  <a:gd name="T54" fmla="*/ 137 w 86"/>
                  <a:gd name="T55" fmla="*/ 9 h 56"/>
                  <a:gd name="T56" fmla="*/ 102 w 86"/>
                  <a:gd name="T57" fmla="*/ 28 h 56"/>
                  <a:gd name="T58" fmla="*/ 76 w 86"/>
                  <a:gd name="T59" fmla="*/ 47 h 56"/>
                  <a:gd name="T60" fmla="*/ 52 w 86"/>
                  <a:gd name="T61" fmla="*/ 73 h 56"/>
                  <a:gd name="T62" fmla="*/ 28 w 86"/>
                  <a:gd name="T63" fmla="*/ 107 h 56"/>
                  <a:gd name="T64" fmla="*/ 9 w 86"/>
                  <a:gd name="T65" fmla="*/ 142 h 56"/>
                  <a:gd name="T66" fmla="*/ 0 w 86"/>
                  <a:gd name="T67" fmla="*/ 189 h 56"/>
                  <a:gd name="T68" fmla="*/ 0 w 86"/>
                  <a:gd name="T69" fmla="*/ 230 h 56"/>
                  <a:gd name="T70" fmla="*/ 28 w 86"/>
                  <a:gd name="T71" fmla="*/ 258 h 56"/>
                  <a:gd name="T72" fmla="*/ 0 w 86"/>
                  <a:gd name="T73" fmla="*/ 230 h 56"/>
                  <a:gd name="T74" fmla="*/ 0 w 86"/>
                  <a:gd name="T75" fmla="*/ 258 h 56"/>
                  <a:gd name="T76" fmla="*/ 28 w 86"/>
                  <a:gd name="T77" fmla="*/ 258 h 56"/>
                  <a:gd name="T78" fmla="*/ 19 w 86"/>
                  <a:gd name="T79" fmla="*/ 208 h 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
                  <a:gd name="T121" fmla="*/ 0 h 56"/>
                  <a:gd name="T122" fmla="*/ 86 w 86"/>
                  <a:gd name="T123" fmla="*/ 56 h 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 h="56">
                    <a:moveTo>
                      <a:pt x="4" y="45"/>
                    </a:moveTo>
                    <a:lnTo>
                      <a:pt x="12" y="50"/>
                    </a:lnTo>
                    <a:lnTo>
                      <a:pt x="12" y="41"/>
                    </a:lnTo>
                    <a:lnTo>
                      <a:pt x="13" y="35"/>
                    </a:lnTo>
                    <a:lnTo>
                      <a:pt x="15" y="27"/>
                    </a:lnTo>
                    <a:lnTo>
                      <a:pt x="19" y="23"/>
                    </a:lnTo>
                    <a:lnTo>
                      <a:pt x="23" y="20"/>
                    </a:lnTo>
                    <a:lnTo>
                      <a:pt x="29" y="16"/>
                    </a:lnTo>
                    <a:lnTo>
                      <a:pt x="35" y="14"/>
                    </a:lnTo>
                    <a:lnTo>
                      <a:pt x="40" y="12"/>
                    </a:lnTo>
                    <a:lnTo>
                      <a:pt x="46" y="12"/>
                    </a:lnTo>
                    <a:lnTo>
                      <a:pt x="52" y="14"/>
                    </a:lnTo>
                    <a:lnTo>
                      <a:pt x="58" y="16"/>
                    </a:lnTo>
                    <a:lnTo>
                      <a:pt x="61" y="18"/>
                    </a:lnTo>
                    <a:lnTo>
                      <a:pt x="67" y="21"/>
                    </a:lnTo>
                    <a:lnTo>
                      <a:pt x="71" y="25"/>
                    </a:lnTo>
                    <a:lnTo>
                      <a:pt x="73" y="31"/>
                    </a:lnTo>
                    <a:lnTo>
                      <a:pt x="75" y="39"/>
                    </a:lnTo>
                    <a:lnTo>
                      <a:pt x="86" y="37"/>
                    </a:lnTo>
                    <a:lnTo>
                      <a:pt x="84" y="27"/>
                    </a:lnTo>
                    <a:lnTo>
                      <a:pt x="81" y="20"/>
                    </a:lnTo>
                    <a:lnTo>
                      <a:pt x="75" y="14"/>
                    </a:lnTo>
                    <a:lnTo>
                      <a:pt x="69" y="8"/>
                    </a:lnTo>
                    <a:lnTo>
                      <a:pt x="61" y="4"/>
                    </a:lnTo>
                    <a:lnTo>
                      <a:pt x="54" y="2"/>
                    </a:lnTo>
                    <a:lnTo>
                      <a:pt x="46" y="0"/>
                    </a:lnTo>
                    <a:lnTo>
                      <a:pt x="38" y="2"/>
                    </a:lnTo>
                    <a:lnTo>
                      <a:pt x="31" y="2"/>
                    </a:lnTo>
                    <a:lnTo>
                      <a:pt x="23" y="6"/>
                    </a:lnTo>
                    <a:lnTo>
                      <a:pt x="17" y="10"/>
                    </a:lnTo>
                    <a:lnTo>
                      <a:pt x="12" y="16"/>
                    </a:lnTo>
                    <a:lnTo>
                      <a:pt x="6" y="23"/>
                    </a:lnTo>
                    <a:lnTo>
                      <a:pt x="2" y="31"/>
                    </a:lnTo>
                    <a:lnTo>
                      <a:pt x="0" y="41"/>
                    </a:lnTo>
                    <a:lnTo>
                      <a:pt x="0" y="50"/>
                    </a:lnTo>
                    <a:lnTo>
                      <a:pt x="6" y="56"/>
                    </a:lnTo>
                    <a:lnTo>
                      <a:pt x="0" y="50"/>
                    </a:lnTo>
                    <a:lnTo>
                      <a:pt x="0" y="56"/>
                    </a:lnTo>
                    <a:lnTo>
                      <a:pt x="6" y="56"/>
                    </a:lnTo>
                    <a:lnTo>
                      <a:pt x="4" y="4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83" name="Freeform 200"/>
              <p:cNvSpPr>
                <a:spLocks/>
              </p:cNvSpPr>
              <p:nvPr/>
            </p:nvSpPr>
            <p:spPr bwMode="auto">
              <a:xfrm>
                <a:off x="1616" y="1731"/>
                <a:ext cx="79" cy="22"/>
              </a:xfrm>
              <a:custGeom>
                <a:avLst/>
                <a:gdLst>
                  <a:gd name="T0" fmla="*/ 249 w 54"/>
                  <a:gd name="T1" fmla="*/ 22 h 15"/>
                  <a:gd name="T2" fmla="*/ 218 w 54"/>
                  <a:gd name="T3" fmla="*/ 0 h 15"/>
                  <a:gd name="T4" fmla="*/ 0 w 54"/>
                  <a:gd name="T5" fmla="*/ 19 h 15"/>
                  <a:gd name="T6" fmla="*/ 9 w 54"/>
                  <a:gd name="T7" fmla="*/ 69 h 15"/>
                  <a:gd name="T8" fmla="*/ 218 w 54"/>
                  <a:gd name="T9" fmla="*/ 50 h 15"/>
                  <a:gd name="T10" fmla="*/ 249 w 54"/>
                  <a:gd name="T11" fmla="*/ 22 h 15"/>
                  <a:gd name="T12" fmla="*/ 249 w 54"/>
                  <a:gd name="T13" fmla="*/ 22 h 15"/>
                  <a:gd name="T14" fmla="*/ 249 w 54"/>
                  <a:gd name="T15" fmla="*/ 0 h 15"/>
                  <a:gd name="T16" fmla="*/ 218 w 54"/>
                  <a:gd name="T17" fmla="*/ 0 h 15"/>
                  <a:gd name="T18" fmla="*/ 249 w 54"/>
                  <a:gd name="T19" fmla="*/ 22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15"/>
                  <a:gd name="T32" fmla="*/ 54 w 5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15">
                    <a:moveTo>
                      <a:pt x="54" y="5"/>
                    </a:moveTo>
                    <a:lnTo>
                      <a:pt x="48" y="0"/>
                    </a:lnTo>
                    <a:lnTo>
                      <a:pt x="0" y="4"/>
                    </a:lnTo>
                    <a:lnTo>
                      <a:pt x="2" y="15"/>
                    </a:lnTo>
                    <a:lnTo>
                      <a:pt x="48" y="11"/>
                    </a:lnTo>
                    <a:lnTo>
                      <a:pt x="54" y="5"/>
                    </a:lnTo>
                    <a:lnTo>
                      <a:pt x="54" y="0"/>
                    </a:lnTo>
                    <a:lnTo>
                      <a:pt x="48" y="0"/>
                    </a:lnTo>
                    <a:lnTo>
                      <a:pt x="54"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84" name="Freeform 201"/>
              <p:cNvSpPr>
                <a:spLocks/>
              </p:cNvSpPr>
              <p:nvPr/>
            </p:nvSpPr>
            <p:spPr bwMode="auto">
              <a:xfrm>
                <a:off x="1677" y="1738"/>
                <a:ext cx="48" cy="505"/>
              </a:xfrm>
              <a:custGeom>
                <a:avLst/>
                <a:gdLst>
                  <a:gd name="T0" fmla="*/ 148 w 33"/>
                  <a:gd name="T1" fmla="*/ 1570 h 346"/>
                  <a:gd name="T2" fmla="*/ 148 w 33"/>
                  <a:gd name="T3" fmla="*/ 1570 h 346"/>
                  <a:gd name="T4" fmla="*/ 52 w 33"/>
                  <a:gd name="T5" fmla="*/ 0 h 346"/>
                  <a:gd name="T6" fmla="*/ 0 w 33"/>
                  <a:gd name="T7" fmla="*/ 0 h 346"/>
                  <a:gd name="T8" fmla="*/ 102 w 33"/>
                  <a:gd name="T9" fmla="*/ 1570 h 346"/>
                  <a:gd name="T10" fmla="*/ 148 w 33"/>
                  <a:gd name="T11" fmla="*/ 1570 h 346"/>
                  <a:gd name="T12" fmla="*/ 0 60000 65536"/>
                  <a:gd name="T13" fmla="*/ 0 60000 65536"/>
                  <a:gd name="T14" fmla="*/ 0 60000 65536"/>
                  <a:gd name="T15" fmla="*/ 0 60000 65536"/>
                  <a:gd name="T16" fmla="*/ 0 60000 65536"/>
                  <a:gd name="T17" fmla="*/ 0 60000 65536"/>
                  <a:gd name="T18" fmla="*/ 0 w 33"/>
                  <a:gd name="T19" fmla="*/ 0 h 346"/>
                  <a:gd name="T20" fmla="*/ 33 w 33"/>
                  <a:gd name="T21" fmla="*/ 346 h 346"/>
                </a:gdLst>
                <a:ahLst/>
                <a:cxnLst>
                  <a:cxn ang="T12">
                    <a:pos x="T0" y="T1"/>
                  </a:cxn>
                  <a:cxn ang="T13">
                    <a:pos x="T2" y="T3"/>
                  </a:cxn>
                  <a:cxn ang="T14">
                    <a:pos x="T4" y="T5"/>
                  </a:cxn>
                  <a:cxn ang="T15">
                    <a:pos x="T6" y="T7"/>
                  </a:cxn>
                  <a:cxn ang="T16">
                    <a:pos x="T8" y="T9"/>
                  </a:cxn>
                  <a:cxn ang="T17">
                    <a:pos x="T10" y="T11"/>
                  </a:cxn>
                </a:cxnLst>
                <a:rect l="T18" t="T19" r="T20" b="T21"/>
                <a:pathLst>
                  <a:path w="33" h="346">
                    <a:moveTo>
                      <a:pt x="33" y="346"/>
                    </a:moveTo>
                    <a:lnTo>
                      <a:pt x="33" y="346"/>
                    </a:lnTo>
                    <a:lnTo>
                      <a:pt x="12" y="0"/>
                    </a:lnTo>
                    <a:lnTo>
                      <a:pt x="0" y="0"/>
                    </a:lnTo>
                    <a:lnTo>
                      <a:pt x="23" y="346"/>
                    </a:lnTo>
                    <a:lnTo>
                      <a:pt x="33" y="34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85" name="Freeform 202"/>
              <p:cNvSpPr>
                <a:spLocks/>
              </p:cNvSpPr>
              <p:nvPr/>
            </p:nvSpPr>
            <p:spPr bwMode="auto">
              <a:xfrm>
                <a:off x="1649" y="2243"/>
                <a:ext cx="76" cy="411"/>
              </a:xfrm>
              <a:custGeom>
                <a:avLst/>
                <a:gdLst>
                  <a:gd name="T0" fmla="*/ 50 w 52"/>
                  <a:gd name="T1" fmla="*/ 1272 h 282"/>
                  <a:gd name="T2" fmla="*/ 50 w 52"/>
                  <a:gd name="T3" fmla="*/ 1272 h 282"/>
                  <a:gd name="T4" fmla="*/ 96 w 52"/>
                  <a:gd name="T5" fmla="*/ 1124 h 282"/>
                  <a:gd name="T6" fmla="*/ 130 w 52"/>
                  <a:gd name="T7" fmla="*/ 979 h 282"/>
                  <a:gd name="T8" fmla="*/ 165 w 52"/>
                  <a:gd name="T9" fmla="*/ 821 h 282"/>
                  <a:gd name="T10" fmla="*/ 190 w 52"/>
                  <a:gd name="T11" fmla="*/ 669 h 282"/>
                  <a:gd name="T12" fmla="*/ 218 w 52"/>
                  <a:gd name="T13" fmla="*/ 510 h 282"/>
                  <a:gd name="T14" fmla="*/ 237 w 52"/>
                  <a:gd name="T15" fmla="*/ 347 h 282"/>
                  <a:gd name="T16" fmla="*/ 237 w 52"/>
                  <a:gd name="T17" fmla="*/ 171 h 282"/>
                  <a:gd name="T18" fmla="*/ 237 w 52"/>
                  <a:gd name="T19" fmla="*/ 0 h 282"/>
                  <a:gd name="T20" fmla="*/ 190 w 52"/>
                  <a:gd name="T21" fmla="*/ 0 h 282"/>
                  <a:gd name="T22" fmla="*/ 190 w 52"/>
                  <a:gd name="T23" fmla="*/ 171 h 282"/>
                  <a:gd name="T24" fmla="*/ 181 w 52"/>
                  <a:gd name="T25" fmla="*/ 338 h 282"/>
                  <a:gd name="T26" fmla="*/ 165 w 52"/>
                  <a:gd name="T27" fmla="*/ 501 h 282"/>
                  <a:gd name="T28" fmla="*/ 149 w 52"/>
                  <a:gd name="T29" fmla="*/ 659 h 282"/>
                  <a:gd name="T30" fmla="*/ 115 w 52"/>
                  <a:gd name="T31" fmla="*/ 812 h 282"/>
                  <a:gd name="T32" fmla="*/ 88 w 52"/>
                  <a:gd name="T33" fmla="*/ 960 h 282"/>
                  <a:gd name="T34" fmla="*/ 41 w 52"/>
                  <a:gd name="T35" fmla="*/ 1111 h 282"/>
                  <a:gd name="T36" fmla="*/ 0 w 52"/>
                  <a:gd name="T37" fmla="*/ 1253 h 282"/>
                  <a:gd name="T38" fmla="*/ 0 w 52"/>
                  <a:gd name="T39" fmla="*/ 1253 h 282"/>
                  <a:gd name="T40" fmla="*/ 50 w 52"/>
                  <a:gd name="T41" fmla="*/ 1272 h 2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282"/>
                  <a:gd name="T65" fmla="*/ 52 w 52"/>
                  <a:gd name="T66" fmla="*/ 282 h 2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282">
                    <a:moveTo>
                      <a:pt x="11" y="282"/>
                    </a:moveTo>
                    <a:lnTo>
                      <a:pt x="11" y="282"/>
                    </a:lnTo>
                    <a:lnTo>
                      <a:pt x="21" y="249"/>
                    </a:lnTo>
                    <a:lnTo>
                      <a:pt x="29" y="217"/>
                    </a:lnTo>
                    <a:lnTo>
                      <a:pt x="36" y="182"/>
                    </a:lnTo>
                    <a:lnTo>
                      <a:pt x="42" y="148"/>
                    </a:lnTo>
                    <a:lnTo>
                      <a:pt x="48" y="113"/>
                    </a:lnTo>
                    <a:lnTo>
                      <a:pt x="52" y="77"/>
                    </a:lnTo>
                    <a:lnTo>
                      <a:pt x="52" y="38"/>
                    </a:lnTo>
                    <a:lnTo>
                      <a:pt x="52" y="0"/>
                    </a:lnTo>
                    <a:lnTo>
                      <a:pt x="42" y="0"/>
                    </a:lnTo>
                    <a:lnTo>
                      <a:pt x="42" y="38"/>
                    </a:lnTo>
                    <a:lnTo>
                      <a:pt x="40" y="75"/>
                    </a:lnTo>
                    <a:lnTo>
                      <a:pt x="36" y="111"/>
                    </a:lnTo>
                    <a:lnTo>
                      <a:pt x="33" y="146"/>
                    </a:lnTo>
                    <a:lnTo>
                      <a:pt x="25" y="180"/>
                    </a:lnTo>
                    <a:lnTo>
                      <a:pt x="19" y="213"/>
                    </a:lnTo>
                    <a:lnTo>
                      <a:pt x="9" y="246"/>
                    </a:lnTo>
                    <a:lnTo>
                      <a:pt x="0" y="278"/>
                    </a:lnTo>
                    <a:lnTo>
                      <a:pt x="11" y="2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86" name="Freeform 203"/>
              <p:cNvSpPr>
                <a:spLocks/>
              </p:cNvSpPr>
              <p:nvPr/>
            </p:nvSpPr>
            <p:spPr bwMode="auto">
              <a:xfrm>
                <a:off x="1591" y="2648"/>
                <a:ext cx="74" cy="225"/>
              </a:xfrm>
              <a:custGeom>
                <a:avLst/>
                <a:gdLst>
                  <a:gd name="T0" fmla="*/ 0 w 51"/>
                  <a:gd name="T1" fmla="*/ 691 h 154"/>
                  <a:gd name="T2" fmla="*/ 48 w 51"/>
                  <a:gd name="T3" fmla="*/ 703 h 154"/>
                  <a:gd name="T4" fmla="*/ 225 w 51"/>
                  <a:gd name="T5" fmla="*/ 19 h 154"/>
                  <a:gd name="T6" fmla="*/ 177 w 51"/>
                  <a:gd name="T7" fmla="*/ 0 h 154"/>
                  <a:gd name="T8" fmla="*/ 0 w 51"/>
                  <a:gd name="T9" fmla="*/ 691 h 154"/>
                  <a:gd name="T10" fmla="*/ 0 w 51"/>
                  <a:gd name="T11" fmla="*/ 691 h 154"/>
                  <a:gd name="T12" fmla="*/ 0 60000 65536"/>
                  <a:gd name="T13" fmla="*/ 0 60000 65536"/>
                  <a:gd name="T14" fmla="*/ 0 60000 65536"/>
                  <a:gd name="T15" fmla="*/ 0 60000 65536"/>
                  <a:gd name="T16" fmla="*/ 0 60000 65536"/>
                  <a:gd name="T17" fmla="*/ 0 60000 65536"/>
                  <a:gd name="T18" fmla="*/ 0 w 51"/>
                  <a:gd name="T19" fmla="*/ 0 h 154"/>
                  <a:gd name="T20" fmla="*/ 51 w 51"/>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51" h="154">
                    <a:moveTo>
                      <a:pt x="0" y="152"/>
                    </a:moveTo>
                    <a:lnTo>
                      <a:pt x="11" y="154"/>
                    </a:lnTo>
                    <a:lnTo>
                      <a:pt x="51" y="4"/>
                    </a:lnTo>
                    <a:lnTo>
                      <a:pt x="40" y="0"/>
                    </a:lnTo>
                    <a:lnTo>
                      <a:pt x="0" y="15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87" name="Freeform 204"/>
              <p:cNvSpPr>
                <a:spLocks/>
              </p:cNvSpPr>
              <p:nvPr/>
            </p:nvSpPr>
            <p:spPr bwMode="auto">
              <a:xfrm>
                <a:off x="1558" y="2870"/>
                <a:ext cx="49" cy="112"/>
              </a:xfrm>
              <a:custGeom>
                <a:avLst/>
                <a:gdLst>
                  <a:gd name="T0" fmla="*/ 39 w 34"/>
                  <a:gd name="T1" fmla="*/ 292 h 77"/>
                  <a:gd name="T2" fmla="*/ 39 w 34"/>
                  <a:gd name="T3" fmla="*/ 292 h 77"/>
                  <a:gd name="T4" fmla="*/ 48 w 34"/>
                  <a:gd name="T5" fmla="*/ 298 h 77"/>
                  <a:gd name="T6" fmla="*/ 48 w 34"/>
                  <a:gd name="T7" fmla="*/ 298 h 77"/>
                  <a:gd name="T8" fmla="*/ 48 w 34"/>
                  <a:gd name="T9" fmla="*/ 292 h 77"/>
                  <a:gd name="T10" fmla="*/ 48 w 34"/>
                  <a:gd name="T11" fmla="*/ 273 h 77"/>
                  <a:gd name="T12" fmla="*/ 66 w 34"/>
                  <a:gd name="T13" fmla="*/ 224 h 77"/>
                  <a:gd name="T14" fmla="*/ 81 w 34"/>
                  <a:gd name="T15" fmla="*/ 161 h 77"/>
                  <a:gd name="T16" fmla="*/ 108 w 34"/>
                  <a:gd name="T17" fmla="*/ 111 h 77"/>
                  <a:gd name="T18" fmla="*/ 121 w 34"/>
                  <a:gd name="T19" fmla="*/ 60 h 77"/>
                  <a:gd name="T20" fmla="*/ 137 w 34"/>
                  <a:gd name="T21" fmla="*/ 28 h 77"/>
                  <a:gd name="T22" fmla="*/ 147 w 34"/>
                  <a:gd name="T23" fmla="*/ 9 h 77"/>
                  <a:gd name="T24" fmla="*/ 99 w 34"/>
                  <a:gd name="T25" fmla="*/ 0 h 77"/>
                  <a:gd name="T26" fmla="*/ 99 w 34"/>
                  <a:gd name="T27" fmla="*/ 9 h 77"/>
                  <a:gd name="T28" fmla="*/ 81 w 34"/>
                  <a:gd name="T29" fmla="*/ 41 h 77"/>
                  <a:gd name="T30" fmla="*/ 56 w 34"/>
                  <a:gd name="T31" fmla="*/ 95 h 77"/>
                  <a:gd name="T32" fmla="*/ 39 w 34"/>
                  <a:gd name="T33" fmla="*/ 144 h 77"/>
                  <a:gd name="T34" fmla="*/ 13 w 34"/>
                  <a:gd name="T35" fmla="*/ 205 h 77"/>
                  <a:gd name="T36" fmla="*/ 1 w 34"/>
                  <a:gd name="T37" fmla="*/ 256 h 77"/>
                  <a:gd name="T38" fmla="*/ 0 w 34"/>
                  <a:gd name="T39" fmla="*/ 284 h 77"/>
                  <a:gd name="T40" fmla="*/ 0 w 34"/>
                  <a:gd name="T41" fmla="*/ 307 h 77"/>
                  <a:gd name="T42" fmla="*/ 1 w 34"/>
                  <a:gd name="T43" fmla="*/ 326 h 77"/>
                  <a:gd name="T44" fmla="*/ 29 w 34"/>
                  <a:gd name="T45" fmla="*/ 345 h 77"/>
                  <a:gd name="T46" fmla="*/ 29 w 34"/>
                  <a:gd name="T47" fmla="*/ 345 h 77"/>
                  <a:gd name="T48" fmla="*/ 39 w 34"/>
                  <a:gd name="T49" fmla="*/ 292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77"/>
                  <a:gd name="T77" fmla="*/ 34 w 34"/>
                  <a:gd name="T78" fmla="*/ 77 h 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77">
                    <a:moveTo>
                      <a:pt x="9" y="65"/>
                    </a:moveTo>
                    <a:lnTo>
                      <a:pt x="9" y="65"/>
                    </a:lnTo>
                    <a:lnTo>
                      <a:pt x="11" y="67"/>
                    </a:lnTo>
                    <a:lnTo>
                      <a:pt x="11" y="65"/>
                    </a:lnTo>
                    <a:lnTo>
                      <a:pt x="11" y="61"/>
                    </a:lnTo>
                    <a:lnTo>
                      <a:pt x="15" y="50"/>
                    </a:lnTo>
                    <a:lnTo>
                      <a:pt x="19" y="36"/>
                    </a:lnTo>
                    <a:lnTo>
                      <a:pt x="25" y="25"/>
                    </a:lnTo>
                    <a:lnTo>
                      <a:pt x="28" y="13"/>
                    </a:lnTo>
                    <a:lnTo>
                      <a:pt x="32" y="6"/>
                    </a:lnTo>
                    <a:lnTo>
                      <a:pt x="34" y="2"/>
                    </a:lnTo>
                    <a:lnTo>
                      <a:pt x="23" y="0"/>
                    </a:lnTo>
                    <a:lnTo>
                      <a:pt x="23" y="2"/>
                    </a:lnTo>
                    <a:lnTo>
                      <a:pt x="19" y="9"/>
                    </a:lnTo>
                    <a:lnTo>
                      <a:pt x="13" y="21"/>
                    </a:lnTo>
                    <a:lnTo>
                      <a:pt x="9" y="32"/>
                    </a:lnTo>
                    <a:lnTo>
                      <a:pt x="3" y="46"/>
                    </a:lnTo>
                    <a:lnTo>
                      <a:pt x="1" y="57"/>
                    </a:lnTo>
                    <a:lnTo>
                      <a:pt x="0" y="63"/>
                    </a:lnTo>
                    <a:lnTo>
                      <a:pt x="0" y="69"/>
                    </a:lnTo>
                    <a:lnTo>
                      <a:pt x="1" y="73"/>
                    </a:lnTo>
                    <a:lnTo>
                      <a:pt x="7" y="77"/>
                    </a:lnTo>
                    <a:lnTo>
                      <a:pt x="9" y="6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88" name="Freeform 205"/>
              <p:cNvSpPr>
                <a:spLocks/>
              </p:cNvSpPr>
              <p:nvPr/>
            </p:nvSpPr>
            <p:spPr bwMode="auto">
              <a:xfrm>
                <a:off x="1568" y="2928"/>
                <a:ext cx="81" cy="54"/>
              </a:xfrm>
              <a:custGeom>
                <a:avLst/>
                <a:gdLst>
                  <a:gd name="T0" fmla="*/ 195 w 56"/>
                  <a:gd name="T1" fmla="*/ 0 h 37"/>
                  <a:gd name="T2" fmla="*/ 195 w 56"/>
                  <a:gd name="T3" fmla="*/ 0 h 37"/>
                  <a:gd name="T4" fmla="*/ 184 w 56"/>
                  <a:gd name="T5" fmla="*/ 38 h 37"/>
                  <a:gd name="T6" fmla="*/ 169 w 56"/>
                  <a:gd name="T7" fmla="*/ 61 h 37"/>
                  <a:gd name="T8" fmla="*/ 155 w 56"/>
                  <a:gd name="T9" fmla="*/ 77 h 37"/>
                  <a:gd name="T10" fmla="*/ 136 w 56"/>
                  <a:gd name="T11" fmla="*/ 96 h 37"/>
                  <a:gd name="T12" fmla="*/ 108 w 56"/>
                  <a:gd name="T13" fmla="*/ 107 h 37"/>
                  <a:gd name="T14" fmla="*/ 80 w 56"/>
                  <a:gd name="T15" fmla="*/ 112 h 37"/>
                  <a:gd name="T16" fmla="*/ 42 w 56"/>
                  <a:gd name="T17" fmla="*/ 121 h 37"/>
                  <a:gd name="T18" fmla="*/ 9 w 56"/>
                  <a:gd name="T19" fmla="*/ 112 h 37"/>
                  <a:gd name="T20" fmla="*/ 0 w 56"/>
                  <a:gd name="T21" fmla="*/ 168 h 37"/>
                  <a:gd name="T22" fmla="*/ 42 w 56"/>
                  <a:gd name="T23" fmla="*/ 168 h 37"/>
                  <a:gd name="T24" fmla="*/ 81 w 56"/>
                  <a:gd name="T25" fmla="*/ 168 h 37"/>
                  <a:gd name="T26" fmla="*/ 127 w 56"/>
                  <a:gd name="T27" fmla="*/ 158 h 37"/>
                  <a:gd name="T28" fmla="*/ 163 w 56"/>
                  <a:gd name="T29" fmla="*/ 140 h 37"/>
                  <a:gd name="T30" fmla="*/ 184 w 56"/>
                  <a:gd name="T31" fmla="*/ 121 h 37"/>
                  <a:gd name="T32" fmla="*/ 210 w 56"/>
                  <a:gd name="T33" fmla="*/ 96 h 37"/>
                  <a:gd name="T34" fmla="*/ 226 w 56"/>
                  <a:gd name="T35" fmla="*/ 61 h 37"/>
                  <a:gd name="T36" fmla="*/ 244 w 56"/>
                  <a:gd name="T37" fmla="*/ 19 h 37"/>
                  <a:gd name="T38" fmla="*/ 244 w 56"/>
                  <a:gd name="T39" fmla="*/ 19 h 37"/>
                  <a:gd name="T40" fmla="*/ 195 w 56"/>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37"/>
                  <a:gd name="T65" fmla="*/ 56 w 56"/>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37">
                    <a:moveTo>
                      <a:pt x="44" y="0"/>
                    </a:moveTo>
                    <a:lnTo>
                      <a:pt x="44" y="0"/>
                    </a:lnTo>
                    <a:lnTo>
                      <a:pt x="42" y="8"/>
                    </a:lnTo>
                    <a:lnTo>
                      <a:pt x="39" y="14"/>
                    </a:lnTo>
                    <a:lnTo>
                      <a:pt x="35" y="17"/>
                    </a:lnTo>
                    <a:lnTo>
                      <a:pt x="31" y="21"/>
                    </a:lnTo>
                    <a:lnTo>
                      <a:pt x="25" y="23"/>
                    </a:lnTo>
                    <a:lnTo>
                      <a:pt x="18" y="25"/>
                    </a:lnTo>
                    <a:lnTo>
                      <a:pt x="10" y="27"/>
                    </a:lnTo>
                    <a:lnTo>
                      <a:pt x="2" y="25"/>
                    </a:lnTo>
                    <a:lnTo>
                      <a:pt x="0" y="37"/>
                    </a:lnTo>
                    <a:lnTo>
                      <a:pt x="10" y="37"/>
                    </a:lnTo>
                    <a:lnTo>
                      <a:pt x="19" y="37"/>
                    </a:lnTo>
                    <a:lnTo>
                      <a:pt x="29" y="35"/>
                    </a:lnTo>
                    <a:lnTo>
                      <a:pt x="37" y="31"/>
                    </a:lnTo>
                    <a:lnTo>
                      <a:pt x="42" y="27"/>
                    </a:lnTo>
                    <a:lnTo>
                      <a:pt x="48" y="21"/>
                    </a:lnTo>
                    <a:lnTo>
                      <a:pt x="52" y="14"/>
                    </a:lnTo>
                    <a:lnTo>
                      <a:pt x="56" y="4"/>
                    </a:lnTo>
                    <a:lnTo>
                      <a:pt x="4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89" name="Freeform 206"/>
              <p:cNvSpPr>
                <a:spLocks/>
              </p:cNvSpPr>
              <p:nvPr/>
            </p:nvSpPr>
            <p:spPr bwMode="auto">
              <a:xfrm>
                <a:off x="2389" y="2883"/>
                <a:ext cx="27" cy="45"/>
              </a:xfrm>
              <a:custGeom>
                <a:avLst/>
                <a:gdLst>
                  <a:gd name="T0" fmla="*/ 68 w 19"/>
                  <a:gd name="T1" fmla="*/ 129 h 31"/>
                  <a:gd name="T2" fmla="*/ 77 w 19"/>
                  <a:gd name="T3" fmla="*/ 97 h 31"/>
                  <a:gd name="T4" fmla="*/ 37 w 19"/>
                  <a:gd name="T5" fmla="*/ 0 h 31"/>
                  <a:gd name="T6" fmla="*/ 0 w 19"/>
                  <a:gd name="T7" fmla="*/ 19 h 31"/>
                  <a:gd name="T8" fmla="*/ 37 w 19"/>
                  <a:gd name="T9" fmla="*/ 120 h 31"/>
                  <a:gd name="T10" fmla="*/ 68 w 19"/>
                  <a:gd name="T11" fmla="*/ 129 h 31"/>
                  <a:gd name="T12" fmla="*/ 37 w 19"/>
                  <a:gd name="T13" fmla="*/ 120 h 31"/>
                  <a:gd name="T14" fmla="*/ 47 w 19"/>
                  <a:gd name="T15" fmla="*/ 136 h 31"/>
                  <a:gd name="T16" fmla="*/ 68 w 19"/>
                  <a:gd name="T17" fmla="*/ 129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31"/>
                  <a:gd name="T29" fmla="*/ 19 w 19"/>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31">
                    <a:moveTo>
                      <a:pt x="17" y="29"/>
                    </a:moveTo>
                    <a:lnTo>
                      <a:pt x="19" y="22"/>
                    </a:lnTo>
                    <a:lnTo>
                      <a:pt x="9" y="0"/>
                    </a:lnTo>
                    <a:lnTo>
                      <a:pt x="0" y="4"/>
                    </a:lnTo>
                    <a:lnTo>
                      <a:pt x="9" y="27"/>
                    </a:lnTo>
                    <a:lnTo>
                      <a:pt x="17" y="29"/>
                    </a:lnTo>
                    <a:lnTo>
                      <a:pt x="9" y="27"/>
                    </a:lnTo>
                    <a:lnTo>
                      <a:pt x="11" y="31"/>
                    </a:lnTo>
                    <a:lnTo>
                      <a:pt x="17" y="2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90" name="Freeform 207"/>
              <p:cNvSpPr>
                <a:spLocks/>
              </p:cNvSpPr>
              <p:nvPr/>
            </p:nvSpPr>
            <p:spPr bwMode="auto">
              <a:xfrm>
                <a:off x="2408" y="2772"/>
                <a:ext cx="87" cy="153"/>
              </a:xfrm>
              <a:custGeom>
                <a:avLst/>
                <a:gdLst>
                  <a:gd name="T0" fmla="*/ 196 w 60"/>
                  <a:gd name="T1" fmla="*/ 13 h 105"/>
                  <a:gd name="T2" fmla="*/ 196 w 60"/>
                  <a:gd name="T3" fmla="*/ 9 h 105"/>
                  <a:gd name="T4" fmla="*/ 215 w 60"/>
                  <a:gd name="T5" fmla="*/ 96 h 105"/>
                  <a:gd name="T6" fmla="*/ 223 w 60"/>
                  <a:gd name="T7" fmla="*/ 170 h 105"/>
                  <a:gd name="T8" fmla="*/ 215 w 60"/>
                  <a:gd name="T9" fmla="*/ 229 h 105"/>
                  <a:gd name="T10" fmla="*/ 196 w 60"/>
                  <a:gd name="T11" fmla="*/ 284 h 105"/>
                  <a:gd name="T12" fmla="*/ 158 w 60"/>
                  <a:gd name="T13" fmla="*/ 326 h 105"/>
                  <a:gd name="T14" fmla="*/ 120 w 60"/>
                  <a:gd name="T15" fmla="*/ 367 h 105"/>
                  <a:gd name="T16" fmla="*/ 67 w 60"/>
                  <a:gd name="T17" fmla="*/ 405 h 105"/>
                  <a:gd name="T18" fmla="*/ 0 w 60"/>
                  <a:gd name="T19" fmla="*/ 433 h 105"/>
                  <a:gd name="T20" fmla="*/ 19 w 60"/>
                  <a:gd name="T21" fmla="*/ 474 h 105"/>
                  <a:gd name="T22" fmla="*/ 93 w 60"/>
                  <a:gd name="T23" fmla="*/ 446 h 105"/>
                  <a:gd name="T24" fmla="*/ 155 w 60"/>
                  <a:gd name="T25" fmla="*/ 405 h 105"/>
                  <a:gd name="T26" fmla="*/ 204 w 60"/>
                  <a:gd name="T27" fmla="*/ 361 h 105"/>
                  <a:gd name="T28" fmla="*/ 238 w 60"/>
                  <a:gd name="T29" fmla="*/ 312 h 105"/>
                  <a:gd name="T30" fmla="*/ 257 w 60"/>
                  <a:gd name="T31" fmla="*/ 238 h 105"/>
                  <a:gd name="T32" fmla="*/ 265 w 60"/>
                  <a:gd name="T33" fmla="*/ 170 h 105"/>
                  <a:gd name="T34" fmla="*/ 265 w 60"/>
                  <a:gd name="T35" fmla="*/ 96 h 105"/>
                  <a:gd name="T36" fmla="*/ 247 w 60"/>
                  <a:gd name="T37" fmla="*/ 0 h 105"/>
                  <a:gd name="T38" fmla="*/ 247 w 60"/>
                  <a:gd name="T39" fmla="*/ 0 h 105"/>
                  <a:gd name="T40" fmla="*/ 196 w 60"/>
                  <a:gd name="T41" fmla="*/ 13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105"/>
                  <a:gd name="T65" fmla="*/ 60 w 60"/>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105">
                    <a:moveTo>
                      <a:pt x="44" y="3"/>
                    </a:moveTo>
                    <a:lnTo>
                      <a:pt x="44" y="2"/>
                    </a:lnTo>
                    <a:lnTo>
                      <a:pt x="48" y="21"/>
                    </a:lnTo>
                    <a:lnTo>
                      <a:pt x="50" y="38"/>
                    </a:lnTo>
                    <a:lnTo>
                      <a:pt x="48" y="51"/>
                    </a:lnTo>
                    <a:lnTo>
                      <a:pt x="44" y="63"/>
                    </a:lnTo>
                    <a:lnTo>
                      <a:pt x="36" y="73"/>
                    </a:lnTo>
                    <a:lnTo>
                      <a:pt x="27" y="82"/>
                    </a:lnTo>
                    <a:lnTo>
                      <a:pt x="15" y="90"/>
                    </a:lnTo>
                    <a:lnTo>
                      <a:pt x="0" y="96"/>
                    </a:lnTo>
                    <a:lnTo>
                      <a:pt x="4" y="105"/>
                    </a:lnTo>
                    <a:lnTo>
                      <a:pt x="21" y="99"/>
                    </a:lnTo>
                    <a:lnTo>
                      <a:pt x="35" y="90"/>
                    </a:lnTo>
                    <a:lnTo>
                      <a:pt x="46" y="80"/>
                    </a:lnTo>
                    <a:lnTo>
                      <a:pt x="54" y="69"/>
                    </a:lnTo>
                    <a:lnTo>
                      <a:pt x="58" y="53"/>
                    </a:lnTo>
                    <a:lnTo>
                      <a:pt x="60" y="38"/>
                    </a:lnTo>
                    <a:lnTo>
                      <a:pt x="60" y="21"/>
                    </a:lnTo>
                    <a:lnTo>
                      <a:pt x="56" y="0"/>
                    </a:lnTo>
                    <a:lnTo>
                      <a:pt x="44"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91" name="Freeform 208"/>
              <p:cNvSpPr>
                <a:spLocks/>
              </p:cNvSpPr>
              <p:nvPr/>
            </p:nvSpPr>
            <p:spPr bwMode="auto">
              <a:xfrm>
                <a:off x="1719" y="2335"/>
                <a:ext cx="770" cy="442"/>
              </a:xfrm>
              <a:custGeom>
                <a:avLst/>
                <a:gdLst>
                  <a:gd name="T0" fmla="*/ 19 w 528"/>
                  <a:gd name="T1" fmla="*/ 140 h 303"/>
                  <a:gd name="T2" fmla="*/ 19 w 528"/>
                  <a:gd name="T3" fmla="*/ 140 h 303"/>
                  <a:gd name="T4" fmla="*/ 236 w 528"/>
                  <a:gd name="T5" fmla="*/ 96 h 303"/>
                  <a:gd name="T6" fmla="*/ 445 w 528"/>
                  <a:gd name="T7" fmla="*/ 73 h 303"/>
                  <a:gd name="T8" fmla="*/ 642 w 528"/>
                  <a:gd name="T9" fmla="*/ 55 h 303"/>
                  <a:gd name="T10" fmla="*/ 831 w 528"/>
                  <a:gd name="T11" fmla="*/ 55 h 303"/>
                  <a:gd name="T12" fmla="*/ 1015 w 528"/>
                  <a:gd name="T13" fmla="*/ 73 h 303"/>
                  <a:gd name="T14" fmla="*/ 1191 w 528"/>
                  <a:gd name="T15" fmla="*/ 96 h 303"/>
                  <a:gd name="T16" fmla="*/ 1266 w 528"/>
                  <a:gd name="T17" fmla="*/ 121 h 303"/>
                  <a:gd name="T18" fmla="*/ 1353 w 528"/>
                  <a:gd name="T19" fmla="*/ 149 h 303"/>
                  <a:gd name="T20" fmla="*/ 1423 w 528"/>
                  <a:gd name="T21" fmla="*/ 177 h 303"/>
                  <a:gd name="T22" fmla="*/ 1502 w 528"/>
                  <a:gd name="T23" fmla="*/ 209 h 303"/>
                  <a:gd name="T24" fmla="*/ 1569 w 528"/>
                  <a:gd name="T25" fmla="*/ 245 h 303"/>
                  <a:gd name="T26" fmla="*/ 1651 w 528"/>
                  <a:gd name="T27" fmla="*/ 289 h 303"/>
                  <a:gd name="T28" fmla="*/ 1711 w 528"/>
                  <a:gd name="T29" fmla="*/ 330 h 303"/>
                  <a:gd name="T30" fmla="*/ 1778 w 528"/>
                  <a:gd name="T31" fmla="*/ 385 h 303"/>
                  <a:gd name="T32" fmla="*/ 1842 w 528"/>
                  <a:gd name="T33" fmla="*/ 445 h 303"/>
                  <a:gd name="T34" fmla="*/ 1897 w 528"/>
                  <a:gd name="T35" fmla="*/ 506 h 303"/>
                  <a:gd name="T36" fmla="*/ 1954 w 528"/>
                  <a:gd name="T37" fmla="*/ 565 h 303"/>
                  <a:gd name="T38" fmla="*/ 2013 w 528"/>
                  <a:gd name="T39" fmla="*/ 635 h 303"/>
                  <a:gd name="T40" fmla="*/ 2059 w 528"/>
                  <a:gd name="T41" fmla="*/ 709 h 303"/>
                  <a:gd name="T42" fmla="*/ 2110 w 528"/>
                  <a:gd name="T43" fmla="*/ 792 h 303"/>
                  <a:gd name="T44" fmla="*/ 2153 w 528"/>
                  <a:gd name="T45" fmla="*/ 868 h 303"/>
                  <a:gd name="T46" fmla="*/ 2193 w 528"/>
                  <a:gd name="T47" fmla="*/ 966 h 303"/>
                  <a:gd name="T48" fmla="*/ 2240 w 528"/>
                  <a:gd name="T49" fmla="*/ 1049 h 303"/>
                  <a:gd name="T50" fmla="*/ 2275 w 528"/>
                  <a:gd name="T51" fmla="*/ 1158 h 303"/>
                  <a:gd name="T52" fmla="*/ 2307 w 528"/>
                  <a:gd name="T53" fmla="*/ 1263 h 303"/>
                  <a:gd name="T54" fmla="*/ 2335 w 528"/>
                  <a:gd name="T55" fmla="*/ 1373 h 303"/>
                  <a:gd name="T56" fmla="*/ 2389 w 528"/>
                  <a:gd name="T57" fmla="*/ 1360 h 303"/>
                  <a:gd name="T58" fmla="*/ 2349 w 528"/>
                  <a:gd name="T59" fmla="*/ 1244 h 303"/>
                  <a:gd name="T60" fmla="*/ 2326 w 528"/>
                  <a:gd name="T61" fmla="*/ 1142 h 303"/>
                  <a:gd name="T62" fmla="*/ 2282 w 528"/>
                  <a:gd name="T63" fmla="*/ 1036 h 303"/>
                  <a:gd name="T64" fmla="*/ 2247 w 528"/>
                  <a:gd name="T65" fmla="*/ 941 h 303"/>
                  <a:gd name="T66" fmla="*/ 2193 w 528"/>
                  <a:gd name="T67" fmla="*/ 850 h 303"/>
                  <a:gd name="T68" fmla="*/ 2153 w 528"/>
                  <a:gd name="T69" fmla="*/ 766 h 303"/>
                  <a:gd name="T70" fmla="*/ 2099 w 528"/>
                  <a:gd name="T71" fmla="*/ 678 h 303"/>
                  <a:gd name="T72" fmla="*/ 2050 w 528"/>
                  <a:gd name="T73" fmla="*/ 602 h 303"/>
                  <a:gd name="T74" fmla="*/ 1995 w 528"/>
                  <a:gd name="T75" fmla="*/ 530 h 303"/>
                  <a:gd name="T76" fmla="*/ 1935 w 528"/>
                  <a:gd name="T77" fmla="*/ 462 h 303"/>
                  <a:gd name="T78" fmla="*/ 1874 w 528"/>
                  <a:gd name="T79" fmla="*/ 404 h 303"/>
                  <a:gd name="T80" fmla="*/ 1814 w 528"/>
                  <a:gd name="T81" fmla="*/ 347 h 303"/>
                  <a:gd name="T82" fmla="*/ 1746 w 528"/>
                  <a:gd name="T83" fmla="*/ 296 h 303"/>
                  <a:gd name="T84" fmla="*/ 1674 w 528"/>
                  <a:gd name="T85" fmla="*/ 245 h 303"/>
                  <a:gd name="T86" fmla="*/ 1597 w 528"/>
                  <a:gd name="T87" fmla="*/ 198 h 303"/>
                  <a:gd name="T88" fmla="*/ 1530 w 528"/>
                  <a:gd name="T89" fmla="*/ 168 h 303"/>
                  <a:gd name="T90" fmla="*/ 1448 w 528"/>
                  <a:gd name="T91" fmla="*/ 130 h 303"/>
                  <a:gd name="T92" fmla="*/ 1361 w 528"/>
                  <a:gd name="T93" fmla="*/ 96 h 303"/>
                  <a:gd name="T94" fmla="*/ 1285 w 528"/>
                  <a:gd name="T95" fmla="*/ 73 h 303"/>
                  <a:gd name="T96" fmla="*/ 1197 w 528"/>
                  <a:gd name="T97" fmla="*/ 47 h 303"/>
                  <a:gd name="T98" fmla="*/ 1022 w 528"/>
                  <a:gd name="T99" fmla="*/ 19 h 303"/>
                  <a:gd name="T100" fmla="*/ 831 w 528"/>
                  <a:gd name="T101" fmla="*/ 0 h 303"/>
                  <a:gd name="T102" fmla="*/ 642 w 528"/>
                  <a:gd name="T103" fmla="*/ 0 h 303"/>
                  <a:gd name="T104" fmla="*/ 435 w 528"/>
                  <a:gd name="T105" fmla="*/ 19 h 303"/>
                  <a:gd name="T106" fmla="*/ 226 w 528"/>
                  <a:gd name="T107" fmla="*/ 47 h 303"/>
                  <a:gd name="T108" fmla="*/ 0 w 528"/>
                  <a:gd name="T109" fmla="*/ 88 h 303"/>
                  <a:gd name="T110" fmla="*/ 0 w 528"/>
                  <a:gd name="T111" fmla="*/ 88 h 303"/>
                  <a:gd name="T112" fmla="*/ 19 w 528"/>
                  <a:gd name="T113" fmla="*/ 140 h 3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8"/>
                  <a:gd name="T172" fmla="*/ 0 h 303"/>
                  <a:gd name="T173" fmla="*/ 528 w 528"/>
                  <a:gd name="T174" fmla="*/ 303 h 3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8" h="303">
                    <a:moveTo>
                      <a:pt x="4" y="31"/>
                    </a:moveTo>
                    <a:lnTo>
                      <a:pt x="4" y="31"/>
                    </a:lnTo>
                    <a:lnTo>
                      <a:pt x="52" y="21"/>
                    </a:lnTo>
                    <a:lnTo>
                      <a:pt x="98" y="16"/>
                    </a:lnTo>
                    <a:lnTo>
                      <a:pt x="142" y="12"/>
                    </a:lnTo>
                    <a:lnTo>
                      <a:pt x="184" y="12"/>
                    </a:lnTo>
                    <a:lnTo>
                      <a:pt x="224" y="16"/>
                    </a:lnTo>
                    <a:lnTo>
                      <a:pt x="263" y="21"/>
                    </a:lnTo>
                    <a:lnTo>
                      <a:pt x="280" y="27"/>
                    </a:lnTo>
                    <a:lnTo>
                      <a:pt x="299" y="33"/>
                    </a:lnTo>
                    <a:lnTo>
                      <a:pt x="315" y="39"/>
                    </a:lnTo>
                    <a:lnTo>
                      <a:pt x="332" y="46"/>
                    </a:lnTo>
                    <a:lnTo>
                      <a:pt x="347" y="54"/>
                    </a:lnTo>
                    <a:lnTo>
                      <a:pt x="365" y="64"/>
                    </a:lnTo>
                    <a:lnTo>
                      <a:pt x="378" y="73"/>
                    </a:lnTo>
                    <a:lnTo>
                      <a:pt x="393" y="85"/>
                    </a:lnTo>
                    <a:lnTo>
                      <a:pt x="407" y="98"/>
                    </a:lnTo>
                    <a:lnTo>
                      <a:pt x="420" y="112"/>
                    </a:lnTo>
                    <a:lnTo>
                      <a:pt x="432" y="125"/>
                    </a:lnTo>
                    <a:lnTo>
                      <a:pt x="445" y="140"/>
                    </a:lnTo>
                    <a:lnTo>
                      <a:pt x="455" y="156"/>
                    </a:lnTo>
                    <a:lnTo>
                      <a:pt x="466" y="175"/>
                    </a:lnTo>
                    <a:lnTo>
                      <a:pt x="476" y="192"/>
                    </a:lnTo>
                    <a:lnTo>
                      <a:pt x="485" y="213"/>
                    </a:lnTo>
                    <a:lnTo>
                      <a:pt x="495" y="232"/>
                    </a:lnTo>
                    <a:lnTo>
                      <a:pt x="503" y="256"/>
                    </a:lnTo>
                    <a:lnTo>
                      <a:pt x="510" y="279"/>
                    </a:lnTo>
                    <a:lnTo>
                      <a:pt x="516" y="303"/>
                    </a:lnTo>
                    <a:lnTo>
                      <a:pt x="528" y="300"/>
                    </a:lnTo>
                    <a:lnTo>
                      <a:pt x="520" y="275"/>
                    </a:lnTo>
                    <a:lnTo>
                      <a:pt x="514" y="252"/>
                    </a:lnTo>
                    <a:lnTo>
                      <a:pt x="505" y="229"/>
                    </a:lnTo>
                    <a:lnTo>
                      <a:pt x="497" y="208"/>
                    </a:lnTo>
                    <a:lnTo>
                      <a:pt x="485" y="188"/>
                    </a:lnTo>
                    <a:lnTo>
                      <a:pt x="476" y="169"/>
                    </a:lnTo>
                    <a:lnTo>
                      <a:pt x="464" y="150"/>
                    </a:lnTo>
                    <a:lnTo>
                      <a:pt x="453" y="133"/>
                    </a:lnTo>
                    <a:lnTo>
                      <a:pt x="441" y="117"/>
                    </a:lnTo>
                    <a:lnTo>
                      <a:pt x="428" y="102"/>
                    </a:lnTo>
                    <a:lnTo>
                      <a:pt x="414" y="89"/>
                    </a:lnTo>
                    <a:lnTo>
                      <a:pt x="401" y="77"/>
                    </a:lnTo>
                    <a:lnTo>
                      <a:pt x="386" y="65"/>
                    </a:lnTo>
                    <a:lnTo>
                      <a:pt x="370" y="54"/>
                    </a:lnTo>
                    <a:lnTo>
                      <a:pt x="353" y="44"/>
                    </a:lnTo>
                    <a:lnTo>
                      <a:pt x="338" y="37"/>
                    </a:lnTo>
                    <a:lnTo>
                      <a:pt x="320" y="29"/>
                    </a:lnTo>
                    <a:lnTo>
                      <a:pt x="301" y="21"/>
                    </a:lnTo>
                    <a:lnTo>
                      <a:pt x="284" y="16"/>
                    </a:lnTo>
                    <a:lnTo>
                      <a:pt x="265" y="10"/>
                    </a:lnTo>
                    <a:lnTo>
                      <a:pt x="226" y="4"/>
                    </a:lnTo>
                    <a:lnTo>
                      <a:pt x="184" y="0"/>
                    </a:lnTo>
                    <a:lnTo>
                      <a:pt x="142" y="0"/>
                    </a:lnTo>
                    <a:lnTo>
                      <a:pt x="96" y="4"/>
                    </a:lnTo>
                    <a:lnTo>
                      <a:pt x="50" y="10"/>
                    </a:lnTo>
                    <a:lnTo>
                      <a:pt x="0" y="19"/>
                    </a:lnTo>
                    <a:lnTo>
                      <a:pt x="4" y="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92" name="Freeform 209"/>
              <p:cNvSpPr>
                <a:spLocks/>
              </p:cNvSpPr>
              <p:nvPr/>
            </p:nvSpPr>
            <p:spPr bwMode="auto">
              <a:xfrm>
                <a:off x="1601" y="2363"/>
                <a:ext cx="124" cy="145"/>
              </a:xfrm>
              <a:custGeom>
                <a:avLst/>
                <a:gdLst>
                  <a:gd name="T0" fmla="*/ 88 w 85"/>
                  <a:gd name="T1" fmla="*/ 415 h 100"/>
                  <a:gd name="T2" fmla="*/ 88 w 85"/>
                  <a:gd name="T3" fmla="*/ 415 h 100"/>
                  <a:gd name="T4" fmla="*/ 61 w 85"/>
                  <a:gd name="T5" fmla="*/ 351 h 100"/>
                  <a:gd name="T6" fmla="*/ 55 w 85"/>
                  <a:gd name="T7" fmla="*/ 293 h 100"/>
                  <a:gd name="T8" fmla="*/ 61 w 85"/>
                  <a:gd name="T9" fmla="*/ 276 h 100"/>
                  <a:gd name="T10" fmla="*/ 61 w 85"/>
                  <a:gd name="T11" fmla="*/ 247 h 100"/>
                  <a:gd name="T12" fmla="*/ 80 w 85"/>
                  <a:gd name="T13" fmla="*/ 223 h 100"/>
                  <a:gd name="T14" fmla="*/ 88 w 85"/>
                  <a:gd name="T15" fmla="*/ 197 h 100"/>
                  <a:gd name="T16" fmla="*/ 130 w 85"/>
                  <a:gd name="T17" fmla="*/ 155 h 100"/>
                  <a:gd name="T18" fmla="*/ 198 w 85"/>
                  <a:gd name="T19" fmla="*/ 120 h 100"/>
                  <a:gd name="T20" fmla="*/ 279 w 85"/>
                  <a:gd name="T21" fmla="*/ 80 h 100"/>
                  <a:gd name="T22" fmla="*/ 385 w 85"/>
                  <a:gd name="T23" fmla="*/ 52 h 100"/>
                  <a:gd name="T24" fmla="*/ 366 w 85"/>
                  <a:gd name="T25" fmla="*/ 0 h 100"/>
                  <a:gd name="T26" fmla="*/ 264 w 85"/>
                  <a:gd name="T27" fmla="*/ 36 h 100"/>
                  <a:gd name="T28" fmla="*/ 177 w 85"/>
                  <a:gd name="T29" fmla="*/ 70 h 100"/>
                  <a:gd name="T30" fmla="*/ 106 w 85"/>
                  <a:gd name="T31" fmla="*/ 120 h 100"/>
                  <a:gd name="T32" fmla="*/ 55 w 85"/>
                  <a:gd name="T33" fmla="*/ 174 h 100"/>
                  <a:gd name="T34" fmla="*/ 28 w 85"/>
                  <a:gd name="T35" fmla="*/ 197 h 100"/>
                  <a:gd name="T36" fmla="*/ 19 w 85"/>
                  <a:gd name="T37" fmla="*/ 229 h 100"/>
                  <a:gd name="T38" fmla="*/ 9 w 85"/>
                  <a:gd name="T39" fmla="*/ 265 h 100"/>
                  <a:gd name="T40" fmla="*/ 0 w 85"/>
                  <a:gd name="T41" fmla="*/ 303 h 100"/>
                  <a:gd name="T42" fmla="*/ 9 w 85"/>
                  <a:gd name="T43" fmla="*/ 365 h 100"/>
                  <a:gd name="T44" fmla="*/ 47 w 85"/>
                  <a:gd name="T45" fmla="*/ 434 h 100"/>
                  <a:gd name="T46" fmla="*/ 47 w 85"/>
                  <a:gd name="T47" fmla="*/ 442 h 100"/>
                  <a:gd name="T48" fmla="*/ 88 w 85"/>
                  <a:gd name="T49" fmla="*/ 415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100"/>
                  <a:gd name="T77" fmla="*/ 85 w 85"/>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100">
                    <a:moveTo>
                      <a:pt x="19" y="94"/>
                    </a:moveTo>
                    <a:lnTo>
                      <a:pt x="19" y="94"/>
                    </a:lnTo>
                    <a:lnTo>
                      <a:pt x="14" y="79"/>
                    </a:lnTo>
                    <a:lnTo>
                      <a:pt x="12" y="66"/>
                    </a:lnTo>
                    <a:lnTo>
                      <a:pt x="14" y="62"/>
                    </a:lnTo>
                    <a:lnTo>
                      <a:pt x="14" y="56"/>
                    </a:lnTo>
                    <a:lnTo>
                      <a:pt x="18" y="50"/>
                    </a:lnTo>
                    <a:lnTo>
                      <a:pt x="19" y="45"/>
                    </a:lnTo>
                    <a:lnTo>
                      <a:pt x="29" y="35"/>
                    </a:lnTo>
                    <a:lnTo>
                      <a:pt x="44" y="27"/>
                    </a:lnTo>
                    <a:lnTo>
                      <a:pt x="62" y="18"/>
                    </a:lnTo>
                    <a:lnTo>
                      <a:pt x="85" y="12"/>
                    </a:lnTo>
                    <a:lnTo>
                      <a:pt x="81" y="0"/>
                    </a:lnTo>
                    <a:lnTo>
                      <a:pt x="58" y="8"/>
                    </a:lnTo>
                    <a:lnTo>
                      <a:pt x="39" y="16"/>
                    </a:lnTo>
                    <a:lnTo>
                      <a:pt x="23" y="27"/>
                    </a:lnTo>
                    <a:lnTo>
                      <a:pt x="12" y="39"/>
                    </a:lnTo>
                    <a:lnTo>
                      <a:pt x="6" y="45"/>
                    </a:lnTo>
                    <a:lnTo>
                      <a:pt x="4" y="52"/>
                    </a:lnTo>
                    <a:lnTo>
                      <a:pt x="2" y="60"/>
                    </a:lnTo>
                    <a:lnTo>
                      <a:pt x="0" y="68"/>
                    </a:lnTo>
                    <a:lnTo>
                      <a:pt x="2" y="83"/>
                    </a:lnTo>
                    <a:lnTo>
                      <a:pt x="10" y="98"/>
                    </a:lnTo>
                    <a:lnTo>
                      <a:pt x="10" y="100"/>
                    </a:lnTo>
                    <a:lnTo>
                      <a:pt x="19" y="9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93" name="Freeform 210"/>
              <p:cNvSpPr>
                <a:spLocks/>
              </p:cNvSpPr>
              <p:nvPr/>
            </p:nvSpPr>
            <p:spPr bwMode="auto">
              <a:xfrm>
                <a:off x="1616" y="2500"/>
                <a:ext cx="185" cy="312"/>
              </a:xfrm>
              <a:custGeom>
                <a:avLst/>
                <a:gdLst>
                  <a:gd name="T0" fmla="*/ 571 w 127"/>
                  <a:gd name="T1" fmla="*/ 959 h 214"/>
                  <a:gd name="T2" fmla="*/ 571 w 127"/>
                  <a:gd name="T3" fmla="*/ 939 h 214"/>
                  <a:gd name="T4" fmla="*/ 41 w 127"/>
                  <a:gd name="T5" fmla="*/ 0 h 214"/>
                  <a:gd name="T6" fmla="*/ 0 w 127"/>
                  <a:gd name="T7" fmla="*/ 28 h 214"/>
                  <a:gd name="T8" fmla="*/ 526 w 127"/>
                  <a:gd name="T9" fmla="*/ 967 h 214"/>
                  <a:gd name="T10" fmla="*/ 571 w 127"/>
                  <a:gd name="T11" fmla="*/ 959 h 214"/>
                  <a:gd name="T12" fmla="*/ 0 60000 65536"/>
                  <a:gd name="T13" fmla="*/ 0 60000 65536"/>
                  <a:gd name="T14" fmla="*/ 0 60000 65536"/>
                  <a:gd name="T15" fmla="*/ 0 60000 65536"/>
                  <a:gd name="T16" fmla="*/ 0 60000 65536"/>
                  <a:gd name="T17" fmla="*/ 0 60000 65536"/>
                  <a:gd name="T18" fmla="*/ 0 w 127"/>
                  <a:gd name="T19" fmla="*/ 0 h 214"/>
                  <a:gd name="T20" fmla="*/ 127 w 127"/>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127" h="214">
                    <a:moveTo>
                      <a:pt x="127" y="212"/>
                    </a:moveTo>
                    <a:lnTo>
                      <a:pt x="127" y="208"/>
                    </a:lnTo>
                    <a:lnTo>
                      <a:pt x="9" y="0"/>
                    </a:lnTo>
                    <a:lnTo>
                      <a:pt x="0" y="6"/>
                    </a:lnTo>
                    <a:lnTo>
                      <a:pt x="117" y="214"/>
                    </a:lnTo>
                    <a:lnTo>
                      <a:pt x="127" y="2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94" name="Freeform 211"/>
              <p:cNvSpPr>
                <a:spLocks/>
              </p:cNvSpPr>
              <p:nvPr/>
            </p:nvSpPr>
            <p:spPr bwMode="auto">
              <a:xfrm>
                <a:off x="1786" y="2727"/>
                <a:ext cx="28" cy="82"/>
              </a:xfrm>
              <a:custGeom>
                <a:avLst/>
                <a:gdLst>
                  <a:gd name="T0" fmla="*/ 81 w 19"/>
                  <a:gd name="T1" fmla="*/ 0 h 56"/>
                  <a:gd name="T2" fmla="*/ 40 w 19"/>
                  <a:gd name="T3" fmla="*/ 19 h 56"/>
                  <a:gd name="T4" fmla="*/ 0 w 19"/>
                  <a:gd name="T5" fmla="*/ 249 h 56"/>
                  <a:gd name="T6" fmla="*/ 47 w 19"/>
                  <a:gd name="T7" fmla="*/ 258 h 56"/>
                  <a:gd name="T8" fmla="*/ 88 w 19"/>
                  <a:gd name="T9" fmla="*/ 28 h 56"/>
                  <a:gd name="T10" fmla="*/ 81 w 19"/>
                  <a:gd name="T11" fmla="*/ 0 h 56"/>
                  <a:gd name="T12" fmla="*/ 0 60000 65536"/>
                  <a:gd name="T13" fmla="*/ 0 60000 65536"/>
                  <a:gd name="T14" fmla="*/ 0 60000 65536"/>
                  <a:gd name="T15" fmla="*/ 0 60000 65536"/>
                  <a:gd name="T16" fmla="*/ 0 60000 65536"/>
                  <a:gd name="T17" fmla="*/ 0 60000 65536"/>
                  <a:gd name="T18" fmla="*/ 0 w 19"/>
                  <a:gd name="T19" fmla="*/ 0 h 56"/>
                  <a:gd name="T20" fmla="*/ 19 w 19"/>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9" h="56">
                    <a:moveTo>
                      <a:pt x="17" y="0"/>
                    </a:moveTo>
                    <a:lnTo>
                      <a:pt x="8" y="4"/>
                    </a:lnTo>
                    <a:lnTo>
                      <a:pt x="0" y="54"/>
                    </a:lnTo>
                    <a:lnTo>
                      <a:pt x="10" y="56"/>
                    </a:lnTo>
                    <a:lnTo>
                      <a:pt x="19" y="6"/>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95" name="Freeform 212"/>
              <p:cNvSpPr>
                <a:spLocks/>
              </p:cNvSpPr>
              <p:nvPr/>
            </p:nvSpPr>
            <p:spPr bwMode="auto">
              <a:xfrm>
                <a:off x="1638" y="2492"/>
                <a:ext cx="173" cy="247"/>
              </a:xfrm>
              <a:custGeom>
                <a:avLst/>
                <a:gdLst>
                  <a:gd name="T0" fmla="*/ 0 w 119"/>
                  <a:gd name="T1" fmla="*/ 19 h 169"/>
                  <a:gd name="T2" fmla="*/ 0 w 119"/>
                  <a:gd name="T3" fmla="*/ 22 h 169"/>
                  <a:gd name="T4" fmla="*/ 502 w 119"/>
                  <a:gd name="T5" fmla="*/ 772 h 169"/>
                  <a:gd name="T6" fmla="*/ 532 w 119"/>
                  <a:gd name="T7" fmla="*/ 732 h 169"/>
                  <a:gd name="T8" fmla="*/ 47 w 119"/>
                  <a:gd name="T9" fmla="*/ 0 h 169"/>
                  <a:gd name="T10" fmla="*/ 0 w 119"/>
                  <a:gd name="T11" fmla="*/ 19 h 169"/>
                  <a:gd name="T12" fmla="*/ 0 60000 65536"/>
                  <a:gd name="T13" fmla="*/ 0 60000 65536"/>
                  <a:gd name="T14" fmla="*/ 0 60000 65536"/>
                  <a:gd name="T15" fmla="*/ 0 60000 65536"/>
                  <a:gd name="T16" fmla="*/ 0 60000 65536"/>
                  <a:gd name="T17" fmla="*/ 0 60000 65536"/>
                  <a:gd name="T18" fmla="*/ 0 w 119"/>
                  <a:gd name="T19" fmla="*/ 0 h 169"/>
                  <a:gd name="T20" fmla="*/ 119 w 119"/>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119" h="169">
                    <a:moveTo>
                      <a:pt x="0" y="4"/>
                    </a:moveTo>
                    <a:lnTo>
                      <a:pt x="0" y="5"/>
                    </a:lnTo>
                    <a:lnTo>
                      <a:pt x="112" y="169"/>
                    </a:lnTo>
                    <a:lnTo>
                      <a:pt x="119" y="161"/>
                    </a:lnTo>
                    <a:lnTo>
                      <a:pt x="10" y="0"/>
                    </a:lnTo>
                    <a:lnTo>
                      <a:pt x="0"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96" name="Freeform 213"/>
              <p:cNvSpPr>
                <a:spLocks/>
              </p:cNvSpPr>
              <p:nvPr/>
            </p:nvSpPr>
            <p:spPr bwMode="auto">
              <a:xfrm>
                <a:off x="1632" y="2389"/>
                <a:ext cx="93" cy="109"/>
              </a:xfrm>
              <a:custGeom>
                <a:avLst/>
                <a:gdLst>
                  <a:gd name="T0" fmla="*/ 276 w 64"/>
                  <a:gd name="T1" fmla="*/ 0 h 75"/>
                  <a:gd name="T2" fmla="*/ 276 w 64"/>
                  <a:gd name="T3" fmla="*/ 0 h 75"/>
                  <a:gd name="T4" fmla="*/ 199 w 64"/>
                  <a:gd name="T5" fmla="*/ 22 h 75"/>
                  <a:gd name="T6" fmla="*/ 129 w 64"/>
                  <a:gd name="T7" fmla="*/ 48 h 75"/>
                  <a:gd name="T8" fmla="*/ 80 w 64"/>
                  <a:gd name="T9" fmla="*/ 87 h 75"/>
                  <a:gd name="T10" fmla="*/ 36 w 64"/>
                  <a:gd name="T11" fmla="*/ 126 h 75"/>
                  <a:gd name="T12" fmla="*/ 9 w 64"/>
                  <a:gd name="T13" fmla="*/ 169 h 75"/>
                  <a:gd name="T14" fmla="*/ 0 w 64"/>
                  <a:gd name="T15" fmla="*/ 224 h 75"/>
                  <a:gd name="T16" fmla="*/ 0 w 64"/>
                  <a:gd name="T17" fmla="*/ 283 h 75"/>
                  <a:gd name="T18" fmla="*/ 19 w 64"/>
                  <a:gd name="T19" fmla="*/ 334 h 75"/>
                  <a:gd name="T20" fmla="*/ 70 w 64"/>
                  <a:gd name="T21" fmla="*/ 317 h 75"/>
                  <a:gd name="T22" fmla="*/ 52 w 64"/>
                  <a:gd name="T23" fmla="*/ 272 h 75"/>
                  <a:gd name="T24" fmla="*/ 52 w 64"/>
                  <a:gd name="T25" fmla="*/ 233 h 75"/>
                  <a:gd name="T26" fmla="*/ 61 w 64"/>
                  <a:gd name="T27" fmla="*/ 187 h 75"/>
                  <a:gd name="T28" fmla="*/ 80 w 64"/>
                  <a:gd name="T29" fmla="*/ 150 h 75"/>
                  <a:gd name="T30" fmla="*/ 110 w 64"/>
                  <a:gd name="T31" fmla="*/ 126 h 75"/>
                  <a:gd name="T32" fmla="*/ 157 w 64"/>
                  <a:gd name="T33" fmla="*/ 94 h 75"/>
                  <a:gd name="T34" fmla="*/ 215 w 64"/>
                  <a:gd name="T35" fmla="*/ 76 h 75"/>
                  <a:gd name="T36" fmla="*/ 285 w 64"/>
                  <a:gd name="T37" fmla="*/ 48 h 75"/>
                  <a:gd name="T38" fmla="*/ 285 w 64"/>
                  <a:gd name="T39" fmla="*/ 48 h 75"/>
                  <a:gd name="T40" fmla="*/ 276 w 64"/>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75"/>
                  <a:gd name="T65" fmla="*/ 64 w 64"/>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75">
                    <a:moveTo>
                      <a:pt x="62" y="0"/>
                    </a:moveTo>
                    <a:lnTo>
                      <a:pt x="62" y="0"/>
                    </a:lnTo>
                    <a:lnTo>
                      <a:pt x="45" y="5"/>
                    </a:lnTo>
                    <a:lnTo>
                      <a:pt x="29" y="11"/>
                    </a:lnTo>
                    <a:lnTo>
                      <a:pt x="18" y="19"/>
                    </a:lnTo>
                    <a:lnTo>
                      <a:pt x="8" y="28"/>
                    </a:lnTo>
                    <a:lnTo>
                      <a:pt x="2" y="38"/>
                    </a:lnTo>
                    <a:lnTo>
                      <a:pt x="0" y="50"/>
                    </a:lnTo>
                    <a:lnTo>
                      <a:pt x="0" y="63"/>
                    </a:lnTo>
                    <a:lnTo>
                      <a:pt x="4" y="75"/>
                    </a:lnTo>
                    <a:lnTo>
                      <a:pt x="16" y="71"/>
                    </a:lnTo>
                    <a:lnTo>
                      <a:pt x="12" y="61"/>
                    </a:lnTo>
                    <a:lnTo>
                      <a:pt x="12" y="52"/>
                    </a:lnTo>
                    <a:lnTo>
                      <a:pt x="14" y="42"/>
                    </a:lnTo>
                    <a:lnTo>
                      <a:pt x="18" y="34"/>
                    </a:lnTo>
                    <a:lnTo>
                      <a:pt x="25" y="28"/>
                    </a:lnTo>
                    <a:lnTo>
                      <a:pt x="35" y="21"/>
                    </a:lnTo>
                    <a:lnTo>
                      <a:pt x="48" y="17"/>
                    </a:lnTo>
                    <a:lnTo>
                      <a:pt x="64" y="11"/>
                    </a:lnTo>
                    <a:lnTo>
                      <a:pt x="6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97" name="Freeform 214"/>
              <p:cNvSpPr>
                <a:spLocks/>
              </p:cNvSpPr>
              <p:nvPr/>
            </p:nvSpPr>
            <p:spPr bwMode="auto">
              <a:xfrm>
                <a:off x="1722" y="2363"/>
                <a:ext cx="741" cy="416"/>
              </a:xfrm>
              <a:custGeom>
                <a:avLst/>
                <a:gdLst>
                  <a:gd name="T0" fmla="*/ 2300 w 508"/>
                  <a:gd name="T1" fmla="*/ 1267 h 286"/>
                  <a:gd name="T2" fmla="*/ 2300 w 508"/>
                  <a:gd name="T3" fmla="*/ 1271 h 286"/>
                  <a:gd name="T4" fmla="*/ 2241 w 508"/>
                  <a:gd name="T5" fmla="*/ 1084 h 286"/>
                  <a:gd name="T6" fmla="*/ 2172 w 508"/>
                  <a:gd name="T7" fmla="*/ 906 h 286"/>
                  <a:gd name="T8" fmla="*/ 2092 w 508"/>
                  <a:gd name="T9" fmla="*/ 746 h 286"/>
                  <a:gd name="T10" fmla="*/ 2004 w 508"/>
                  <a:gd name="T11" fmla="*/ 604 h 286"/>
                  <a:gd name="T12" fmla="*/ 1956 w 508"/>
                  <a:gd name="T13" fmla="*/ 534 h 286"/>
                  <a:gd name="T14" fmla="*/ 1902 w 508"/>
                  <a:gd name="T15" fmla="*/ 474 h 286"/>
                  <a:gd name="T16" fmla="*/ 1853 w 508"/>
                  <a:gd name="T17" fmla="*/ 415 h 286"/>
                  <a:gd name="T18" fmla="*/ 1787 w 508"/>
                  <a:gd name="T19" fmla="*/ 364 h 286"/>
                  <a:gd name="T20" fmla="*/ 1727 w 508"/>
                  <a:gd name="T21" fmla="*/ 313 h 286"/>
                  <a:gd name="T22" fmla="*/ 1657 w 508"/>
                  <a:gd name="T23" fmla="*/ 257 h 286"/>
                  <a:gd name="T24" fmla="*/ 1597 w 508"/>
                  <a:gd name="T25" fmla="*/ 215 h 286"/>
                  <a:gd name="T26" fmla="*/ 1530 w 508"/>
                  <a:gd name="T27" fmla="*/ 176 h 286"/>
                  <a:gd name="T28" fmla="*/ 1448 w 508"/>
                  <a:gd name="T29" fmla="*/ 138 h 286"/>
                  <a:gd name="T30" fmla="*/ 1373 w 508"/>
                  <a:gd name="T31" fmla="*/ 111 h 286"/>
                  <a:gd name="T32" fmla="*/ 1294 w 508"/>
                  <a:gd name="T33" fmla="*/ 80 h 286"/>
                  <a:gd name="T34" fmla="*/ 1212 w 508"/>
                  <a:gd name="T35" fmla="*/ 61 h 286"/>
                  <a:gd name="T36" fmla="*/ 1126 w 508"/>
                  <a:gd name="T37" fmla="*/ 36 h 286"/>
                  <a:gd name="T38" fmla="*/ 1040 w 508"/>
                  <a:gd name="T39" fmla="*/ 19 h 286"/>
                  <a:gd name="T40" fmla="*/ 947 w 508"/>
                  <a:gd name="T41" fmla="*/ 9 h 286"/>
                  <a:gd name="T42" fmla="*/ 850 w 508"/>
                  <a:gd name="T43" fmla="*/ 0 h 286"/>
                  <a:gd name="T44" fmla="*/ 662 w 508"/>
                  <a:gd name="T45" fmla="*/ 0 h 286"/>
                  <a:gd name="T46" fmla="*/ 454 w 508"/>
                  <a:gd name="T47" fmla="*/ 9 h 286"/>
                  <a:gd name="T48" fmla="*/ 236 w 508"/>
                  <a:gd name="T49" fmla="*/ 36 h 286"/>
                  <a:gd name="T50" fmla="*/ 0 w 508"/>
                  <a:gd name="T51" fmla="*/ 80 h 286"/>
                  <a:gd name="T52" fmla="*/ 9 w 508"/>
                  <a:gd name="T53" fmla="*/ 129 h 286"/>
                  <a:gd name="T54" fmla="*/ 245 w 508"/>
                  <a:gd name="T55" fmla="*/ 89 h 286"/>
                  <a:gd name="T56" fmla="*/ 462 w 508"/>
                  <a:gd name="T57" fmla="*/ 61 h 286"/>
                  <a:gd name="T58" fmla="*/ 662 w 508"/>
                  <a:gd name="T59" fmla="*/ 47 h 286"/>
                  <a:gd name="T60" fmla="*/ 850 w 508"/>
                  <a:gd name="T61" fmla="*/ 52 h 286"/>
                  <a:gd name="T62" fmla="*/ 947 w 508"/>
                  <a:gd name="T63" fmla="*/ 61 h 286"/>
                  <a:gd name="T64" fmla="*/ 1034 w 508"/>
                  <a:gd name="T65" fmla="*/ 70 h 286"/>
                  <a:gd name="T66" fmla="*/ 1117 w 508"/>
                  <a:gd name="T67" fmla="*/ 89 h 286"/>
                  <a:gd name="T68" fmla="*/ 1202 w 508"/>
                  <a:gd name="T69" fmla="*/ 102 h 286"/>
                  <a:gd name="T70" fmla="*/ 1276 w 508"/>
                  <a:gd name="T71" fmla="*/ 129 h 286"/>
                  <a:gd name="T72" fmla="*/ 1354 w 508"/>
                  <a:gd name="T73" fmla="*/ 157 h 286"/>
                  <a:gd name="T74" fmla="*/ 1429 w 508"/>
                  <a:gd name="T75" fmla="*/ 195 h 286"/>
                  <a:gd name="T76" fmla="*/ 1502 w 508"/>
                  <a:gd name="T77" fmla="*/ 224 h 286"/>
                  <a:gd name="T78" fmla="*/ 1570 w 508"/>
                  <a:gd name="T79" fmla="*/ 257 h 286"/>
                  <a:gd name="T80" fmla="*/ 1637 w 508"/>
                  <a:gd name="T81" fmla="*/ 304 h 286"/>
                  <a:gd name="T82" fmla="*/ 1694 w 508"/>
                  <a:gd name="T83" fmla="*/ 345 h 286"/>
                  <a:gd name="T84" fmla="*/ 1753 w 508"/>
                  <a:gd name="T85" fmla="*/ 397 h 286"/>
                  <a:gd name="T86" fmla="*/ 1806 w 508"/>
                  <a:gd name="T87" fmla="*/ 447 h 286"/>
                  <a:gd name="T88" fmla="*/ 1866 w 508"/>
                  <a:gd name="T89" fmla="*/ 511 h 286"/>
                  <a:gd name="T90" fmla="*/ 1917 w 508"/>
                  <a:gd name="T91" fmla="*/ 569 h 286"/>
                  <a:gd name="T92" fmla="*/ 1963 w 508"/>
                  <a:gd name="T93" fmla="*/ 630 h 286"/>
                  <a:gd name="T94" fmla="*/ 2051 w 508"/>
                  <a:gd name="T95" fmla="*/ 777 h 286"/>
                  <a:gd name="T96" fmla="*/ 2130 w 508"/>
                  <a:gd name="T97" fmla="*/ 932 h 286"/>
                  <a:gd name="T98" fmla="*/ 2194 w 508"/>
                  <a:gd name="T99" fmla="*/ 1092 h 286"/>
                  <a:gd name="T100" fmla="*/ 2251 w 508"/>
                  <a:gd name="T101" fmla="*/ 1280 h 286"/>
                  <a:gd name="T102" fmla="*/ 2251 w 508"/>
                  <a:gd name="T103" fmla="*/ 1280 h 286"/>
                  <a:gd name="T104" fmla="*/ 2300 w 508"/>
                  <a:gd name="T105" fmla="*/ 1267 h 2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8"/>
                  <a:gd name="T160" fmla="*/ 0 h 286"/>
                  <a:gd name="T161" fmla="*/ 508 w 508"/>
                  <a:gd name="T162" fmla="*/ 286 h 2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8" h="286">
                    <a:moveTo>
                      <a:pt x="508" y="283"/>
                    </a:moveTo>
                    <a:lnTo>
                      <a:pt x="508" y="284"/>
                    </a:lnTo>
                    <a:lnTo>
                      <a:pt x="495" y="242"/>
                    </a:lnTo>
                    <a:lnTo>
                      <a:pt x="480" y="202"/>
                    </a:lnTo>
                    <a:lnTo>
                      <a:pt x="462" y="167"/>
                    </a:lnTo>
                    <a:lnTo>
                      <a:pt x="443" y="135"/>
                    </a:lnTo>
                    <a:lnTo>
                      <a:pt x="432" y="119"/>
                    </a:lnTo>
                    <a:lnTo>
                      <a:pt x="420" y="106"/>
                    </a:lnTo>
                    <a:lnTo>
                      <a:pt x="409" y="93"/>
                    </a:lnTo>
                    <a:lnTo>
                      <a:pt x="395" y="81"/>
                    </a:lnTo>
                    <a:lnTo>
                      <a:pt x="382" y="70"/>
                    </a:lnTo>
                    <a:lnTo>
                      <a:pt x="366" y="58"/>
                    </a:lnTo>
                    <a:lnTo>
                      <a:pt x="353" y="48"/>
                    </a:lnTo>
                    <a:lnTo>
                      <a:pt x="338" y="39"/>
                    </a:lnTo>
                    <a:lnTo>
                      <a:pt x="320" y="31"/>
                    </a:lnTo>
                    <a:lnTo>
                      <a:pt x="303" y="25"/>
                    </a:lnTo>
                    <a:lnTo>
                      <a:pt x="286" y="18"/>
                    </a:lnTo>
                    <a:lnTo>
                      <a:pt x="268" y="14"/>
                    </a:lnTo>
                    <a:lnTo>
                      <a:pt x="249" y="8"/>
                    </a:lnTo>
                    <a:lnTo>
                      <a:pt x="230" y="4"/>
                    </a:lnTo>
                    <a:lnTo>
                      <a:pt x="209" y="2"/>
                    </a:lnTo>
                    <a:lnTo>
                      <a:pt x="188" y="0"/>
                    </a:lnTo>
                    <a:lnTo>
                      <a:pt x="146" y="0"/>
                    </a:lnTo>
                    <a:lnTo>
                      <a:pt x="100" y="2"/>
                    </a:lnTo>
                    <a:lnTo>
                      <a:pt x="52" y="8"/>
                    </a:lnTo>
                    <a:lnTo>
                      <a:pt x="0" y="18"/>
                    </a:lnTo>
                    <a:lnTo>
                      <a:pt x="2" y="29"/>
                    </a:lnTo>
                    <a:lnTo>
                      <a:pt x="54" y="20"/>
                    </a:lnTo>
                    <a:lnTo>
                      <a:pt x="102" y="14"/>
                    </a:lnTo>
                    <a:lnTo>
                      <a:pt x="146" y="10"/>
                    </a:lnTo>
                    <a:lnTo>
                      <a:pt x="188" y="12"/>
                    </a:lnTo>
                    <a:lnTo>
                      <a:pt x="209" y="14"/>
                    </a:lnTo>
                    <a:lnTo>
                      <a:pt x="228" y="16"/>
                    </a:lnTo>
                    <a:lnTo>
                      <a:pt x="247" y="20"/>
                    </a:lnTo>
                    <a:lnTo>
                      <a:pt x="265" y="23"/>
                    </a:lnTo>
                    <a:lnTo>
                      <a:pt x="282" y="29"/>
                    </a:lnTo>
                    <a:lnTo>
                      <a:pt x="299" y="35"/>
                    </a:lnTo>
                    <a:lnTo>
                      <a:pt x="316" y="43"/>
                    </a:lnTo>
                    <a:lnTo>
                      <a:pt x="332" y="50"/>
                    </a:lnTo>
                    <a:lnTo>
                      <a:pt x="347" y="58"/>
                    </a:lnTo>
                    <a:lnTo>
                      <a:pt x="361" y="68"/>
                    </a:lnTo>
                    <a:lnTo>
                      <a:pt x="374" y="77"/>
                    </a:lnTo>
                    <a:lnTo>
                      <a:pt x="387" y="89"/>
                    </a:lnTo>
                    <a:lnTo>
                      <a:pt x="399" y="100"/>
                    </a:lnTo>
                    <a:lnTo>
                      <a:pt x="412" y="114"/>
                    </a:lnTo>
                    <a:lnTo>
                      <a:pt x="424" y="127"/>
                    </a:lnTo>
                    <a:lnTo>
                      <a:pt x="434" y="141"/>
                    </a:lnTo>
                    <a:lnTo>
                      <a:pt x="453" y="173"/>
                    </a:lnTo>
                    <a:lnTo>
                      <a:pt x="470" y="208"/>
                    </a:lnTo>
                    <a:lnTo>
                      <a:pt x="485" y="244"/>
                    </a:lnTo>
                    <a:lnTo>
                      <a:pt x="497" y="286"/>
                    </a:lnTo>
                    <a:lnTo>
                      <a:pt x="508" y="28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98" name="Freeform 215"/>
              <p:cNvSpPr>
                <a:spLocks/>
              </p:cNvSpPr>
              <p:nvPr/>
            </p:nvSpPr>
            <p:spPr bwMode="auto">
              <a:xfrm>
                <a:off x="2435" y="2775"/>
                <a:ext cx="34" cy="89"/>
              </a:xfrm>
              <a:custGeom>
                <a:avLst/>
                <a:gdLst>
                  <a:gd name="T0" fmla="*/ 40 w 23"/>
                  <a:gd name="T1" fmla="*/ 277 h 61"/>
                  <a:gd name="T2" fmla="*/ 40 w 23"/>
                  <a:gd name="T3" fmla="*/ 266 h 61"/>
                  <a:gd name="T4" fmla="*/ 68 w 23"/>
                  <a:gd name="T5" fmla="*/ 238 h 61"/>
                  <a:gd name="T6" fmla="*/ 81 w 23"/>
                  <a:gd name="T7" fmla="*/ 217 h 61"/>
                  <a:gd name="T8" fmla="*/ 101 w 23"/>
                  <a:gd name="T9" fmla="*/ 181 h 61"/>
                  <a:gd name="T10" fmla="*/ 109 w 23"/>
                  <a:gd name="T11" fmla="*/ 147 h 61"/>
                  <a:gd name="T12" fmla="*/ 109 w 23"/>
                  <a:gd name="T13" fmla="*/ 112 h 61"/>
                  <a:gd name="T14" fmla="*/ 109 w 23"/>
                  <a:gd name="T15" fmla="*/ 77 h 61"/>
                  <a:gd name="T16" fmla="*/ 101 w 23"/>
                  <a:gd name="T17" fmla="*/ 41 h 61"/>
                  <a:gd name="T18" fmla="*/ 90 w 23"/>
                  <a:gd name="T19" fmla="*/ 0 h 61"/>
                  <a:gd name="T20" fmla="*/ 40 w 23"/>
                  <a:gd name="T21" fmla="*/ 13 h 61"/>
                  <a:gd name="T22" fmla="*/ 49 w 23"/>
                  <a:gd name="T23" fmla="*/ 50 h 61"/>
                  <a:gd name="T24" fmla="*/ 59 w 23"/>
                  <a:gd name="T25" fmla="*/ 88 h 61"/>
                  <a:gd name="T26" fmla="*/ 59 w 23"/>
                  <a:gd name="T27" fmla="*/ 112 h 61"/>
                  <a:gd name="T28" fmla="*/ 59 w 23"/>
                  <a:gd name="T29" fmla="*/ 136 h 61"/>
                  <a:gd name="T30" fmla="*/ 49 w 23"/>
                  <a:gd name="T31" fmla="*/ 163 h 61"/>
                  <a:gd name="T32" fmla="*/ 40 w 23"/>
                  <a:gd name="T33" fmla="*/ 190 h 61"/>
                  <a:gd name="T34" fmla="*/ 19 w 23"/>
                  <a:gd name="T35" fmla="*/ 217 h 61"/>
                  <a:gd name="T36" fmla="*/ 0 w 23"/>
                  <a:gd name="T37" fmla="*/ 231 h 61"/>
                  <a:gd name="T38" fmla="*/ 0 w 23"/>
                  <a:gd name="T39" fmla="*/ 231 h 61"/>
                  <a:gd name="T40" fmla="*/ 40 w 23"/>
                  <a:gd name="T41" fmla="*/ 277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61"/>
                  <a:gd name="T65" fmla="*/ 23 w 23"/>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61">
                    <a:moveTo>
                      <a:pt x="8" y="61"/>
                    </a:moveTo>
                    <a:lnTo>
                      <a:pt x="8" y="59"/>
                    </a:lnTo>
                    <a:lnTo>
                      <a:pt x="14" y="53"/>
                    </a:lnTo>
                    <a:lnTo>
                      <a:pt x="17" y="48"/>
                    </a:lnTo>
                    <a:lnTo>
                      <a:pt x="21" y="40"/>
                    </a:lnTo>
                    <a:lnTo>
                      <a:pt x="23" y="32"/>
                    </a:lnTo>
                    <a:lnTo>
                      <a:pt x="23" y="25"/>
                    </a:lnTo>
                    <a:lnTo>
                      <a:pt x="23" y="17"/>
                    </a:lnTo>
                    <a:lnTo>
                      <a:pt x="21" y="9"/>
                    </a:lnTo>
                    <a:lnTo>
                      <a:pt x="19" y="0"/>
                    </a:lnTo>
                    <a:lnTo>
                      <a:pt x="8" y="3"/>
                    </a:lnTo>
                    <a:lnTo>
                      <a:pt x="10" y="11"/>
                    </a:lnTo>
                    <a:lnTo>
                      <a:pt x="12" y="19"/>
                    </a:lnTo>
                    <a:lnTo>
                      <a:pt x="12" y="25"/>
                    </a:lnTo>
                    <a:lnTo>
                      <a:pt x="12" y="30"/>
                    </a:lnTo>
                    <a:lnTo>
                      <a:pt x="10" y="36"/>
                    </a:lnTo>
                    <a:lnTo>
                      <a:pt x="8" y="42"/>
                    </a:lnTo>
                    <a:lnTo>
                      <a:pt x="4" y="48"/>
                    </a:lnTo>
                    <a:lnTo>
                      <a:pt x="0" y="51"/>
                    </a:lnTo>
                    <a:lnTo>
                      <a:pt x="8" y="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99" name="Freeform 216"/>
              <p:cNvSpPr>
                <a:spLocks/>
              </p:cNvSpPr>
              <p:nvPr/>
            </p:nvSpPr>
            <p:spPr bwMode="auto">
              <a:xfrm>
                <a:off x="2383" y="2849"/>
                <a:ext cx="64" cy="43"/>
              </a:xfrm>
              <a:custGeom>
                <a:avLst/>
                <a:gdLst>
                  <a:gd name="T0" fmla="*/ 19 w 44"/>
                  <a:gd name="T1" fmla="*/ 129 h 29"/>
                  <a:gd name="T2" fmla="*/ 48 w 44"/>
                  <a:gd name="T3" fmla="*/ 141 h 29"/>
                  <a:gd name="T4" fmla="*/ 196 w 44"/>
                  <a:gd name="T5" fmla="*/ 49 h 29"/>
                  <a:gd name="T6" fmla="*/ 161 w 44"/>
                  <a:gd name="T7" fmla="*/ 0 h 29"/>
                  <a:gd name="T8" fmla="*/ 28 w 44"/>
                  <a:gd name="T9" fmla="*/ 96 h 29"/>
                  <a:gd name="T10" fmla="*/ 19 w 44"/>
                  <a:gd name="T11" fmla="*/ 129 h 29"/>
                  <a:gd name="T12" fmla="*/ 28 w 44"/>
                  <a:gd name="T13" fmla="*/ 96 h 29"/>
                  <a:gd name="T14" fmla="*/ 0 w 44"/>
                  <a:gd name="T15" fmla="*/ 110 h 29"/>
                  <a:gd name="T16" fmla="*/ 19 w 44"/>
                  <a:gd name="T17" fmla="*/ 1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9"/>
                  <a:gd name="T29" fmla="*/ 44 w 44"/>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9">
                    <a:moveTo>
                      <a:pt x="4" y="27"/>
                    </a:moveTo>
                    <a:lnTo>
                      <a:pt x="11" y="29"/>
                    </a:lnTo>
                    <a:lnTo>
                      <a:pt x="44" y="10"/>
                    </a:lnTo>
                    <a:lnTo>
                      <a:pt x="36" y="0"/>
                    </a:lnTo>
                    <a:lnTo>
                      <a:pt x="6" y="20"/>
                    </a:lnTo>
                    <a:lnTo>
                      <a:pt x="4" y="27"/>
                    </a:lnTo>
                    <a:lnTo>
                      <a:pt x="6" y="20"/>
                    </a:lnTo>
                    <a:lnTo>
                      <a:pt x="0" y="23"/>
                    </a:lnTo>
                    <a:lnTo>
                      <a:pt x="4" y="2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00" name="Freeform 217"/>
              <p:cNvSpPr>
                <a:spLocks/>
              </p:cNvSpPr>
              <p:nvPr/>
            </p:nvSpPr>
            <p:spPr bwMode="auto">
              <a:xfrm>
                <a:off x="1848" y="2699"/>
                <a:ext cx="73" cy="73"/>
              </a:xfrm>
              <a:custGeom>
                <a:avLst/>
                <a:gdLst>
                  <a:gd name="T0" fmla="*/ 228 w 50"/>
                  <a:gd name="T1" fmla="*/ 228 h 50"/>
                  <a:gd name="T2" fmla="*/ 228 w 50"/>
                  <a:gd name="T3" fmla="*/ 228 h 50"/>
                  <a:gd name="T4" fmla="*/ 218 w 50"/>
                  <a:gd name="T5" fmla="*/ 181 h 50"/>
                  <a:gd name="T6" fmla="*/ 209 w 50"/>
                  <a:gd name="T7" fmla="*/ 136 h 50"/>
                  <a:gd name="T8" fmla="*/ 190 w 50"/>
                  <a:gd name="T9" fmla="*/ 107 h 50"/>
                  <a:gd name="T10" fmla="*/ 158 w 50"/>
                  <a:gd name="T11" fmla="*/ 69 h 50"/>
                  <a:gd name="T12" fmla="*/ 130 w 50"/>
                  <a:gd name="T13" fmla="*/ 41 h 50"/>
                  <a:gd name="T14" fmla="*/ 88 w 50"/>
                  <a:gd name="T15" fmla="*/ 19 h 50"/>
                  <a:gd name="T16" fmla="*/ 47 w 50"/>
                  <a:gd name="T17" fmla="*/ 9 h 50"/>
                  <a:gd name="T18" fmla="*/ 0 w 50"/>
                  <a:gd name="T19" fmla="*/ 0 h 50"/>
                  <a:gd name="T20" fmla="*/ 0 w 50"/>
                  <a:gd name="T21" fmla="*/ 50 h 50"/>
                  <a:gd name="T22" fmla="*/ 38 w 50"/>
                  <a:gd name="T23" fmla="*/ 60 h 50"/>
                  <a:gd name="T24" fmla="*/ 73 w 50"/>
                  <a:gd name="T25" fmla="*/ 69 h 50"/>
                  <a:gd name="T26" fmla="*/ 96 w 50"/>
                  <a:gd name="T27" fmla="*/ 88 h 50"/>
                  <a:gd name="T28" fmla="*/ 121 w 50"/>
                  <a:gd name="T29" fmla="*/ 107 h 50"/>
                  <a:gd name="T30" fmla="*/ 149 w 50"/>
                  <a:gd name="T31" fmla="*/ 130 h 50"/>
                  <a:gd name="T32" fmla="*/ 168 w 50"/>
                  <a:gd name="T33" fmla="*/ 156 h 50"/>
                  <a:gd name="T34" fmla="*/ 177 w 50"/>
                  <a:gd name="T35" fmla="*/ 190 h 50"/>
                  <a:gd name="T36" fmla="*/ 177 w 50"/>
                  <a:gd name="T37" fmla="*/ 228 h 50"/>
                  <a:gd name="T38" fmla="*/ 177 w 50"/>
                  <a:gd name="T39" fmla="*/ 228 h 50"/>
                  <a:gd name="T40" fmla="*/ 228 w 50"/>
                  <a:gd name="T41" fmla="*/ 228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50"/>
                  <a:gd name="T65" fmla="*/ 50 w 5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50">
                    <a:moveTo>
                      <a:pt x="50" y="50"/>
                    </a:moveTo>
                    <a:lnTo>
                      <a:pt x="50" y="50"/>
                    </a:lnTo>
                    <a:lnTo>
                      <a:pt x="48" y="40"/>
                    </a:lnTo>
                    <a:lnTo>
                      <a:pt x="46" y="30"/>
                    </a:lnTo>
                    <a:lnTo>
                      <a:pt x="42" y="23"/>
                    </a:lnTo>
                    <a:lnTo>
                      <a:pt x="35" y="15"/>
                    </a:lnTo>
                    <a:lnTo>
                      <a:pt x="29" y="9"/>
                    </a:lnTo>
                    <a:lnTo>
                      <a:pt x="19" y="4"/>
                    </a:lnTo>
                    <a:lnTo>
                      <a:pt x="10" y="2"/>
                    </a:lnTo>
                    <a:lnTo>
                      <a:pt x="0" y="0"/>
                    </a:lnTo>
                    <a:lnTo>
                      <a:pt x="0" y="11"/>
                    </a:lnTo>
                    <a:lnTo>
                      <a:pt x="8" y="13"/>
                    </a:lnTo>
                    <a:lnTo>
                      <a:pt x="16" y="15"/>
                    </a:lnTo>
                    <a:lnTo>
                      <a:pt x="21" y="19"/>
                    </a:lnTo>
                    <a:lnTo>
                      <a:pt x="27" y="23"/>
                    </a:lnTo>
                    <a:lnTo>
                      <a:pt x="33" y="29"/>
                    </a:lnTo>
                    <a:lnTo>
                      <a:pt x="37" y="34"/>
                    </a:lnTo>
                    <a:lnTo>
                      <a:pt x="39" y="42"/>
                    </a:lnTo>
                    <a:lnTo>
                      <a:pt x="39" y="50"/>
                    </a:lnTo>
                    <a:lnTo>
                      <a:pt x="50" y="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01" name="Freeform 218"/>
              <p:cNvSpPr>
                <a:spLocks/>
              </p:cNvSpPr>
              <p:nvPr/>
            </p:nvSpPr>
            <p:spPr bwMode="auto">
              <a:xfrm>
                <a:off x="1848" y="2772"/>
                <a:ext cx="73" cy="73"/>
              </a:xfrm>
              <a:custGeom>
                <a:avLst/>
                <a:gdLst>
                  <a:gd name="T0" fmla="*/ 0 w 50"/>
                  <a:gd name="T1" fmla="*/ 228 h 50"/>
                  <a:gd name="T2" fmla="*/ 0 w 50"/>
                  <a:gd name="T3" fmla="*/ 228 h 50"/>
                  <a:gd name="T4" fmla="*/ 47 w 50"/>
                  <a:gd name="T5" fmla="*/ 218 h 50"/>
                  <a:gd name="T6" fmla="*/ 88 w 50"/>
                  <a:gd name="T7" fmla="*/ 209 h 50"/>
                  <a:gd name="T8" fmla="*/ 130 w 50"/>
                  <a:gd name="T9" fmla="*/ 190 h 50"/>
                  <a:gd name="T10" fmla="*/ 158 w 50"/>
                  <a:gd name="T11" fmla="*/ 156 h 50"/>
                  <a:gd name="T12" fmla="*/ 190 w 50"/>
                  <a:gd name="T13" fmla="*/ 128 h 50"/>
                  <a:gd name="T14" fmla="*/ 209 w 50"/>
                  <a:gd name="T15" fmla="*/ 88 h 50"/>
                  <a:gd name="T16" fmla="*/ 218 w 50"/>
                  <a:gd name="T17" fmla="*/ 41 h 50"/>
                  <a:gd name="T18" fmla="*/ 228 w 50"/>
                  <a:gd name="T19" fmla="*/ 0 h 50"/>
                  <a:gd name="T20" fmla="*/ 177 w 50"/>
                  <a:gd name="T21" fmla="*/ 0 h 50"/>
                  <a:gd name="T22" fmla="*/ 177 w 50"/>
                  <a:gd name="T23" fmla="*/ 32 h 50"/>
                  <a:gd name="T24" fmla="*/ 168 w 50"/>
                  <a:gd name="T25" fmla="*/ 69 h 50"/>
                  <a:gd name="T26" fmla="*/ 149 w 50"/>
                  <a:gd name="T27" fmla="*/ 96 h 50"/>
                  <a:gd name="T28" fmla="*/ 121 w 50"/>
                  <a:gd name="T29" fmla="*/ 121 h 50"/>
                  <a:gd name="T30" fmla="*/ 96 w 50"/>
                  <a:gd name="T31" fmla="*/ 147 h 50"/>
                  <a:gd name="T32" fmla="*/ 73 w 50"/>
                  <a:gd name="T33" fmla="*/ 156 h 50"/>
                  <a:gd name="T34" fmla="*/ 38 w 50"/>
                  <a:gd name="T35" fmla="*/ 171 h 50"/>
                  <a:gd name="T36" fmla="*/ 0 w 50"/>
                  <a:gd name="T37" fmla="*/ 171 h 50"/>
                  <a:gd name="T38" fmla="*/ 0 w 50"/>
                  <a:gd name="T39" fmla="*/ 171 h 50"/>
                  <a:gd name="T40" fmla="*/ 0 w 50"/>
                  <a:gd name="T41" fmla="*/ 228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50"/>
                  <a:gd name="T65" fmla="*/ 50 w 5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50">
                    <a:moveTo>
                      <a:pt x="0" y="50"/>
                    </a:moveTo>
                    <a:lnTo>
                      <a:pt x="0" y="50"/>
                    </a:lnTo>
                    <a:lnTo>
                      <a:pt x="10" y="48"/>
                    </a:lnTo>
                    <a:lnTo>
                      <a:pt x="19" y="46"/>
                    </a:lnTo>
                    <a:lnTo>
                      <a:pt x="29" y="42"/>
                    </a:lnTo>
                    <a:lnTo>
                      <a:pt x="35" y="34"/>
                    </a:lnTo>
                    <a:lnTo>
                      <a:pt x="42" y="28"/>
                    </a:lnTo>
                    <a:lnTo>
                      <a:pt x="46" y="19"/>
                    </a:lnTo>
                    <a:lnTo>
                      <a:pt x="48" y="9"/>
                    </a:lnTo>
                    <a:lnTo>
                      <a:pt x="50" y="0"/>
                    </a:lnTo>
                    <a:lnTo>
                      <a:pt x="39" y="0"/>
                    </a:lnTo>
                    <a:lnTo>
                      <a:pt x="39" y="7"/>
                    </a:lnTo>
                    <a:lnTo>
                      <a:pt x="37" y="15"/>
                    </a:lnTo>
                    <a:lnTo>
                      <a:pt x="33" y="21"/>
                    </a:lnTo>
                    <a:lnTo>
                      <a:pt x="27" y="27"/>
                    </a:lnTo>
                    <a:lnTo>
                      <a:pt x="21" y="32"/>
                    </a:lnTo>
                    <a:lnTo>
                      <a:pt x="16" y="34"/>
                    </a:lnTo>
                    <a:lnTo>
                      <a:pt x="8" y="38"/>
                    </a:lnTo>
                    <a:lnTo>
                      <a:pt x="0" y="38"/>
                    </a:lnTo>
                    <a:lnTo>
                      <a:pt x="0" y="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02" name="Freeform 219"/>
              <p:cNvSpPr>
                <a:spLocks/>
              </p:cNvSpPr>
              <p:nvPr/>
            </p:nvSpPr>
            <p:spPr bwMode="auto">
              <a:xfrm>
                <a:off x="1775" y="2772"/>
                <a:ext cx="73" cy="73"/>
              </a:xfrm>
              <a:custGeom>
                <a:avLst/>
                <a:gdLst>
                  <a:gd name="T0" fmla="*/ 0 w 50"/>
                  <a:gd name="T1" fmla="*/ 0 h 50"/>
                  <a:gd name="T2" fmla="*/ 0 w 50"/>
                  <a:gd name="T3" fmla="*/ 0 h 50"/>
                  <a:gd name="T4" fmla="*/ 9 w 50"/>
                  <a:gd name="T5" fmla="*/ 41 h 50"/>
                  <a:gd name="T6" fmla="*/ 19 w 50"/>
                  <a:gd name="T7" fmla="*/ 88 h 50"/>
                  <a:gd name="T8" fmla="*/ 47 w 50"/>
                  <a:gd name="T9" fmla="*/ 128 h 50"/>
                  <a:gd name="T10" fmla="*/ 73 w 50"/>
                  <a:gd name="T11" fmla="*/ 156 h 50"/>
                  <a:gd name="T12" fmla="*/ 107 w 50"/>
                  <a:gd name="T13" fmla="*/ 190 h 50"/>
                  <a:gd name="T14" fmla="*/ 140 w 50"/>
                  <a:gd name="T15" fmla="*/ 209 h 50"/>
                  <a:gd name="T16" fmla="*/ 187 w 50"/>
                  <a:gd name="T17" fmla="*/ 218 h 50"/>
                  <a:gd name="T18" fmla="*/ 228 w 50"/>
                  <a:gd name="T19" fmla="*/ 228 h 50"/>
                  <a:gd name="T20" fmla="*/ 228 w 50"/>
                  <a:gd name="T21" fmla="*/ 171 h 50"/>
                  <a:gd name="T22" fmla="*/ 190 w 50"/>
                  <a:gd name="T23" fmla="*/ 171 h 50"/>
                  <a:gd name="T24" fmla="*/ 158 w 50"/>
                  <a:gd name="T25" fmla="*/ 156 h 50"/>
                  <a:gd name="T26" fmla="*/ 130 w 50"/>
                  <a:gd name="T27" fmla="*/ 147 h 50"/>
                  <a:gd name="T28" fmla="*/ 107 w 50"/>
                  <a:gd name="T29" fmla="*/ 121 h 50"/>
                  <a:gd name="T30" fmla="*/ 88 w 50"/>
                  <a:gd name="T31" fmla="*/ 96 h 50"/>
                  <a:gd name="T32" fmla="*/ 73 w 50"/>
                  <a:gd name="T33" fmla="*/ 69 h 50"/>
                  <a:gd name="T34" fmla="*/ 61 w 50"/>
                  <a:gd name="T35" fmla="*/ 32 h 50"/>
                  <a:gd name="T36" fmla="*/ 55 w 50"/>
                  <a:gd name="T37" fmla="*/ 0 h 50"/>
                  <a:gd name="T38" fmla="*/ 55 w 50"/>
                  <a:gd name="T39" fmla="*/ 0 h 50"/>
                  <a:gd name="T40" fmla="*/ 0 w 50"/>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50"/>
                  <a:gd name="T65" fmla="*/ 50 w 5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50">
                    <a:moveTo>
                      <a:pt x="0" y="0"/>
                    </a:moveTo>
                    <a:lnTo>
                      <a:pt x="0" y="0"/>
                    </a:lnTo>
                    <a:lnTo>
                      <a:pt x="2" y="9"/>
                    </a:lnTo>
                    <a:lnTo>
                      <a:pt x="4" y="19"/>
                    </a:lnTo>
                    <a:lnTo>
                      <a:pt x="10" y="28"/>
                    </a:lnTo>
                    <a:lnTo>
                      <a:pt x="16" y="34"/>
                    </a:lnTo>
                    <a:lnTo>
                      <a:pt x="23" y="42"/>
                    </a:lnTo>
                    <a:lnTo>
                      <a:pt x="31" y="46"/>
                    </a:lnTo>
                    <a:lnTo>
                      <a:pt x="41" y="48"/>
                    </a:lnTo>
                    <a:lnTo>
                      <a:pt x="50" y="50"/>
                    </a:lnTo>
                    <a:lnTo>
                      <a:pt x="50" y="38"/>
                    </a:lnTo>
                    <a:lnTo>
                      <a:pt x="42" y="38"/>
                    </a:lnTo>
                    <a:lnTo>
                      <a:pt x="35" y="34"/>
                    </a:lnTo>
                    <a:lnTo>
                      <a:pt x="29" y="32"/>
                    </a:lnTo>
                    <a:lnTo>
                      <a:pt x="23" y="27"/>
                    </a:lnTo>
                    <a:lnTo>
                      <a:pt x="19" y="21"/>
                    </a:lnTo>
                    <a:lnTo>
                      <a:pt x="16" y="15"/>
                    </a:lnTo>
                    <a:lnTo>
                      <a:pt x="14" y="7"/>
                    </a:lnTo>
                    <a:lnTo>
                      <a:pt x="12"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03" name="Freeform 220"/>
              <p:cNvSpPr>
                <a:spLocks/>
              </p:cNvSpPr>
              <p:nvPr/>
            </p:nvSpPr>
            <p:spPr bwMode="auto">
              <a:xfrm>
                <a:off x="1775" y="2699"/>
                <a:ext cx="73" cy="73"/>
              </a:xfrm>
              <a:custGeom>
                <a:avLst/>
                <a:gdLst>
                  <a:gd name="T0" fmla="*/ 228 w 50"/>
                  <a:gd name="T1" fmla="*/ 0 h 50"/>
                  <a:gd name="T2" fmla="*/ 228 w 50"/>
                  <a:gd name="T3" fmla="*/ 0 h 50"/>
                  <a:gd name="T4" fmla="*/ 187 w 50"/>
                  <a:gd name="T5" fmla="*/ 9 h 50"/>
                  <a:gd name="T6" fmla="*/ 140 w 50"/>
                  <a:gd name="T7" fmla="*/ 19 h 50"/>
                  <a:gd name="T8" fmla="*/ 107 w 50"/>
                  <a:gd name="T9" fmla="*/ 41 h 50"/>
                  <a:gd name="T10" fmla="*/ 73 w 50"/>
                  <a:gd name="T11" fmla="*/ 69 h 50"/>
                  <a:gd name="T12" fmla="*/ 47 w 50"/>
                  <a:gd name="T13" fmla="*/ 107 h 50"/>
                  <a:gd name="T14" fmla="*/ 19 w 50"/>
                  <a:gd name="T15" fmla="*/ 136 h 50"/>
                  <a:gd name="T16" fmla="*/ 9 w 50"/>
                  <a:gd name="T17" fmla="*/ 181 h 50"/>
                  <a:gd name="T18" fmla="*/ 0 w 50"/>
                  <a:gd name="T19" fmla="*/ 228 h 50"/>
                  <a:gd name="T20" fmla="*/ 55 w 50"/>
                  <a:gd name="T21" fmla="*/ 228 h 50"/>
                  <a:gd name="T22" fmla="*/ 61 w 50"/>
                  <a:gd name="T23" fmla="*/ 190 h 50"/>
                  <a:gd name="T24" fmla="*/ 73 w 50"/>
                  <a:gd name="T25" fmla="*/ 156 h 50"/>
                  <a:gd name="T26" fmla="*/ 88 w 50"/>
                  <a:gd name="T27" fmla="*/ 130 h 50"/>
                  <a:gd name="T28" fmla="*/ 107 w 50"/>
                  <a:gd name="T29" fmla="*/ 107 h 50"/>
                  <a:gd name="T30" fmla="*/ 130 w 50"/>
                  <a:gd name="T31" fmla="*/ 88 h 50"/>
                  <a:gd name="T32" fmla="*/ 158 w 50"/>
                  <a:gd name="T33" fmla="*/ 69 h 50"/>
                  <a:gd name="T34" fmla="*/ 190 w 50"/>
                  <a:gd name="T35" fmla="*/ 60 h 50"/>
                  <a:gd name="T36" fmla="*/ 228 w 50"/>
                  <a:gd name="T37" fmla="*/ 50 h 50"/>
                  <a:gd name="T38" fmla="*/ 228 w 50"/>
                  <a:gd name="T39" fmla="*/ 50 h 50"/>
                  <a:gd name="T40" fmla="*/ 228 w 50"/>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50"/>
                  <a:gd name="T65" fmla="*/ 50 w 5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50">
                    <a:moveTo>
                      <a:pt x="50" y="0"/>
                    </a:moveTo>
                    <a:lnTo>
                      <a:pt x="50" y="0"/>
                    </a:lnTo>
                    <a:lnTo>
                      <a:pt x="41" y="2"/>
                    </a:lnTo>
                    <a:lnTo>
                      <a:pt x="31" y="4"/>
                    </a:lnTo>
                    <a:lnTo>
                      <a:pt x="23" y="9"/>
                    </a:lnTo>
                    <a:lnTo>
                      <a:pt x="16" y="15"/>
                    </a:lnTo>
                    <a:lnTo>
                      <a:pt x="10" y="23"/>
                    </a:lnTo>
                    <a:lnTo>
                      <a:pt x="4" y="30"/>
                    </a:lnTo>
                    <a:lnTo>
                      <a:pt x="2" y="40"/>
                    </a:lnTo>
                    <a:lnTo>
                      <a:pt x="0" y="50"/>
                    </a:lnTo>
                    <a:lnTo>
                      <a:pt x="12" y="50"/>
                    </a:lnTo>
                    <a:lnTo>
                      <a:pt x="14" y="42"/>
                    </a:lnTo>
                    <a:lnTo>
                      <a:pt x="16" y="34"/>
                    </a:lnTo>
                    <a:lnTo>
                      <a:pt x="19" y="29"/>
                    </a:lnTo>
                    <a:lnTo>
                      <a:pt x="23" y="23"/>
                    </a:lnTo>
                    <a:lnTo>
                      <a:pt x="29" y="19"/>
                    </a:lnTo>
                    <a:lnTo>
                      <a:pt x="35" y="15"/>
                    </a:lnTo>
                    <a:lnTo>
                      <a:pt x="42" y="13"/>
                    </a:lnTo>
                    <a:lnTo>
                      <a:pt x="50" y="11"/>
                    </a:lnTo>
                    <a:lnTo>
                      <a:pt x="5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04" name="Freeform 221"/>
              <p:cNvSpPr>
                <a:spLocks/>
              </p:cNvSpPr>
              <p:nvPr/>
            </p:nvSpPr>
            <p:spPr bwMode="auto">
              <a:xfrm>
                <a:off x="2386" y="2876"/>
                <a:ext cx="36" cy="33"/>
              </a:xfrm>
              <a:custGeom>
                <a:avLst/>
                <a:gdLst>
                  <a:gd name="T0" fmla="*/ 108 w 25"/>
                  <a:gd name="T1" fmla="*/ 96 h 23"/>
                  <a:gd name="T2" fmla="*/ 108 w 25"/>
                  <a:gd name="T3" fmla="*/ 96 h 23"/>
                  <a:gd name="T4" fmla="*/ 99 w 25"/>
                  <a:gd name="T5" fmla="*/ 80 h 23"/>
                  <a:gd name="T6" fmla="*/ 99 w 25"/>
                  <a:gd name="T7" fmla="*/ 56 h 23"/>
                  <a:gd name="T8" fmla="*/ 81 w 25"/>
                  <a:gd name="T9" fmla="*/ 39 h 23"/>
                  <a:gd name="T10" fmla="*/ 72 w 25"/>
                  <a:gd name="T11" fmla="*/ 29 h 23"/>
                  <a:gd name="T12" fmla="*/ 56 w 25"/>
                  <a:gd name="T13" fmla="*/ 19 h 23"/>
                  <a:gd name="T14" fmla="*/ 39 w 25"/>
                  <a:gd name="T15" fmla="*/ 9 h 23"/>
                  <a:gd name="T16" fmla="*/ 20 w 25"/>
                  <a:gd name="T17" fmla="*/ 0 h 23"/>
                  <a:gd name="T18" fmla="*/ 0 w 25"/>
                  <a:gd name="T19" fmla="*/ 0 h 23"/>
                  <a:gd name="T20" fmla="*/ 0 w 25"/>
                  <a:gd name="T21" fmla="*/ 47 h 23"/>
                  <a:gd name="T22" fmla="*/ 19 w 25"/>
                  <a:gd name="T23" fmla="*/ 47 h 23"/>
                  <a:gd name="T24" fmla="*/ 20 w 25"/>
                  <a:gd name="T25" fmla="*/ 47 h 23"/>
                  <a:gd name="T26" fmla="*/ 29 w 25"/>
                  <a:gd name="T27" fmla="*/ 56 h 23"/>
                  <a:gd name="T28" fmla="*/ 39 w 25"/>
                  <a:gd name="T29" fmla="*/ 66 h 23"/>
                  <a:gd name="T30" fmla="*/ 48 w 25"/>
                  <a:gd name="T31" fmla="*/ 70 h 23"/>
                  <a:gd name="T32" fmla="*/ 48 w 25"/>
                  <a:gd name="T33" fmla="*/ 80 h 23"/>
                  <a:gd name="T34" fmla="*/ 56 w 25"/>
                  <a:gd name="T35" fmla="*/ 89 h 23"/>
                  <a:gd name="T36" fmla="*/ 56 w 25"/>
                  <a:gd name="T37" fmla="*/ 96 h 23"/>
                  <a:gd name="T38" fmla="*/ 56 w 25"/>
                  <a:gd name="T39" fmla="*/ 96 h 23"/>
                  <a:gd name="T40" fmla="*/ 108 w 25"/>
                  <a:gd name="T41" fmla="*/ 96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3"/>
                  <a:gd name="T65" fmla="*/ 25 w 25"/>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3">
                    <a:moveTo>
                      <a:pt x="25" y="23"/>
                    </a:moveTo>
                    <a:lnTo>
                      <a:pt x="25" y="23"/>
                    </a:lnTo>
                    <a:lnTo>
                      <a:pt x="23" y="19"/>
                    </a:lnTo>
                    <a:lnTo>
                      <a:pt x="23" y="13"/>
                    </a:lnTo>
                    <a:lnTo>
                      <a:pt x="19" y="9"/>
                    </a:lnTo>
                    <a:lnTo>
                      <a:pt x="17" y="7"/>
                    </a:lnTo>
                    <a:lnTo>
                      <a:pt x="13" y="4"/>
                    </a:lnTo>
                    <a:lnTo>
                      <a:pt x="9" y="2"/>
                    </a:lnTo>
                    <a:lnTo>
                      <a:pt x="5" y="0"/>
                    </a:lnTo>
                    <a:lnTo>
                      <a:pt x="0" y="0"/>
                    </a:lnTo>
                    <a:lnTo>
                      <a:pt x="0" y="11"/>
                    </a:lnTo>
                    <a:lnTo>
                      <a:pt x="4" y="11"/>
                    </a:lnTo>
                    <a:lnTo>
                      <a:pt x="5" y="11"/>
                    </a:lnTo>
                    <a:lnTo>
                      <a:pt x="7" y="13"/>
                    </a:lnTo>
                    <a:lnTo>
                      <a:pt x="9" y="15"/>
                    </a:lnTo>
                    <a:lnTo>
                      <a:pt x="11" y="17"/>
                    </a:lnTo>
                    <a:lnTo>
                      <a:pt x="11" y="19"/>
                    </a:lnTo>
                    <a:lnTo>
                      <a:pt x="13" y="21"/>
                    </a:lnTo>
                    <a:lnTo>
                      <a:pt x="13" y="23"/>
                    </a:lnTo>
                    <a:lnTo>
                      <a:pt x="25"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05" name="Freeform 222"/>
              <p:cNvSpPr>
                <a:spLocks/>
              </p:cNvSpPr>
              <p:nvPr/>
            </p:nvSpPr>
            <p:spPr bwMode="auto">
              <a:xfrm>
                <a:off x="2386" y="2909"/>
                <a:ext cx="36" cy="34"/>
              </a:xfrm>
              <a:custGeom>
                <a:avLst/>
                <a:gdLst>
                  <a:gd name="T0" fmla="*/ 0 w 25"/>
                  <a:gd name="T1" fmla="*/ 109 h 23"/>
                  <a:gd name="T2" fmla="*/ 0 w 25"/>
                  <a:gd name="T3" fmla="*/ 109 h 23"/>
                  <a:gd name="T4" fmla="*/ 20 w 25"/>
                  <a:gd name="T5" fmla="*/ 109 h 23"/>
                  <a:gd name="T6" fmla="*/ 39 w 25"/>
                  <a:gd name="T7" fmla="*/ 101 h 23"/>
                  <a:gd name="T8" fmla="*/ 56 w 25"/>
                  <a:gd name="T9" fmla="*/ 90 h 23"/>
                  <a:gd name="T10" fmla="*/ 72 w 25"/>
                  <a:gd name="T11" fmla="*/ 81 h 23"/>
                  <a:gd name="T12" fmla="*/ 81 w 25"/>
                  <a:gd name="T13" fmla="*/ 61 h 23"/>
                  <a:gd name="T14" fmla="*/ 99 w 25"/>
                  <a:gd name="T15" fmla="*/ 41 h 23"/>
                  <a:gd name="T16" fmla="*/ 99 w 25"/>
                  <a:gd name="T17" fmla="*/ 22 h 23"/>
                  <a:gd name="T18" fmla="*/ 108 w 25"/>
                  <a:gd name="T19" fmla="*/ 0 h 23"/>
                  <a:gd name="T20" fmla="*/ 56 w 25"/>
                  <a:gd name="T21" fmla="*/ 0 h 23"/>
                  <a:gd name="T22" fmla="*/ 56 w 25"/>
                  <a:gd name="T23" fmla="*/ 9 h 23"/>
                  <a:gd name="T24" fmla="*/ 48 w 25"/>
                  <a:gd name="T25" fmla="*/ 22 h 23"/>
                  <a:gd name="T26" fmla="*/ 48 w 25"/>
                  <a:gd name="T27" fmla="*/ 33 h 23"/>
                  <a:gd name="T28" fmla="*/ 39 w 25"/>
                  <a:gd name="T29" fmla="*/ 41 h 23"/>
                  <a:gd name="T30" fmla="*/ 29 w 25"/>
                  <a:gd name="T31" fmla="*/ 41 h 23"/>
                  <a:gd name="T32" fmla="*/ 20 w 25"/>
                  <a:gd name="T33" fmla="*/ 52 h 23"/>
                  <a:gd name="T34" fmla="*/ 19 w 25"/>
                  <a:gd name="T35" fmla="*/ 52 h 23"/>
                  <a:gd name="T36" fmla="*/ 0 w 25"/>
                  <a:gd name="T37" fmla="*/ 61 h 23"/>
                  <a:gd name="T38" fmla="*/ 0 w 25"/>
                  <a:gd name="T39" fmla="*/ 61 h 23"/>
                  <a:gd name="T40" fmla="*/ 0 w 25"/>
                  <a:gd name="T41" fmla="*/ 109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3"/>
                  <a:gd name="T65" fmla="*/ 25 w 25"/>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3">
                    <a:moveTo>
                      <a:pt x="0" y="23"/>
                    </a:moveTo>
                    <a:lnTo>
                      <a:pt x="0" y="23"/>
                    </a:lnTo>
                    <a:lnTo>
                      <a:pt x="5" y="23"/>
                    </a:lnTo>
                    <a:lnTo>
                      <a:pt x="9" y="21"/>
                    </a:lnTo>
                    <a:lnTo>
                      <a:pt x="13" y="19"/>
                    </a:lnTo>
                    <a:lnTo>
                      <a:pt x="17" y="17"/>
                    </a:lnTo>
                    <a:lnTo>
                      <a:pt x="19" y="13"/>
                    </a:lnTo>
                    <a:lnTo>
                      <a:pt x="23" y="9"/>
                    </a:lnTo>
                    <a:lnTo>
                      <a:pt x="23" y="5"/>
                    </a:lnTo>
                    <a:lnTo>
                      <a:pt x="25" y="0"/>
                    </a:lnTo>
                    <a:lnTo>
                      <a:pt x="13" y="0"/>
                    </a:lnTo>
                    <a:lnTo>
                      <a:pt x="13" y="2"/>
                    </a:lnTo>
                    <a:lnTo>
                      <a:pt x="11" y="5"/>
                    </a:lnTo>
                    <a:lnTo>
                      <a:pt x="11" y="7"/>
                    </a:lnTo>
                    <a:lnTo>
                      <a:pt x="9" y="9"/>
                    </a:lnTo>
                    <a:lnTo>
                      <a:pt x="7" y="9"/>
                    </a:lnTo>
                    <a:lnTo>
                      <a:pt x="5" y="11"/>
                    </a:lnTo>
                    <a:lnTo>
                      <a:pt x="4" y="11"/>
                    </a:lnTo>
                    <a:lnTo>
                      <a:pt x="0" y="13"/>
                    </a:lnTo>
                    <a:lnTo>
                      <a:pt x="0"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06" name="Freeform 223"/>
              <p:cNvSpPr>
                <a:spLocks/>
              </p:cNvSpPr>
              <p:nvPr/>
            </p:nvSpPr>
            <p:spPr bwMode="auto">
              <a:xfrm>
                <a:off x="2352" y="2909"/>
                <a:ext cx="34" cy="34"/>
              </a:xfrm>
              <a:custGeom>
                <a:avLst/>
                <a:gdLst>
                  <a:gd name="T0" fmla="*/ 0 w 23"/>
                  <a:gd name="T1" fmla="*/ 0 h 23"/>
                  <a:gd name="T2" fmla="*/ 0 w 23"/>
                  <a:gd name="T3" fmla="*/ 0 h 23"/>
                  <a:gd name="T4" fmla="*/ 0 w 23"/>
                  <a:gd name="T5" fmla="*/ 22 h 23"/>
                  <a:gd name="T6" fmla="*/ 9 w 23"/>
                  <a:gd name="T7" fmla="*/ 41 h 23"/>
                  <a:gd name="T8" fmla="*/ 13 w 23"/>
                  <a:gd name="T9" fmla="*/ 61 h 23"/>
                  <a:gd name="T10" fmla="*/ 33 w 23"/>
                  <a:gd name="T11" fmla="*/ 81 h 23"/>
                  <a:gd name="T12" fmla="*/ 41 w 23"/>
                  <a:gd name="T13" fmla="*/ 90 h 23"/>
                  <a:gd name="T14" fmla="*/ 72 w 23"/>
                  <a:gd name="T15" fmla="*/ 101 h 23"/>
                  <a:gd name="T16" fmla="*/ 90 w 23"/>
                  <a:gd name="T17" fmla="*/ 109 h 23"/>
                  <a:gd name="T18" fmla="*/ 109 w 23"/>
                  <a:gd name="T19" fmla="*/ 109 h 23"/>
                  <a:gd name="T20" fmla="*/ 109 w 23"/>
                  <a:gd name="T21" fmla="*/ 61 h 23"/>
                  <a:gd name="T22" fmla="*/ 101 w 23"/>
                  <a:gd name="T23" fmla="*/ 52 h 23"/>
                  <a:gd name="T24" fmla="*/ 90 w 23"/>
                  <a:gd name="T25" fmla="*/ 52 h 23"/>
                  <a:gd name="T26" fmla="*/ 81 w 23"/>
                  <a:gd name="T27" fmla="*/ 41 h 23"/>
                  <a:gd name="T28" fmla="*/ 72 w 23"/>
                  <a:gd name="T29" fmla="*/ 41 h 23"/>
                  <a:gd name="T30" fmla="*/ 61 w 23"/>
                  <a:gd name="T31" fmla="*/ 33 h 23"/>
                  <a:gd name="T32" fmla="*/ 52 w 23"/>
                  <a:gd name="T33" fmla="*/ 22 h 23"/>
                  <a:gd name="T34" fmla="*/ 52 w 23"/>
                  <a:gd name="T35" fmla="*/ 9 h 23"/>
                  <a:gd name="T36" fmla="*/ 52 w 23"/>
                  <a:gd name="T37" fmla="*/ 0 h 23"/>
                  <a:gd name="T38" fmla="*/ 52 w 23"/>
                  <a:gd name="T39" fmla="*/ 0 h 23"/>
                  <a:gd name="T40" fmla="*/ 0 w 23"/>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3"/>
                  <a:gd name="T65" fmla="*/ 23 w 23"/>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3">
                    <a:moveTo>
                      <a:pt x="0" y="0"/>
                    </a:moveTo>
                    <a:lnTo>
                      <a:pt x="0" y="0"/>
                    </a:lnTo>
                    <a:lnTo>
                      <a:pt x="0" y="5"/>
                    </a:lnTo>
                    <a:lnTo>
                      <a:pt x="2" y="9"/>
                    </a:lnTo>
                    <a:lnTo>
                      <a:pt x="3" y="13"/>
                    </a:lnTo>
                    <a:lnTo>
                      <a:pt x="7" y="17"/>
                    </a:lnTo>
                    <a:lnTo>
                      <a:pt x="9" y="19"/>
                    </a:lnTo>
                    <a:lnTo>
                      <a:pt x="15" y="21"/>
                    </a:lnTo>
                    <a:lnTo>
                      <a:pt x="19" y="23"/>
                    </a:lnTo>
                    <a:lnTo>
                      <a:pt x="23" y="23"/>
                    </a:lnTo>
                    <a:lnTo>
                      <a:pt x="23" y="13"/>
                    </a:lnTo>
                    <a:lnTo>
                      <a:pt x="21" y="11"/>
                    </a:lnTo>
                    <a:lnTo>
                      <a:pt x="19" y="11"/>
                    </a:lnTo>
                    <a:lnTo>
                      <a:pt x="17" y="9"/>
                    </a:lnTo>
                    <a:lnTo>
                      <a:pt x="15" y="9"/>
                    </a:lnTo>
                    <a:lnTo>
                      <a:pt x="13" y="7"/>
                    </a:lnTo>
                    <a:lnTo>
                      <a:pt x="11" y="5"/>
                    </a:lnTo>
                    <a:lnTo>
                      <a:pt x="11" y="2"/>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07" name="Freeform 224"/>
              <p:cNvSpPr>
                <a:spLocks/>
              </p:cNvSpPr>
              <p:nvPr/>
            </p:nvSpPr>
            <p:spPr bwMode="auto">
              <a:xfrm>
                <a:off x="2352" y="2876"/>
                <a:ext cx="34" cy="33"/>
              </a:xfrm>
              <a:custGeom>
                <a:avLst/>
                <a:gdLst>
                  <a:gd name="T0" fmla="*/ 109 w 23"/>
                  <a:gd name="T1" fmla="*/ 0 h 23"/>
                  <a:gd name="T2" fmla="*/ 109 w 23"/>
                  <a:gd name="T3" fmla="*/ 0 h 23"/>
                  <a:gd name="T4" fmla="*/ 90 w 23"/>
                  <a:gd name="T5" fmla="*/ 0 h 23"/>
                  <a:gd name="T6" fmla="*/ 72 w 23"/>
                  <a:gd name="T7" fmla="*/ 9 h 23"/>
                  <a:gd name="T8" fmla="*/ 41 w 23"/>
                  <a:gd name="T9" fmla="*/ 19 h 23"/>
                  <a:gd name="T10" fmla="*/ 33 w 23"/>
                  <a:gd name="T11" fmla="*/ 29 h 23"/>
                  <a:gd name="T12" fmla="*/ 13 w 23"/>
                  <a:gd name="T13" fmla="*/ 39 h 23"/>
                  <a:gd name="T14" fmla="*/ 9 w 23"/>
                  <a:gd name="T15" fmla="*/ 56 h 23"/>
                  <a:gd name="T16" fmla="*/ 0 w 23"/>
                  <a:gd name="T17" fmla="*/ 80 h 23"/>
                  <a:gd name="T18" fmla="*/ 0 w 23"/>
                  <a:gd name="T19" fmla="*/ 96 h 23"/>
                  <a:gd name="T20" fmla="*/ 52 w 23"/>
                  <a:gd name="T21" fmla="*/ 96 h 23"/>
                  <a:gd name="T22" fmla="*/ 52 w 23"/>
                  <a:gd name="T23" fmla="*/ 89 h 23"/>
                  <a:gd name="T24" fmla="*/ 52 w 23"/>
                  <a:gd name="T25" fmla="*/ 80 h 23"/>
                  <a:gd name="T26" fmla="*/ 61 w 23"/>
                  <a:gd name="T27" fmla="*/ 70 h 23"/>
                  <a:gd name="T28" fmla="*/ 72 w 23"/>
                  <a:gd name="T29" fmla="*/ 66 h 23"/>
                  <a:gd name="T30" fmla="*/ 81 w 23"/>
                  <a:gd name="T31" fmla="*/ 56 h 23"/>
                  <a:gd name="T32" fmla="*/ 90 w 23"/>
                  <a:gd name="T33" fmla="*/ 47 h 23"/>
                  <a:gd name="T34" fmla="*/ 101 w 23"/>
                  <a:gd name="T35" fmla="*/ 47 h 23"/>
                  <a:gd name="T36" fmla="*/ 109 w 23"/>
                  <a:gd name="T37" fmla="*/ 47 h 23"/>
                  <a:gd name="T38" fmla="*/ 109 w 23"/>
                  <a:gd name="T39" fmla="*/ 47 h 23"/>
                  <a:gd name="T40" fmla="*/ 109 w 23"/>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3"/>
                  <a:gd name="T65" fmla="*/ 23 w 23"/>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3">
                    <a:moveTo>
                      <a:pt x="23" y="0"/>
                    </a:moveTo>
                    <a:lnTo>
                      <a:pt x="23" y="0"/>
                    </a:lnTo>
                    <a:lnTo>
                      <a:pt x="19" y="0"/>
                    </a:lnTo>
                    <a:lnTo>
                      <a:pt x="15" y="2"/>
                    </a:lnTo>
                    <a:lnTo>
                      <a:pt x="9" y="4"/>
                    </a:lnTo>
                    <a:lnTo>
                      <a:pt x="7" y="7"/>
                    </a:lnTo>
                    <a:lnTo>
                      <a:pt x="3" y="9"/>
                    </a:lnTo>
                    <a:lnTo>
                      <a:pt x="2" y="13"/>
                    </a:lnTo>
                    <a:lnTo>
                      <a:pt x="0" y="19"/>
                    </a:lnTo>
                    <a:lnTo>
                      <a:pt x="0" y="23"/>
                    </a:lnTo>
                    <a:lnTo>
                      <a:pt x="11" y="23"/>
                    </a:lnTo>
                    <a:lnTo>
                      <a:pt x="11" y="21"/>
                    </a:lnTo>
                    <a:lnTo>
                      <a:pt x="11" y="19"/>
                    </a:lnTo>
                    <a:lnTo>
                      <a:pt x="13" y="17"/>
                    </a:lnTo>
                    <a:lnTo>
                      <a:pt x="15" y="15"/>
                    </a:lnTo>
                    <a:lnTo>
                      <a:pt x="17" y="13"/>
                    </a:lnTo>
                    <a:lnTo>
                      <a:pt x="19" y="11"/>
                    </a:lnTo>
                    <a:lnTo>
                      <a:pt x="21" y="11"/>
                    </a:lnTo>
                    <a:lnTo>
                      <a:pt x="23" y="11"/>
                    </a:lnTo>
                    <a:lnTo>
                      <a:pt x="2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08" name="Freeform 225"/>
              <p:cNvSpPr>
                <a:spLocks/>
              </p:cNvSpPr>
              <p:nvPr/>
            </p:nvSpPr>
            <p:spPr bwMode="auto">
              <a:xfrm>
                <a:off x="2679" y="2042"/>
                <a:ext cx="106" cy="43"/>
              </a:xfrm>
              <a:custGeom>
                <a:avLst/>
                <a:gdLst>
                  <a:gd name="T0" fmla="*/ 285 w 73"/>
                  <a:gd name="T1" fmla="*/ 0 h 30"/>
                  <a:gd name="T2" fmla="*/ 285 w 73"/>
                  <a:gd name="T3" fmla="*/ 0 h 30"/>
                  <a:gd name="T4" fmla="*/ 257 w 73"/>
                  <a:gd name="T5" fmla="*/ 29 h 30"/>
                  <a:gd name="T6" fmla="*/ 232 w 73"/>
                  <a:gd name="T7" fmla="*/ 47 h 30"/>
                  <a:gd name="T8" fmla="*/ 196 w 73"/>
                  <a:gd name="T9" fmla="*/ 66 h 30"/>
                  <a:gd name="T10" fmla="*/ 164 w 73"/>
                  <a:gd name="T11" fmla="*/ 70 h 30"/>
                  <a:gd name="T12" fmla="*/ 129 w 73"/>
                  <a:gd name="T13" fmla="*/ 80 h 30"/>
                  <a:gd name="T14" fmla="*/ 93 w 73"/>
                  <a:gd name="T15" fmla="*/ 80 h 30"/>
                  <a:gd name="T16" fmla="*/ 61 w 73"/>
                  <a:gd name="T17" fmla="*/ 70 h 30"/>
                  <a:gd name="T18" fmla="*/ 28 w 73"/>
                  <a:gd name="T19" fmla="*/ 56 h 30"/>
                  <a:gd name="T20" fmla="*/ 0 w 73"/>
                  <a:gd name="T21" fmla="*/ 96 h 30"/>
                  <a:gd name="T22" fmla="*/ 46 w 73"/>
                  <a:gd name="T23" fmla="*/ 115 h 30"/>
                  <a:gd name="T24" fmla="*/ 87 w 73"/>
                  <a:gd name="T25" fmla="*/ 128 h 30"/>
                  <a:gd name="T26" fmla="*/ 136 w 73"/>
                  <a:gd name="T27" fmla="*/ 128 h 30"/>
                  <a:gd name="T28" fmla="*/ 183 w 73"/>
                  <a:gd name="T29" fmla="*/ 118 h 30"/>
                  <a:gd name="T30" fmla="*/ 224 w 73"/>
                  <a:gd name="T31" fmla="*/ 115 h 30"/>
                  <a:gd name="T32" fmla="*/ 257 w 73"/>
                  <a:gd name="T33" fmla="*/ 89 h 30"/>
                  <a:gd name="T34" fmla="*/ 286 w 73"/>
                  <a:gd name="T35" fmla="*/ 66 h 30"/>
                  <a:gd name="T36" fmla="*/ 325 w 73"/>
                  <a:gd name="T37" fmla="*/ 20 h 30"/>
                  <a:gd name="T38" fmla="*/ 325 w 73"/>
                  <a:gd name="T39" fmla="*/ 20 h 30"/>
                  <a:gd name="T40" fmla="*/ 285 w 73"/>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30"/>
                  <a:gd name="T65" fmla="*/ 73 w 73"/>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30">
                    <a:moveTo>
                      <a:pt x="64" y="0"/>
                    </a:moveTo>
                    <a:lnTo>
                      <a:pt x="64" y="0"/>
                    </a:lnTo>
                    <a:lnTo>
                      <a:pt x="58" y="7"/>
                    </a:lnTo>
                    <a:lnTo>
                      <a:pt x="52" y="11"/>
                    </a:lnTo>
                    <a:lnTo>
                      <a:pt x="44" y="15"/>
                    </a:lnTo>
                    <a:lnTo>
                      <a:pt x="37" y="17"/>
                    </a:lnTo>
                    <a:lnTo>
                      <a:pt x="29" y="19"/>
                    </a:lnTo>
                    <a:lnTo>
                      <a:pt x="21" y="19"/>
                    </a:lnTo>
                    <a:lnTo>
                      <a:pt x="14" y="17"/>
                    </a:lnTo>
                    <a:lnTo>
                      <a:pt x="6" y="13"/>
                    </a:lnTo>
                    <a:lnTo>
                      <a:pt x="0" y="23"/>
                    </a:lnTo>
                    <a:lnTo>
                      <a:pt x="10" y="27"/>
                    </a:lnTo>
                    <a:lnTo>
                      <a:pt x="19" y="30"/>
                    </a:lnTo>
                    <a:lnTo>
                      <a:pt x="31" y="30"/>
                    </a:lnTo>
                    <a:lnTo>
                      <a:pt x="41" y="28"/>
                    </a:lnTo>
                    <a:lnTo>
                      <a:pt x="50" y="27"/>
                    </a:lnTo>
                    <a:lnTo>
                      <a:pt x="58" y="21"/>
                    </a:lnTo>
                    <a:lnTo>
                      <a:pt x="65" y="15"/>
                    </a:lnTo>
                    <a:lnTo>
                      <a:pt x="73" y="5"/>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09" name="Freeform 226"/>
              <p:cNvSpPr>
                <a:spLocks/>
              </p:cNvSpPr>
              <p:nvPr/>
            </p:nvSpPr>
            <p:spPr bwMode="auto">
              <a:xfrm>
                <a:off x="2201" y="1862"/>
                <a:ext cx="91" cy="146"/>
              </a:xfrm>
              <a:custGeom>
                <a:avLst/>
                <a:gdLst>
                  <a:gd name="T0" fmla="*/ 0 w 63"/>
                  <a:gd name="T1" fmla="*/ 435 h 100"/>
                  <a:gd name="T2" fmla="*/ 52 w 63"/>
                  <a:gd name="T3" fmla="*/ 454 h 100"/>
                  <a:gd name="T4" fmla="*/ 273 w 63"/>
                  <a:gd name="T5" fmla="*/ 28 h 100"/>
                  <a:gd name="T6" fmla="*/ 235 w 63"/>
                  <a:gd name="T7" fmla="*/ 0 h 100"/>
                  <a:gd name="T8" fmla="*/ 0 w 63"/>
                  <a:gd name="T9" fmla="*/ 426 h 100"/>
                  <a:gd name="T10" fmla="*/ 0 w 63"/>
                  <a:gd name="T11" fmla="*/ 435 h 100"/>
                  <a:gd name="T12" fmla="*/ 0 60000 65536"/>
                  <a:gd name="T13" fmla="*/ 0 60000 65536"/>
                  <a:gd name="T14" fmla="*/ 0 60000 65536"/>
                  <a:gd name="T15" fmla="*/ 0 60000 65536"/>
                  <a:gd name="T16" fmla="*/ 0 60000 65536"/>
                  <a:gd name="T17" fmla="*/ 0 60000 65536"/>
                  <a:gd name="T18" fmla="*/ 0 w 63"/>
                  <a:gd name="T19" fmla="*/ 0 h 100"/>
                  <a:gd name="T20" fmla="*/ 63 w 63"/>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63" h="100">
                    <a:moveTo>
                      <a:pt x="0" y="96"/>
                    </a:moveTo>
                    <a:lnTo>
                      <a:pt x="12" y="100"/>
                    </a:lnTo>
                    <a:lnTo>
                      <a:pt x="63" y="6"/>
                    </a:lnTo>
                    <a:lnTo>
                      <a:pt x="54" y="0"/>
                    </a:lnTo>
                    <a:lnTo>
                      <a:pt x="0" y="94"/>
                    </a:lnTo>
                    <a:lnTo>
                      <a:pt x="0" y="9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10" name="Freeform 227"/>
              <p:cNvSpPr>
                <a:spLocks/>
              </p:cNvSpPr>
              <p:nvPr/>
            </p:nvSpPr>
            <p:spPr bwMode="auto">
              <a:xfrm>
                <a:off x="2201" y="2002"/>
                <a:ext cx="75" cy="79"/>
              </a:xfrm>
              <a:custGeom>
                <a:avLst/>
                <a:gdLst>
                  <a:gd name="T0" fmla="*/ 225 w 52"/>
                  <a:gd name="T1" fmla="*/ 190 h 54"/>
                  <a:gd name="T2" fmla="*/ 225 w 52"/>
                  <a:gd name="T3" fmla="*/ 190 h 54"/>
                  <a:gd name="T4" fmla="*/ 189 w 52"/>
                  <a:gd name="T5" fmla="*/ 184 h 54"/>
                  <a:gd name="T6" fmla="*/ 156 w 52"/>
                  <a:gd name="T7" fmla="*/ 176 h 54"/>
                  <a:gd name="T8" fmla="*/ 127 w 52"/>
                  <a:gd name="T9" fmla="*/ 157 h 54"/>
                  <a:gd name="T10" fmla="*/ 100 w 52"/>
                  <a:gd name="T11" fmla="*/ 130 h 54"/>
                  <a:gd name="T12" fmla="*/ 75 w 52"/>
                  <a:gd name="T13" fmla="*/ 107 h 54"/>
                  <a:gd name="T14" fmla="*/ 66 w 52"/>
                  <a:gd name="T15" fmla="*/ 79 h 54"/>
                  <a:gd name="T16" fmla="*/ 52 w 52"/>
                  <a:gd name="T17" fmla="*/ 41 h 54"/>
                  <a:gd name="T18" fmla="*/ 52 w 52"/>
                  <a:gd name="T19" fmla="*/ 0 h 54"/>
                  <a:gd name="T20" fmla="*/ 0 w 52"/>
                  <a:gd name="T21" fmla="*/ 0 h 54"/>
                  <a:gd name="T22" fmla="*/ 9 w 52"/>
                  <a:gd name="T23" fmla="*/ 50 h 54"/>
                  <a:gd name="T24" fmla="*/ 19 w 52"/>
                  <a:gd name="T25" fmla="*/ 97 h 54"/>
                  <a:gd name="T26" fmla="*/ 42 w 52"/>
                  <a:gd name="T27" fmla="*/ 142 h 54"/>
                  <a:gd name="T28" fmla="*/ 66 w 52"/>
                  <a:gd name="T29" fmla="*/ 176 h 54"/>
                  <a:gd name="T30" fmla="*/ 100 w 52"/>
                  <a:gd name="T31" fmla="*/ 202 h 54"/>
                  <a:gd name="T32" fmla="*/ 136 w 52"/>
                  <a:gd name="T33" fmla="*/ 218 h 54"/>
                  <a:gd name="T34" fmla="*/ 175 w 52"/>
                  <a:gd name="T35" fmla="*/ 237 h 54"/>
                  <a:gd name="T36" fmla="*/ 225 w 52"/>
                  <a:gd name="T37" fmla="*/ 249 h 54"/>
                  <a:gd name="T38" fmla="*/ 225 w 52"/>
                  <a:gd name="T39" fmla="*/ 249 h 54"/>
                  <a:gd name="T40" fmla="*/ 225 w 52"/>
                  <a:gd name="T41" fmla="*/ 190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54"/>
                  <a:gd name="T65" fmla="*/ 52 w 52"/>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54">
                    <a:moveTo>
                      <a:pt x="52" y="42"/>
                    </a:moveTo>
                    <a:lnTo>
                      <a:pt x="52" y="42"/>
                    </a:lnTo>
                    <a:lnTo>
                      <a:pt x="44" y="40"/>
                    </a:lnTo>
                    <a:lnTo>
                      <a:pt x="36" y="38"/>
                    </a:lnTo>
                    <a:lnTo>
                      <a:pt x="29" y="34"/>
                    </a:lnTo>
                    <a:lnTo>
                      <a:pt x="23" y="29"/>
                    </a:lnTo>
                    <a:lnTo>
                      <a:pt x="17" y="23"/>
                    </a:lnTo>
                    <a:lnTo>
                      <a:pt x="15" y="17"/>
                    </a:lnTo>
                    <a:lnTo>
                      <a:pt x="12" y="9"/>
                    </a:lnTo>
                    <a:lnTo>
                      <a:pt x="12" y="0"/>
                    </a:lnTo>
                    <a:lnTo>
                      <a:pt x="0" y="0"/>
                    </a:lnTo>
                    <a:lnTo>
                      <a:pt x="2" y="11"/>
                    </a:lnTo>
                    <a:lnTo>
                      <a:pt x="4" y="21"/>
                    </a:lnTo>
                    <a:lnTo>
                      <a:pt x="10" y="31"/>
                    </a:lnTo>
                    <a:lnTo>
                      <a:pt x="15" y="38"/>
                    </a:lnTo>
                    <a:lnTo>
                      <a:pt x="23" y="44"/>
                    </a:lnTo>
                    <a:lnTo>
                      <a:pt x="31" y="48"/>
                    </a:lnTo>
                    <a:lnTo>
                      <a:pt x="40" y="52"/>
                    </a:lnTo>
                    <a:lnTo>
                      <a:pt x="52" y="54"/>
                    </a:lnTo>
                    <a:lnTo>
                      <a:pt x="52" y="4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11" name="Freeform 228"/>
              <p:cNvSpPr>
                <a:spLocks/>
              </p:cNvSpPr>
              <p:nvPr/>
            </p:nvSpPr>
            <p:spPr bwMode="auto">
              <a:xfrm>
                <a:off x="2276" y="2064"/>
                <a:ext cx="567" cy="17"/>
              </a:xfrm>
              <a:custGeom>
                <a:avLst/>
                <a:gdLst>
                  <a:gd name="T0" fmla="*/ 1755 w 389"/>
                  <a:gd name="T1" fmla="*/ 48 h 12"/>
                  <a:gd name="T2" fmla="*/ 1755 w 389"/>
                  <a:gd name="T3" fmla="*/ 0 h 12"/>
                  <a:gd name="T4" fmla="*/ 0 w 389"/>
                  <a:gd name="T5" fmla="*/ 0 h 12"/>
                  <a:gd name="T6" fmla="*/ 0 w 389"/>
                  <a:gd name="T7" fmla="*/ 48 h 12"/>
                  <a:gd name="T8" fmla="*/ 1755 w 389"/>
                  <a:gd name="T9" fmla="*/ 48 h 12"/>
                  <a:gd name="T10" fmla="*/ 1755 w 389"/>
                  <a:gd name="T11" fmla="*/ 48 h 12"/>
                  <a:gd name="T12" fmla="*/ 0 60000 65536"/>
                  <a:gd name="T13" fmla="*/ 0 60000 65536"/>
                  <a:gd name="T14" fmla="*/ 0 60000 65536"/>
                  <a:gd name="T15" fmla="*/ 0 60000 65536"/>
                  <a:gd name="T16" fmla="*/ 0 60000 65536"/>
                  <a:gd name="T17" fmla="*/ 0 60000 65536"/>
                  <a:gd name="T18" fmla="*/ 0 w 389"/>
                  <a:gd name="T19" fmla="*/ 0 h 12"/>
                  <a:gd name="T20" fmla="*/ 389 w 38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89" h="12">
                    <a:moveTo>
                      <a:pt x="389" y="12"/>
                    </a:moveTo>
                    <a:lnTo>
                      <a:pt x="389" y="0"/>
                    </a:lnTo>
                    <a:lnTo>
                      <a:pt x="0" y="0"/>
                    </a:lnTo>
                    <a:lnTo>
                      <a:pt x="0" y="12"/>
                    </a:lnTo>
                    <a:lnTo>
                      <a:pt x="389"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12" name="Freeform 229"/>
              <p:cNvSpPr>
                <a:spLocks/>
              </p:cNvSpPr>
              <p:nvPr/>
            </p:nvSpPr>
            <p:spPr bwMode="auto">
              <a:xfrm>
                <a:off x="2843" y="2005"/>
                <a:ext cx="85" cy="76"/>
              </a:xfrm>
              <a:custGeom>
                <a:avLst/>
                <a:gdLst>
                  <a:gd name="T0" fmla="*/ 211 w 58"/>
                  <a:gd name="T1" fmla="*/ 0 h 52"/>
                  <a:gd name="T2" fmla="*/ 211 w 58"/>
                  <a:gd name="T3" fmla="*/ 0 h 52"/>
                  <a:gd name="T4" fmla="*/ 208 w 58"/>
                  <a:gd name="T5" fmla="*/ 32 h 52"/>
                  <a:gd name="T6" fmla="*/ 198 w 58"/>
                  <a:gd name="T7" fmla="*/ 69 h 52"/>
                  <a:gd name="T8" fmla="*/ 180 w 58"/>
                  <a:gd name="T9" fmla="*/ 107 h 52"/>
                  <a:gd name="T10" fmla="*/ 151 w 58"/>
                  <a:gd name="T11" fmla="*/ 130 h 52"/>
                  <a:gd name="T12" fmla="*/ 126 w 58"/>
                  <a:gd name="T13" fmla="*/ 148 h 52"/>
                  <a:gd name="T14" fmla="*/ 92 w 58"/>
                  <a:gd name="T15" fmla="*/ 165 h 52"/>
                  <a:gd name="T16" fmla="*/ 47 w 58"/>
                  <a:gd name="T17" fmla="*/ 181 h 52"/>
                  <a:gd name="T18" fmla="*/ 0 w 58"/>
                  <a:gd name="T19" fmla="*/ 181 h 52"/>
                  <a:gd name="T20" fmla="*/ 0 w 58"/>
                  <a:gd name="T21" fmla="*/ 237 h 52"/>
                  <a:gd name="T22" fmla="*/ 66 w 58"/>
                  <a:gd name="T23" fmla="*/ 237 h 52"/>
                  <a:gd name="T24" fmla="*/ 107 w 58"/>
                  <a:gd name="T25" fmla="*/ 218 h 52"/>
                  <a:gd name="T26" fmla="*/ 151 w 58"/>
                  <a:gd name="T27" fmla="*/ 190 h 52"/>
                  <a:gd name="T28" fmla="*/ 189 w 58"/>
                  <a:gd name="T29" fmla="*/ 165 h 52"/>
                  <a:gd name="T30" fmla="*/ 221 w 58"/>
                  <a:gd name="T31" fmla="*/ 130 h 52"/>
                  <a:gd name="T32" fmla="*/ 239 w 58"/>
                  <a:gd name="T33" fmla="*/ 88 h 52"/>
                  <a:gd name="T34" fmla="*/ 258 w 58"/>
                  <a:gd name="T35" fmla="*/ 41 h 52"/>
                  <a:gd name="T36" fmla="*/ 268 w 58"/>
                  <a:gd name="T37" fmla="*/ 0 h 52"/>
                  <a:gd name="T38" fmla="*/ 268 w 58"/>
                  <a:gd name="T39" fmla="*/ 0 h 52"/>
                  <a:gd name="T40" fmla="*/ 211 w 58"/>
                  <a:gd name="T41" fmla="*/ 0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52"/>
                  <a:gd name="T65" fmla="*/ 58 w 58"/>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52">
                    <a:moveTo>
                      <a:pt x="46" y="0"/>
                    </a:moveTo>
                    <a:lnTo>
                      <a:pt x="46" y="0"/>
                    </a:lnTo>
                    <a:lnTo>
                      <a:pt x="45" y="7"/>
                    </a:lnTo>
                    <a:lnTo>
                      <a:pt x="43" y="15"/>
                    </a:lnTo>
                    <a:lnTo>
                      <a:pt x="39" y="23"/>
                    </a:lnTo>
                    <a:lnTo>
                      <a:pt x="33" y="29"/>
                    </a:lnTo>
                    <a:lnTo>
                      <a:pt x="27" y="32"/>
                    </a:lnTo>
                    <a:lnTo>
                      <a:pt x="20" y="36"/>
                    </a:lnTo>
                    <a:lnTo>
                      <a:pt x="10" y="40"/>
                    </a:lnTo>
                    <a:lnTo>
                      <a:pt x="0" y="40"/>
                    </a:lnTo>
                    <a:lnTo>
                      <a:pt x="0" y="52"/>
                    </a:lnTo>
                    <a:lnTo>
                      <a:pt x="14" y="52"/>
                    </a:lnTo>
                    <a:lnTo>
                      <a:pt x="23" y="48"/>
                    </a:lnTo>
                    <a:lnTo>
                      <a:pt x="33" y="42"/>
                    </a:lnTo>
                    <a:lnTo>
                      <a:pt x="41" y="36"/>
                    </a:lnTo>
                    <a:lnTo>
                      <a:pt x="48" y="29"/>
                    </a:lnTo>
                    <a:lnTo>
                      <a:pt x="52" y="19"/>
                    </a:lnTo>
                    <a:lnTo>
                      <a:pt x="56" y="9"/>
                    </a:lnTo>
                    <a:lnTo>
                      <a:pt x="58" y="0"/>
                    </a:lnTo>
                    <a:lnTo>
                      <a:pt x="4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13" name="Freeform 230"/>
              <p:cNvSpPr>
                <a:spLocks/>
              </p:cNvSpPr>
              <p:nvPr/>
            </p:nvSpPr>
            <p:spPr bwMode="auto">
              <a:xfrm>
                <a:off x="2911" y="1935"/>
                <a:ext cx="17" cy="70"/>
              </a:xfrm>
              <a:custGeom>
                <a:avLst/>
                <a:gdLst>
                  <a:gd name="T0" fmla="*/ 48 w 12"/>
                  <a:gd name="T1" fmla="*/ 0 h 48"/>
                  <a:gd name="T2" fmla="*/ 0 w 12"/>
                  <a:gd name="T3" fmla="*/ 0 h 48"/>
                  <a:gd name="T4" fmla="*/ 0 w 12"/>
                  <a:gd name="T5" fmla="*/ 217 h 48"/>
                  <a:gd name="T6" fmla="*/ 48 w 12"/>
                  <a:gd name="T7" fmla="*/ 217 h 48"/>
                  <a:gd name="T8" fmla="*/ 48 w 12"/>
                  <a:gd name="T9" fmla="*/ 0 h 48"/>
                  <a:gd name="T10" fmla="*/ 48 w 12"/>
                  <a:gd name="T11" fmla="*/ 0 h 48"/>
                  <a:gd name="T12" fmla="*/ 0 60000 65536"/>
                  <a:gd name="T13" fmla="*/ 0 60000 65536"/>
                  <a:gd name="T14" fmla="*/ 0 60000 65536"/>
                  <a:gd name="T15" fmla="*/ 0 60000 65536"/>
                  <a:gd name="T16" fmla="*/ 0 60000 65536"/>
                  <a:gd name="T17" fmla="*/ 0 60000 65536"/>
                  <a:gd name="T18" fmla="*/ 0 w 12"/>
                  <a:gd name="T19" fmla="*/ 0 h 48"/>
                  <a:gd name="T20" fmla="*/ 12 w 1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2" h="48">
                    <a:moveTo>
                      <a:pt x="12" y="0"/>
                    </a:moveTo>
                    <a:lnTo>
                      <a:pt x="0" y="0"/>
                    </a:lnTo>
                    <a:lnTo>
                      <a:pt x="0" y="48"/>
                    </a:lnTo>
                    <a:lnTo>
                      <a:pt x="12" y="48"/>
                    </a:ln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14" name="Freeform 231"/>
              <p:cNvSpPr>
                <a:spLocks/>
              </p:cNvSpPr>
              <p:nvPr/>
            </p:nvSpPr>
            <p:spPr bwMode="auto">
              <a:xfrm>
                <a:off x="2852" y="1860"/>
                <a:ext cx="76" cy="75"/>
              </a:xfrm>
              <a:custGeom>
                <a:avLst/>
                <a:gdLst>
                  <a:gd name="T0" fmla="*/ 0 w 52"/>
                  <a:gd name="T1" fmla="*/ 48 h 52"/>
                  <a:gd name="T2" fmla="*/ 0 w 52"/>
                  <a:gd name="T3" fmla="*/ 48 h 52"/>
                  <a:gd name="T4" fmla="*/ 38 w 52"/>
                  <a:gd name="T5" fmla="*/ 48 h 52"/>
                  <a:gd name="T6" fmla="*/ 73 w 52"/>
                  <a:gd name="T7" fmla="*/ 66 h 52"/>
                  <a:gd name="T8" fmla="*/ 107 w 52"/>
                  <a:gd name="T9" fmla="*/ 81 h 52"/>
                  <a:gd name="T10" fmla="*/ 130 w 52"/>
                  <a:gd name="T11" fmla="*/ 100 h 52"/>
                  <a:gd name="T12" fmla="*/ 149 w 52"/>
                  <a:gd name="T13" fmla="*/ 127 h 52"/>
                  <a:gd name="T14" fmla="*/ 168 w 52"/>
                  <a:gd name="T15" fmla="*/ 156 h 52"/>
                  <a:gd name="T16" fmla="*/ 181 w 52"/>
                  <a:gd name="T17" fmla="*/ 189 h 52"/>
                  <a:gd name="T18" fmla="*/ 181 w 52"/>
                  <a:gd name="T19" fmla="*/ 225 h 52"/>
                  <a:gd name="T20" fmla="*/ 237 w 52"/>
                  <a:gd name="T21" fmla="*/ 225 h 52"/>
                  <a:gd name="T22" fmla="*/ 228 w 52"/>
                  <a:gd name="T23" fmla="*/ 183 h 52"/>
                  <a:gd name="T24" fmla="*/ 218 w 52"/>
                  <a:gd name="T25" fmla="*/ 144 h 52"/>
                  <a:gd name="T26" fmla="*/ 190 w 52"/>
                  <a:gd name="T27" fmla="*/ 100 h 52"/>
                  <a:gd name="T28" fmla="*/ 168 w 52"/>
                  <a:gd name="T29" fmla="*/ 66 h 52"/>
                  <a:gd name="T30" fmla="*/ 130 w 52"/>
                  <a:gd name="T31" fmla="*/ 42 h 52"/>
                  <a:gd name="T32" fmla="*/ 88 w 52"/>
                  <a:gd name="T33" fmla="*/ 19 h 52"/>
                  <a:gd name="T34" fmla="*/ 47 w 52"/>
                  <a:gd name="T35" fmla="*/ 9 h 52"/>
                  <a:gd name="T36" fmla="*/ 0 w 52"/>
                  <a:gd name="T37" fmla="*/ 0 h 52"/>
                  <a:gd name="T38" fmla="*/ 0 w 52"/>
                  <a:gd name="T39" fmla="*/ 0 h 52"/>
                  <a:gd name="T40" fmla="*/ 0 w 52"/>
                  <a:gd name="T41" fmla="*/ 48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52"/>
                  <a:gd name="T65" fmla="*/ 52 w 52"/>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52">
                    <a:moveTo>
                      <a:pt x="0" y="11"/>
                    </a:moveTo>
                    <a:lnTo>
                      <a:pt x="0" y="11"/>
                    </a:lnTo>
                    <a:lnTo>
                      <a:pt x="8" y="11"/>
                    </a:lnTo>
                    <a:lnTo>
                      <a:pt x="16" y="15"/>
                    </a:lnTo>
                    <a:lnTo>
                      <a:pt x="23" y="19"/>
                    </a:lnTo>
                    <a:lnTo>
                      <a:pt x="29" y="23"/>
                    </a:lnTo>
                    <a:lnTo>
                      <a:pt x="33" y="29"/>
                    </a:lnTo>
                    <a:lnTo>
                      <a:pt x="37" y="36"/>
                    </a:lnTo>
                    <a:lnTo>
                      <a:pt x="40" y="44"/>
                    </a:lnTo>
                    <a:lnTo>
                      <a:pt x="40" y="52"/>
                    </a:lnTo>
                    <a:lnTo>
                      <a:pt x="52" y="52"/>
                    </a:lnTo>
                    <a:lnTo>
                      <a:pt x="50" y="42"/>
                    </a:lnTo>
                    <a:lnTo>
                      <a:pt x="48" y="33"/>
                    </a:lnTo>
                    <a:lnTo>
                      <a:pt x="42" y="23"/>
                    </a:lnTo>
                    <a:lnTo>
                      <a:pt x="37" y="15"/>
                    </a:lnTo>
                    <a:lnTo>
                      <a:pt x="29" y="10"/>
                    </a:lnTo>
                    <a:lnTo>
                      <a:pt x="19" y="4"/>
                    </a:lnTo>
                    <a:lnTo>
                      <a:pt x="10" y="2"/>
                    </a:lnTo>
                    <a:lnTo>
                      <a:pt x="0" y="0"/>
                    </a:lnTo>
                    <a:lnTo>
                      <a:pt x="0"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15" name="Freeform 232"/>
              <p:cNvSpPr>
                <a:spLocks/>
              </p:cNvSpPr>
              <p:nvPr/>
            </p:nvSpPr>
            <p:spPr bwMode="auto">
              <a:xfrm>
                <a:off x="2279" y="1857"/>
                <a:ext cx="573" cy="19"/>
              </a:xfrm>
              <a:custGeom>
                <a:avLst/>
                <a:gdLst>
                  <a:gd name="T0" fmla="*/ 0 w 393"/>
                  <a:gd name="T1" fmla="*/ 19 h 13"/>
                  <a:gd name="T2" fmla="*/ 22 w 393"/>
                  <a:gd name="T3" fmla="*/ 56 h 13"/>
                  <a:gd name="T4" fmla="*/ 1774 w 393"/>
                  <a:gd name="T5" fmla="*/ 60 h 13"/>
                  <a:gd name="T6" fmla="*/ 1774 w 393"/>
                  <a:gd name="T7" fmla="*/ 9 h 13"/>
                  <a:gd name="T8" fmla="*/ 22 w 393"/>
                  <a:gd name="T9" fmla="*/ 0 h 13"/>
                  <a:gd name="T10" fmla="*/ 0 w 393"/>
                  <a:gd name="T11" fmla="*/ 19 h 13"/>
                  <a:gd name="T12" fmla="*/ 22 w 393"/>
                  <a:gd name="T13" fmla="*/ 0 h 13"/>
                  <a:gd name="T14" fmla="*/ 9 w 393"/>
                  <a:gd name="T15" fmla="*/ 0 h 13"/>
                  <a:gd name="T16" fmla="*/ 0 w 393"/>
                  <a:gd name="T17" fmla="*/ 19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3"/>
                  <a:gd name="T28" fmla="*/ 0 h 13"/>
                  <a:gd name="T29" fmla="*/ 393 w 39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3" h="13">
                    <a:moveTo>
                      <a:pt x="0" y="4"/>
                    </a:moveTo>
                    <a:lnTo>
                      <a:pt x="5" y="12"/>
                    </a:lnTo>
                    <a:lnTo>
                      <a:pt x="393" y="13"/>
                    </a:lnTo>
                    <a:lnTo>
                      <a:pt x="393" y="2"/>
                    </a:lnTo>
                    <a:lnTo>
                      <a:pt x="5" y="0"/>
                    </a:lnTo>
                    <a:lnTo>
                      <a:pt x="0" y="4"/>
                    </a:lnTo>
                    <a:lnTo>
                      <a:pt x="5" y="0"/>
                    </a:lnTo>
                    <a:lnTo>
                      <a:pt x="2" y="0"/>
                    </a:lnTo>
                    <a:lnTo>
                      <a:pt x="0"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16" name="Freeform 233"/>
              <p:cNvSpPr>
                <a:spLocks/>
              </p:cNvSpPr>
              <p:nvPr/>
            </p:nvSpPr>
            <p:spPr bwMode="auto">
              <a:xfrm>
                <a:off x="2149" y="1498"/>
                <a:ext cx="203" cy="319"/>
              </a:xfrm>
              <a:custGeom>
                <a:avLst/>
                <a:gdLst>
                  <a:gd name="T0" fmla="*/ 47 w 139"/>
                  <a:gd name="T1" fmla="*/ 0 h 219"/>
                  <a:gd name="T2" fmla="*/ 0 w 139"/>
                  <a:gd name="T3" fmla="*/ 28 h 219"/>
                  <a:gd name="T4" fmla="*/ 587 w 139"/>
                  <a:gd name="T5" fmla="*/ 986 h 219"/>
                  <a:gd name="T6" fmla="*/ 631 w 139"/>
                  <a:gd name="T7" fmla="*/ 958 h 219"/>
                  <a:gd name="T8" fmla="*/ 47 w 139"/>
                  <a:gd name="T9" fmla="*/ 0 h 219"/>
                  <a:gd name="T10" fmla="*/ 47 w 139"/>
                  <a:gd name="T11" fmla="*/ 0 h 219"/>
                  <a:gd name="T12" fmla="*/ 0 60000 65536"/>
                  <a:gd name="T13" fmla="*/ 0 60000 65536"/>
                  <a:gd name="T14" fmla="*/ 0 60000 65536"/>
                  <a:gd name="T15" fmla="*/ 0 60000 65536"/>
                  <a:gd name="T16" fmla="*/ 0 60000 65536"/>
                  <a:gd name="T17" fmla="*/ 0 60000 65536"/>
                  <a:gd name="T18" fmla="*/ 0 w 139"/>
                  <a:gd name="T19" fmla="*/ 0 h 219"/>
                  <a:gd name="T20" fmla="*/ 139 w 139"/>
                  <a:gd name="T21" fmla="*/ 219 h 219"/>
                </a:gdLst>
                <a:ahLst/>
                <a:cxnLst>
                  <a:cxn ang="T12">
                    <a:pos x="T0" y="T1"/>
                  </a:cxn>
                  <a:cxn ang="T13">
                    <a:pos x="T2" y="T3"/>
                  </a:cxn>
                  <a:cxn ang="T14">
                    <a:pos x="T4" y="T5"/>
                  </a:cxn>
                  <a:cxn ang="T15">
                    <a:pos x="T6" y="T7"/>
                  </a:cxn>
                  <a:cxn ang="T16">
                    <a:pos x="T8" y="T9"/>
                  </a:cxn>
                  <a:cxn ang="T17">
                    <a:pos x="T10" y="T11"/>
                  </a:cxn>
                </a:cxnLst>
                <a:rect l="T18" t="T19" r="T20" b="T21"/>
                <a:pathLst>
                  <a:path w="139" h="219">
                    <a:moveTo>
                      <a:pt x="10" y="0"/>
                    </a:moveTo>
                    <a:lnTo>
                      <a:pt x="0" y="6"/>
                    </a:lnTo>
                    <a:lnTo>
                      <a:pt x="129" y="219"/>
                    </a:lnTo>
                    <a:lnTo>
                      <a:pt x="139" y="213"/>
                    </a:lnTo>
                    <a:lnTo>
                      <a:pt x="1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17" name="Freeform 234"/>
              <p:cNvSpPr>
                <a:spLocks/>
              </p:cNvSpPr>
              <p:nvPr/>
            </p:nvSpPr>
            <p:spPr bwMode="auto">
              <a:xfrm>
                <a:off x="2049" y="1443"/>
                <a:ext cx="115" cy="64"/>
              </a:xfrm>
              <a:custGeom>
                <a:avLst/>
                <a:gdLst>
                  <a:gd name="T0" fmla="*/ 28 w 79"/>
                  <a:gd name="T1" fmla="*/ 68 h 44"/>
                  <a:gd name="T2" fmla="*/ 28 w 79"/>
                  <a:gd name="T3" fmla="*/ 68 h 44"/>
                  <a:gd name="T4" fmla="*/ 52 w 79"/>
                  <a:gd name="T5" fmla="*/ 48 h 44"/>
                  <a:gd name="T6" fmla="*/ 96 w 79"/>
                  <a:gd name="T7" fmla="*/ 48 h 44"/>
                  <a:gd name="T8" fmla="*/ 140 w 79"/>
                  <a:gd name="T9" fmla="*/ 60 h 44"/>
                  <a:gd name="T10" fmla="*/ 185 w 79"/>
                  <a:gd name="T11" fmla="*/ 76 h 44"/>
                  <a:gd name="T12" fmla="*/ 215 w 79"/>
                  <a:gd name="T13" fmla="*/ 102 h 44"/>
                  <a:gd name="T14" fmla="*/ 259 w 79"/>
                  <a:gd name="T15" fmla="*/ 129 h 44"/>
                  <a:gd name="T16" fmla="*/ 297 w 79"/>
                  <a:gd name="T17" fmla="*/ 161 h 44"/>
                  <a:gd name="T18" fmla="*/ 310 w 79"/>
                  <a:gd name="T19" fmla="*/ 196 h 44"/>
                  <a:gd name="T20" fmla="*/ 354 w 79"/>
                  <a:gd name="T21" fmla="*/ 169 h 44"/>
                  <a:gd name="T22" fmla="*/ 326 w 79"/>
                  <a:gd name="T23" fmla="*/ 129 h 44"/>
                  <a:gd name="T24" fmla="*/ 297 w 79"/>
                  <a:gd name="T25" fmla="*/ 95 h 44"/>
                  <a:gd name="T26" fmla="*/ 252 w 79"/>
                  <a:gd name="T27" fmla="*/ 60 h 44"/>
                  <a:gd name="T28" fmla="*/ 197 w 79"/>
                  <a:gd name="T29" fmla="*/ 36 h 44"/>
                  <a:gd name="T30" fmla="*/ 148 w 79"/>
                  <a:gd name="T31" fmla="*/ 19 h 44"/>
                  <a:gd name="T32" fmla="*/ 96 w 79"/>
                  <a:gd name="T33" fmla="*/ 0 h 44"/>
                  <a:gd name="T34" fmla="*/ 47 w 79"/>
                  <a:gd name="T35" fmla="*/ 9 h 44"/>
                  <a:gd name="T36" fmla="*/ 0 w 79"/>
                  <a:gd name="T37" fmla="*/ 28 h 44"/>
                  <a:gd name="T38" fmla="*/ 0 w 79"/>
                  <a:gd name="T39" fmla="*/ 28 h 44"/>
                  <a:gd name="T40" fmla="*/ 28 w 79"/>
                  <a:gd name="T41" fmla="*/ 68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44"/>
                  <a:gd name="T65" fmla="*/ 79 w 79"/>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44">
                    <a:moveTo>
                      <a:pt x="6" y="15"/>
                    </a:moveTo>
                    <a:lnTo>
                      <a:pt x="6" y="15"/>
                    </a:lnTo>
                    <a:lnTo>
                      <a:pt x="12" y="11"/>
                    </a:lnTo>
                    <a:lnTo>
                      <a:pt x="21" y="11"/>
                    </a:lnTo>
                    <a:lnTo>
                      <a:pt x="31" y="13"/>
                    </a:lnTo>
                    <a:lnTo>
                      <a:pt x="41" y="17"/>
                    </a:lnTo>
                    <a:lnTo>
                      <a:pt x="48" y="23"/>
                    </a:lnTo>
                    <a:lnTo>
                      <a:pt x="58" y="29"/>
                    </a:lnTo>
                    <a:lnTo>
                      <a:pt x="66" y="36"/>
                    </a:lnTo>
                    <a:lnTo>
                      <a:pt x="69" y="44"/>
                    </a:lnTo>
                    <a:lnTo>
                      <a:pt x="79" y="38"/>
                    </a:lnTo>
                    <a:lnTo>
                      <a:pt x="73" y="29"/>
                    </a:lnTo>
                    <a:lnTo>
                      <a:pt x="66" y="21"/>
                    </a:lnTo>
                    <a:lnTo>
                      <a:pt x="56" y="13"/>
                    </a:lnTo>
                    <a:lnTo>
                      <a:pt x="44" y="8"/>
                    </a:lnTo>
                    <a:lnTo>
                      <a:pt x="33" y="4"/>
                    </a:lnTo>
                    <a:lnTo>
                      <a:pt x="21" y="0"/>
                    </a:lnTo>
                    <a:lnTo>
                      <a:pt x="10" y="2"/>
                    </a:lnTo>
                    <a:lnTo>
                      <a:pt x="0" y="6"/>
                    </a:lnTo>
                    <a:lnTo>
                      <a:pt x="6"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18" name="Freeform 235"/>
              <p:cNvSpPr>
                <a:spLocks/>
              </p:cNvSpPr>
              <p:nvPr/>
            </p:nvSpPr>
            <p:spPr bwMode="auto">
              <a:xfrm>
                <a:off x="1966" y="1451"/>
                <a:ext cx="92" cy="62"/>
              </a:xfrm>
              <a:custGeom>
                <a:avLst/>
                <a:gdLst>
                  <a:gd name="T0" fmla="*/ 0 w 63"/>
                  <a:gd name="T1" fmla="*/ 151 h 42"/>
                  <a:gd name="T2" fmla="*/ 28 w 63"/>
                  <a:gd name="T3" fmla="*/ 201 h 42"/>
                  <a:gd name="T4" fmla="*/ 286 w 63"/>
                  <a:gd name="T5" fmla="*/ 41 h 42"/>
                  <a:gd name="T6" fmla="*/ 258 w 63"/>
                  <a:gd name="T7" fmla="*/ 0 h 42"/>
                  <a:gd name="T8" fmla="*/ 0 w 63"/>
                  <a:gd name="T9" fmla="*/ 151 h 42"/>
                  <a:gd name="T10" fmla="*/ 0 w 63"/>
                  <a:gd name="T11" fmla="*/ 151 h 42"/>
                  <a:gd name="T12" fmla="*/ 0 60000 65536"/>
                  <a:gd name="T13" fmla="*/ 0 60000 65536"/>
                  <a:gd name="T14" fmla="*/ 0 60000 65536"/>
                  <a:gd name="T15" fmla="*/ 0 60000 65536"/>
                  <a:gd name="T16" fmla="*/ 0 60000 65536"/>
                  <a:gd name="T17" fmla="*/ 0 60000 65536"/>
                  <a:gd name="T18" fmla="*/ 0 w 63"/>
                  <a:gd name="T19" fmla="*/ 0 h 42"/>
                  <a:gd name="T20" fmla="*/ 63 w 63"/>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63" h="42">
                    <a:moveTo>
                      <a:pt x="0" y="32"/>
                    </a:moveTo>
                    <a:lnTo>
                      <a:pt x="6" y="42"/>
                    </a:lnTo>
                    <a:lnTo>
                      <a:pt x="63" y="9"/>
                    </a:lnTo>
                    <a:lnTo>
                      <a:pt x="57" y="0"/>
                    </a:lnTo>
                    <a:lnTo>
                      <a:pt x="0" y="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19" name="Freeform 236"/>
              <p:cNvSpPr>
                <a:spLocks/>
              </p:cNvSpPr>
              <p:nvPr/>
            </p:nvSpPr>
            <p:spPr bwMode="auto">
              <a:xfrm>
                <a:off x="1935" y="1498"/>
                <a:ext cx="40" cy="112"/>
              </a:xfrm>
              <a:custGeom>
                <a:avLst/>
                <a:gdLst>
                  <a:gd name="T0" fmla="*/ 81 w 27"/>
                  <a:gd name="T1" fmla="*/ 317 h 77"/>
                  <a:gd name="T2" fmla="*/ 81 w 27"/>
                  <a:gd name="T3" fmla="*/ 317 h 77"/>
                  <a:gd name="T4" fmla="*/ 61 w 27"/>
                  <a:gd name="T5" fmla="*/ 285 h 77"/>
                  <a:gd name="T6" fmla="*/ 53 w 27"/>
                  <a:gd name="T7" fmla="*/ 250 h 77"/>
                  <a:gd name="T8" fmla="*/ 41 w 27"/>
                  <a:gd name="T9" fmla="*/ 205 h 77"/>
                  <a:gd name="T10" fmla="*/ 53 w 27"/>
                  <a:gd name="T11" fmla="*/ 176 h 77"/>
                  <a:gd name="T12" fmla="*/ 61 w 27"/>
                  <a:gd name="T13" fmla="*/ 129 h 77"/>
                  <a:gd name="T14" fmla="*/ 81 w 27"/>
                  <a:gd name="T15" fmla="*/ 95 h 77"/>
                  <a:gd name="T16" fmla="*/ 101 w 27"/>
                  <a:gd name="T17" fmla="*/ 70 h 77"/>
                  <a:gd name="T18" fmla="*/ 129 w 27"/>
                  <a:gd name="T19" fmla="*/ 47 h 77"/>
                  <a:gd name="T20" fmla="*/ 101 w 27"/>
                  <a:gd name="T21" fmla="*/ 0 h 77"/>
                  <a:gd name="T22" fmla="*/ 61 w 27"/>
                  <a:gd name="T23" fmla="*/ 36 h 77"/>
                  <a:gd name="T24" fmla="*/ 33 w 27"/>
                  <a:gd name="T25" fmla="*/ 70 h 77"/>
                  <a:gd name="T26" fmla="*/ 9 w 27"/>
                  <a:gd name="T27" fmla="*/ 111 h 77"/>
                  <a:gd name="T28" fmla="*/ 0 w 27"/>
                  <a:gd name="T29" fmla="*/ 167 h 77"/>
                  <a:gd name="T30" fmla="*/ 0 w 27"/>
                  <a:gd name="T31" fmla="*/ 205 h 77"/>
                  <a:gd name="T32" fmla="*/ 0 w 27"/>
                  <a:gd name="T33" fmla="*/ 257 h 77"/>
                  <a:gd name="T34" fmla="*/ 13 w 27"/>
                  <a:gd name="T35" fmla="*/ 304 h 77"/>
                  <a:gd name="T36" fmla="*/ 33 w 27"/>
                  <a:gd name="T37" fmla="*/ 345 h 77"/>
                  <a:gd name="T38" fmla="*/ 33 w 27"/>
                  <a:gd name="T39" fmla="*/ 345 h 77"/>
                  <a:gd name="T40" fmla="*/ 81 w 27"/>
                  <a:gd name="T41" fmla="*/ 317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77"/>
                  <a:gd name="T65" fmla="*/ 27 w 27"/>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77">
                    <a:moveTo>
                      <a:pt x="17" y="71"/>
                    </a:moveTo>
                    <a:lnTo>
                      <a:pt x="17" y="71"/>
                    </a:lnTo>
                    <a:lnTo>
                      <a:pt x="13" y="64"/>
                    </a:lnTo>
                    <a:lnTo>
                      <a:pt x="11" y="56"/>
                    </a:lnTo>
                    <a:lnTo>
                      <a:pt x="9" y="46"/>
                    </a:lnTo>
                    <a:lnTo>
                      <a:pt x="11" y="39"/>
                    </a:lnTo>
                    <a:lnTo>
                      <a:pt x="13" y="29"/>
                    </a:lnTo>
                    <a:lnTo>
                      <a:pt x="17" y="21"/>
                    </a:lnTo>
                    <a:lnTo>
                      <a:pt x="21" y="16"/>
                    </a:lnTo>
                    <a:lnTo>
                      <a:pt x="27" y="10"/>
                    </a:lnTo>
                    <a:lnTo>
                      <a:pt x="21" y="0"/>
                    </a:lnTo>
                    <a:lnTo>
                      <a:pt x="13" y="8"/>
                    </a:lnTo>
                    <a:lnTo>
                      <a:pt x="7" y="16"/>
                    </a:lnTo>
                    <a:lnTo>
                      <a:pt x="2" y="25"/>
                    </a:lnTo>
                    <a:lnTo>
                      <a:pt x="0" y="37"/>
                    </a:lnTo>
                    <a:lnTo>
                      <a:pt x="0" y="46"/>
                    </a:lnTo>
                    <a:lnTo>
                      <a:pt x="0" y="58"/>
                    </a:lnTo>
                    <a:lnTo>
                      <a:pt x="3" y="68"/>
                    </a:lnTo>
                    <a:lnTo>
                      <a:pt x="7" y="77"/>
                    </a:lnTo>
                    <a:lnTo>
                      <a:pt x="17" y="7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20" name="Freeform 237"/>
              <p:cNvSpPr>
                <a:spLocks/>
              </p:cNvSpPr>
              <p:nvPr/>
            </p:nvSpPr>
            <p:spPr bwMode="auto">
              <a:xfrm>
                <a:off x="1945" y="1601"/>
                <a:ext cx="280" cy="454"/>
              </a:xfrm>
              <a:custGeom>
                <a:avLst/>
                <a:gdLst>
                  <a:gd name="T0" fmla="*/ 827 w 192"/>
                  <a:gd name="T1" fmla="*/ 1413 h 311"/>
                  <a:gd name="T2" fmla="*/ 868 w 192"/>
                  <a:gd name="T3" fmla="*/ 1391 h 311"/>
                  <a:gd name="T4" fmla="*/ 47 w 192"/>
                  <a:gd name="T5" fmla="*/ 0 h 311"/>
                  <a:gd name="T6" fmla="*/ 0 w 192"/>
                  <a:gd name="T7" fmla="*/ 28 h 311"/>
                  <a:gd name="T8" fmla="*/ 827 w 192"/>
                  <a:gd name="T9" fmla="*/ 1413 h 311"/>
                  <a:gd name="T10" fmla="*/ 827 w 192"/>
                  <a:gd name="T11" fmla="*/ 1413 h 311"/>
                  <a:gd name="T12" fmla="*/ 0 60000 65536"/>
                  <a:gd name="T13" fmla="*/ 0 60000 65536"/>
                  <a:gd name="T14" fmla="*/ 0 60000 65536"/>
                  <a:gd name="T15" fmla="*/ 0 60000 65536"/>
                  <a:gd name="T16" fmla="*/ 0 60000 65536"/>
                  <a:gd name="T17" fmla="*/ 0 60000 65536"/>
                  <a:gd name="T18" fmla="*/ 0 w 192"/>
                  <a:gd name="T19" fmla="*/ 0 h 311"/>
                  <a:gd name="T20" fmla="*/ 192 w 192"/>
                  <a:gd name="T21" fmla="*/ 311 h 311"/>
                </a:gdLst>
                <a:ahLst/>
                <a:cxnLst>
                  <a:cxn ang="T12">
                    <a:pos x="T0" y="T1"/>
                  </a:cxn>
                  <a:cxn ang="T13">
                    <a:pos x="T2" y="T3"/>
                  </a:cxn>
                  <a:cxn ang="T14">
                    <a:pos x="T4" y="T5"/>
                  </a:cxn>
                  <a:cxn ang="T15">
                    <a:pos x="T6" y="T7"/>
                  </a:cxn>
                  <a:cxn ang="T16">
                    <a:pos x="T8" y="T9"/>
                  </a:cxn>
                  <a:cxn ang="T17">
                    <a:pos x="T10" y="T11"/>
                  </a:cxn>
                </a:cxnLst>
                <a:rect l="T18" t="T19" r="T20" b="T21"/>
                <a:pathLst>
                  <a:path w="192" h="311">
                    <a:moveTo>
                      <a:pt x="183" y="311"/>
                    </a:moveTo>
                    <a:lnTo>
                      <a:pt x="192" y="306"/>
                    </a:lnTo>
                    <a:lnTo>
                      <a:pt x="10" y="0"/>
                    </a:lnTo>
                    <a:lnTo>
                      <a:pt x="0" y="6"/>
                    </a:lnTo>
                    <a:lnTo>
                      <a:pt x="183" y="3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21" name="Freeform 238"/>
              <p:cNvSpPr>
                <a:spLocks/>
              </p:cNvSpPr>
              <p:nvPr/>
            </p:nvSpPr>
            <p:spPr bwMode="auto">
              <a:xfrm>
                <a:off x="2212" y="2048"/>
                <a:ext cx="107" cy="43"/>
              </a:xfrm>
              <a:custGeom>
                <a:avLst/>
                <a:gdLst>
                  <a:gd name="T0" fmla="*/ 280 w 73"/>
                  <a:gd name="T1" fmla="*/ 70 h 30"/>
                  <a:gd name="T2" fmla="*/ 299 w 73"/>
                  <a:gd name="T3" fmla="*/ 56 h 30"/>
                  <a:gd name="T4" fmla="*/ 264 w 73"/>
                  <a:gd name="T5" fmla="*/ 70 h 30"/>
                  <a:gd name="T6" fmla="*/ 230 w 73"/>
                  <a:gd name="T7" fmla="*/ 80 h 30"/>
                  <a:gd name="T8" fmla="*/ 195 w 73"/>
                  <a:gd name="T9" fmla="*/ 80 h 30"/>
                  <a:gd name="T10" fmla="*/ 157 w 73"/>
                  <a:gd name="T11" fmla="*/ 80 h 30"/>
                  <a:gd name="T12" fmla="*/ 126 w 73"/>
                  <a:gd name="T13" fmla="*/ 66 h 30"/>
                  <a:gd name="T14" fmla="*/ 97 w 73"/>
                  <a:gd name="T15" fmla="*/ 47 h 30"/>
                  <a:gd name="T16" fmla="*/ 60 w 73"/>
                  <a:gd name="T17" fmla="*/ 20 h 30"/>
                  <a:gd name="T18" fmla="*/ 41 w 73"/>
                  <a:gd name="T19" fmla="*/ 0 h 30"/>
                  <a:gd name="T20" fmla="*/ 0 w 73"/>
                  <a:gd name="T21" fmla="*/ 20 h 30"/>
                  <a:gd name="T22" fmla="*/ 22 w 73"/>
                  <a:gd name="T23" fmla="*/ 56 h 30"/>
                  <a:gd name="T24" fmla="*/ 60 w 73"/>
                  <a:gd name="T25" fmla="*/ 89 h 30"/>
                  <a:gd name="T26" fmla="*/ 107 w 73"/>
                  <a:gd name="T27" fmla="*/ 109 h 30"/>
                  <a:gd name="T28" fmla="*/ 138 w 73"/>
                  <a:gd name="T29" fmla="*/ 118 h 30"/>
                  <a:gd name="T30" fmla="*/ 195 w 73"/>
                  <a:gd name="T31" fmla="*/ 128 h 30"/>
                  <a:gd name="T32" fmla="*/ 236 w 73"/>
                  <a:gd name="T33" fmla="*/ 128 h 30"/>
                  <a:gd name="T34" fmla="*/ 280 w 73"/>
                  <a:gd name="T35" fmla="*/ 118 h 30"/>
                  <a:gd name="T36" fmla="*/ 327 w 73"/>
                  <a:gd name="T37" fmla="*/ 96 h 30"/>
                  <a:gd name="T38" fmla="*/ 337 w 73"/>
                  <a:gd name="T39" fmla="*/ 80 h 30"/>
                  <a:gd name="T40" fmla="*/ 327 w 73"/>
                  <a:gd name="T41" fmla="*/ 96 h 30"/>
                  <a:gd name="T42" fmla="*/ 337 w 73"/>
                  <a:gd name="T43" fmla="*/ 96 h 30"/>
                  <a:gd name="T44" fmla="*/ 337 w 73"/>
                  <a:gd name="T45" fmla="*/ 80 h 30"/>
                  <a:gd name="T46" fmla="*/ 280 w 73"/>
                  <a:gd name="T47" fmla="*/ 70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30"/>
                  <a:gd name="T74" fmla="*/ 73 w 73"/>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30">
                    <a:moveTo>
                      <a:pt x="61" y="17"/>
                    </a:moveTo>
                    <a:lnTo>
                      <a:pt x="65" y="13"/>
                    </a:lnTo>
                    <a:lnTo>
                      <a:pt x="57" y="17"/>
                    </a:lnTo>
                    <a:lnTo>
                      <a:pt x="50" y="19"/>
                    </a:lnTo>
                    <a:lnTo>
                      <a:pt x="42" y="19"/>
                    </a:lnTo>
                    <a:lnTo>
                      <a:pt x="34" y="19"/>
                    </a:lnTo>
                    <a:lnTo>
                      <a:pt x="27" y="15"/>
                    </a:lnTo>
                    <a:lnTo>
                      <a:pt x="21" y="11"/>
                    </a:lnTo>
                    <a:lnTo>
                      <a:pt x="13" y="5"/>
                    </a:lnTo>
                    <a:lnTo>
                      <a:pt x="9" y="0"/>
                    </a:lnTo>
                    <a:lnTo>
                      <a:pt x="0" y="5"/>
                    </a:lnTo>
                    <a:lnTo>
                      <a:pt x="5" y="13"/>
                    </a:lnTo>
                    <a:lnTo>
                      <a:pt x="13" y="21"/>
                    </a:lnTo>
                    <a:lnTo>
                      <a:pt x="23" y="26"/>
                    </a:lnTo>
                    <a:lnTo>
                      <a:pt x="30" y="28"/>
                    </a:lnTo>
                    <a:lnTo>
                      <a:pt x="42" y="30"/>
                    </a:lnTo>
                    <a:lnTo>
                      <a:pt x="51" y="30"/>
                    </a:lnTo>
                    <a:lnTo>
                      <a:pt x="61" y="28"/>
                    </a:lnTo>
                    <a:lnTo>
                      <a:pt x="71" y="23"/>
                    </a:lnTo>
                    <a:lnTo>
                      <a:pt x="73" y="19"/>
                    </a:lnTo>
                    <a:lnTo>
                      <a:pt x="71" y="23"/>
                    </a:lnTo>
                    <a:lnTo>
                      <a:pt x="73" y="23"/>
                    </a:lnTo>
                    <a:lnTo>
                      <a:pt x="73" y="19"/>
                    </a:lnTo>
                    <a:lnTo>
                      <a:pt x="61"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22" name="Freeform 239"/>
              <p:cNvSpPr>
                <a:spLocks/>
              </p:cNvSpPr>
              <p:nvPr/>
            </p:nvSpPr>
            <p:spPr bwMode="auto">
              <a:xfrm>
                <a:off x="2301" y="1808"/>
                <a:ext cx="51" cy="267"/>
              </a:xfrm>
              <a:custGeom>
                <a:avLst/>
                <a:gdLst>
                  <a:gd name="T0" fmla="*/ 157 w 35"/>
                  <a:gd name="T1" fmla="*/ 0 h 183"/>
                  <a:gd name="T2" fmla="*/ 111 w 35"/>
                  <a:gd name="T3" fmla="*/ 9 h 183"/>
                  <a:gd name="T4" fmla="*/ 0 w 35"/>
                  <a:gd name="T5" fmla="*/ 820 h 183"/>
                  <a:gd name="T6" fmla="*/ 52 w 35"/>
                  <a:gd name="T7" fmla="*/ 830 h 183"/>
                  <a:gd name="T8" fmla="*/ 157 w 35"/>
                  <a:gd name="T9" fmla="*/ 19 h 183"/>
                  <a:gd name="T10" fmla="*/ 157 w 35"/>
                  <a:gd name="T11" fmla="*/ 0 h 183"/>
                  <a:gd name="T12" fmla="*/ 0 60000 65536"/>
                  <a:gd name="T13" fmla="*/ 0 60000 65536"/>
                  <a:gd name="T14" fmla="*/ 0 60000 65536"/>
                  <a:gd name="T15" fmla="*/ 0 60000 65536"/>
                  <a:gd name="T16" fmla="*/ 0 60000 65536"/>
                  <a:gd name="T17" fmla="*/ 0 60000 65536"/>
                  <a:gd name="T18" fmla="*/ 0 w 35"/>
                  <a:gd name="T19" fmla="*/ 0 h 183"/>
                  <a:gd name="T20" fmla="*/ 35 w 35"/>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35" h="183">
                    <a:moveTo>
                      <a:pt x="35" y="0"/>
                    </a:moveTo>
                    <a:lnTo>
                      <a:pt x="25" y="2"/>
                    </a:lnTo>
                    <a:lnTo>
                      <a:pt x="0" y="181"/>
                    </a:lnTo>
                    <a:lnTo>
                      <a:pt x="12" y="183"/>
                    </a:lnTo>
                    <a:lnTo>
                      <a:pt x="35" y="4"/>
                    </a:lnTo>
                    <a:lnTo>
                      <a:pt x="3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33799" name="Group 240"/>
            <p:cNvGrpSpPr>
              <a:grpSpLocks/>
            </p:cNvGrpSpPr>
            <p:nvPr/>
          </p:nvGrpSpPr>
          <p:grpSpPr bwMode="auto">
            <a:xfrm>
              <a:off x="1087" y="1200"/>
              <a:ext cx="1091" cy="2447"/>
              <a:chOff x="2511" y="667"/>
              <a:chExt cx="1421" cy="3186"/>
            </a:xfrm>
          </p:grpSpPr>
          <p:sp>
            <p:nvSpPr>
              <p:cNvPr id="34230" name="Freeform 241"/>
              <p:cNvSpPr>
                <a:spLocks/>
              </p:cNvSpPr>
              <p:nvPr/>
            </p:nvSpPr>
            <p:spPr bwMode="auto">
              <a:xfrm>
                <a:off x="2511" y="2242"/>
                <a:ext cx="46" cy="111"/>
              </a:xfrm>
              <a:custGeom>
                <a:avLst/>
                <a:gdLst>
                  <a:gd name="T0" fmla="*/ 28 w 31"/>
                  <a:gd name="T1" fmla="*/ 0 h 75"/>
                  <a:gd name="T2" fmla="*/ 28 w 31"/>
                  <a:gd name="T3" fmla="*/ 0 h 75"/>
                  <a:gd name="T4" fmla="*/ 25 w 31"/>
                  <a:gd name="T5" fmla="*/ 9 h 75"/>
                  <a:gd name="T6" fmla="*/ 19 w 31"/>
                  <a:gd name="T7" fmla="*/ 22 h 75"/>
                  <a:gd name="T8" fmla="*/ 15 w 31"/>
                  <a:gd name="T9" fmla="*/ 37 h 75"/>
                  <a:gd name="T10" fmla="*/ 9 w 31"/>
                  <a:gd name="T11" fmla="*/ 53 h 75"/>
                  <a:gd name="T12" fmla="*/ 3 w 31"/>
                  <a:gd name="T13" fmla="*/ 71 h 75"/>
                  <a:gd name="T14" fmla="*/ 0 w 31"/>
                  <a:gd name="T15" fmla="*/ 87 h 75"/>
                  <a:gd name="T16" fmla="*/ 3 w 31"/>
                  <a:gd name="T17" fmla="*/ 99 h 75"/>
                  <a:gd name="T18" fmla="*/ 12 w 31"/>
                  <a:gd name="T19" fmla="*/ 111 h 75"/>
                  <a:gd name="T20" fmla="*/ 18 w 31"/>
                  <a:gd name="T21" fmla="*/ 96 h 75"/>
                  <a:gd name="T22" fmla="*/ 18 w 31"/>
                  <a:gd name="T23" fmla="*/ 96 h 75"/>
                  <a:gd name="T24" fmla="*/ 18 w 31"/>
                  <a:gd name="T25" fmla="*/ 87 h 75"/>
                  <a:gd name="T26" fmla="*/ 19 w 31"/>
                  <a:gd name="T27" fmla="*/ 77 h 75"/>
                  <a:gd name="T28" fmla="*/ 25 w 31"/>
                  <a:gd name="T29" fmla="*/ 59 h 75"/>
                  <a:gd name="T30" fmla="*/ 31 w 31"/>
                  <a:gd name="T31" fmla="*/ 43 h 75"/>
                  <a:gd name="T32" fmla="*/ 37 w 31"/>
                  <a:gd name="T33" fmla="*/ 28 h 75"/>
                  <a:gd name="T34" fmla="*/ 43 w 31"/>
                  <a:gd name="T35" fmla="*/ 13 h 75"/>
                  <a:gd name="T36" fmla="*/ 46 w 31"/>
                  <a:gd name="T37" fmla="*/ 6 h 75"/>
                  <a:gd name="T38" fmla="*/ 46 w 31"/>
                  <a:gd name="T39" fmla="*/ 6 h 75"/>
                  <a:gd name="T40" fmla="*/ 28 w 31"/>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75">
                    <a:moveTo>
                      <a:pt x="19" y="0"/>
                    </a:moveTo>
                    <a:lnTo>
                      <a:pt x="19" y="0"/>
                    </a:lnTo>
                    <a:lnTo>
                      <a:pt x="17" y="6"/>
                    </a:lnTo>
                    <a:lnTo>
                      <a:pt x="13" y="15"/>
                    </a:lnTo>
                    <a:lnTo>
                      <a:pt x="10" y="25"/>
                    </a:lnTo>
                    <a:lnTo>
                      <a:pt x="6" y="36"/>
                    </a:lnTo>
                    <a:lnTo>
                      <a:pt x="2" y="48"/>
                    </a:lnTo>
                    <a:lnTo>
                      <a:pt x="0" y="59"/>
                    </a:lnTo>
                    <a:lnTo>
                      <a:pt x="2" y="67"/>
                    </a:lnTo>
                    <a:lnTo>
                      <a:pt x="8" y="75"/>
                    </a:lnTo>
                    <a:lnTo>
                      <a:pt x="12" y="65"/>
                    </a:lnTo>
                    <a:lnTo>
                      <a:pt x="12" y="59"/>
                    </a:lnTo>
                    <a:lnTo>
                      <a:pt x="13" y="52"/>
                    </a:lnTo>
                    <a:lnTo>
                      <a:pt x="17" y="40"/>
                    </a:lnTo>
                    <a:lnTo>
                      <a:pt x="21" y="29"/>
                    </a:lnTo>
                    <a:lnTo>
                      <a:pt x="25" y="19"/>
                    </a:lnTo>
                    <a:lnTo>
                      <a:pt x="29" y="9"/>
                    </a:lnTo>
                    <a:lnTo>
                      <a:pt x="31" y="4"/>
                    </a:lnTo>
                    <a:lnTo>
                      <a:pt x="19"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31" name="Freeform 242"/>
              <p:cNvSpPr>
                <a:spLocks/>
              </p:cNvSpPr>
              <p:nvPr/>
            </p:nvSpPr>
            <p:spPr bwMode="auto">
              <a:xfrm>
                <a:off x="3527" y="2539"/>
                <a:ext cx="156" cy="65"/>
              </a:xfrm>
              <a:custGeom>
                <a:avLst/>
                <a:gdLst>
                  <a:gd name="T0" fmla="*/ 150 w 107"/>
                  <a:gd name="T1" fmla="*/ 65 h 46"/>
                  <a:gd name="T2" fmla="*/ 156 w 107"/>
                  <a:gd name="T3" fmla="*/ 49 h 46"/>
                  <a:gd name="T4" fmla="*/ 6 w 107"/>
                  <a:gd name="T5" fmla="*/ 0 h 46"/>
                  <a:gd name="T6" fmla="*/ 0 w 107"/>
                  <a:gd name="T7" fmla="*/ 14 h 46"/>
                  <a:gd name="T8" fmla="*/ 150 w 107"/>
                  <a:gd name="T9" fmla="*/ 65 h 46"/>
                  <a:gd name="T10" fmla="*/ 150 w 107"/>
                  <a:gd name="T11" fmla="*/ 65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46">
                    <a:moveTo>
                      <a:pt x="103" y="46"/>
                    </a:moveTo>
                    <a:lnTo>
                      <a:pt x="107" y="35"/>
                    </a:lnTo>
                    <a:lnTo>
                      <a:pt x="4" y="0"/>
                    </a:lnTo>
                    <a:lnTo>
                      <a:pt x="0" y="10"/>
                    </a:lnTo>
                    <a:lnTo>
                      <a:pt x="103" y="46"/>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32" name="Freeform 243"/>
              <p:cNvSpPr>
                <a:spLocks/>
              </p:cNvSpPr>
              <p:nvPr/>
            </p:nvSpPr>
            <p:spPr bwMode="auto">
              <a:xfrm>
                <a:off x="3677" y="2590"/>
                <a:ext cx="79" cy="143"/>
              </a:xfrm>
              <a:custGeom>
                <a:avLst/>
                <a:gdLst>
                  <a:gd name="T0" fmla="*/ 73 w 54"/>
                  <a:gd name="T1" fmla="*/ 143 h 98"/>
                  <a:gd name="T2" fmla="*/ 73 w 54"/>
                  <a:gd name="T3" fmla="*/ 143 h 98"/>
                  <a:gd name="T4" fmla="*/ 79 w 54"/>
                  <a:gd name="T5" fmla="*/ 120 h 98"/>
                  <a:gd name="T6" fmla="*/ 79 w 54"/>
                  <a:gd name="T7" fmla="*/ 98 h 98"/>
                  <a:gd name="T8" fmla="*/ 76 w 54"/>
                  <a:gd name="T9" fmla="*/ 76 h 98"/>
                  <a:gd name="T10" fmla="*/ 67 w 54"/>
                  <a:gd name="T11" fmla="*/ 55 h 98"/>
                  <a:gd name="T12" fmla="*/ 57 w 54"/>
                  <a:gd name="T13" fmla="*/ 39 h 98"/>
                  <a:gd name="T14" fmla="*/ 42 w 54"/>
                  <a:gd name="T15" fmla="*/ 22 h 98"/>
                  <a:gd name="T16" fmla="*/ 26 w 54"/>
                  <a:gd name="T17" fmla="*/ 12 h 98"/>
                  <a:gd name="T18" fmla="*/ 6 w 54"/>
                  <a:gd name="T19" fmla="*/ 0 h 98"/>
                  <a:gd name="T20" fmla="*/ 0 w 54"/>
                  <a:gd name="T21" fmla="*/ 16 h 98"/>
                  <a:gd name="T22" fmla="*/ 18 w 54"/>
                  <a:gd name="T23" fmla="*/ 25 h 98"/>
                  <a:gd name="T24" fmla="*/ 31 w 54"/>
                  <a:gd name="T25" fmla="*/ 36 h 98"/>
                  <a:gd name="T26" fmla="*/ 45 w 54"/>
                  <a:gd name="T27" fmla="*/ 48 h 98"/>
                  <a:gd name="T28" fmla="*/ 54 w 54"/>
                  <a:gd name="T29" fmla="*/ 64 h 98"/>
                  <a:gd name="T30" fmla="*/ 60 w 54"/>
                  <a:gd name="T31" fmla="*/ 82 h 98"/>
                  <a:gd name="T32" fmla="*/ 66 w 54"/>
                  <a:gd name="T33" fmla="*/ 98 h 98"/>
                  <a:gd name="T34" fmla="*/ 63 w 54"/>
                  <a:gd name="T35" fmla="*/ 118 h 98"/>
                  <a:gd name="T36" fmla="*/ 60 w 54"/>
                  <a:gd name="T37" fmla="*/ 137 h 98"/>
                  <a:gd name="T38" fmla="*/ 60 w 54"/>
                  <a:gd name="T39" fmla="*/ 137 h 98"/>
                  <a:gd name="T40" fmla="*/ 73 w 54"/>
                  <a:gd name="T41" fmla="*/ 143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98">
                    <a:moveTo>
                      <a:pt x="50" y="98"/>
                    </a:moveTo>
                    <a:lnTo>
                      <a:pt x="50" y="98"/>
                    </a:lnTo>
                    <a:lnTo>
                      <a:pt x="54" y="82"/>
                    </a:lnTo>
                    <a:lnTo>
                      <a:pt x="54" y="67"/>
                    </a:lnTo>
                    <a:lnTo>
                      <a:pt x="52" y="52"/>
                    </a:lnTo>
                    <a:lnTo>
                      <a:pt x="46" y="38"/>
                    </a:lnTo>
                    <a:lnTo>
                      <a:pt x="39" y="27"/>
                    </a:lnTo>
                    <a:lnTo>
                      <a:pt x="29" y="15"/>
                    </a:lnTo>
                    <a:lnTo>
                      <a:pt x="18" y="8"/>
                    </a:lnTo>
                    <a:lnTo>
                      <a:pt x="4" y="0"/>
                    </a:lnTo>
                    <a:lnTo>
                      <a:pt x="0" y="11"/>
                    </a:lnTo>
                    <a:lnTo>
                      <a:pt x="12" y="17"/>
                    </a:lnTo>
                    <a:lnTo>
                      <a:pt x="21" y="25"/>
                    </a:lnTo>
                    <a:lnTo>
                      <a:pt x="31" y="33"/>
                    </a:lnTo>
                    <a:lnTo>
                      <a:pt x="37" y="44"/>
                    </a:lnTo>
                    <a:lnTo>
                      <a:pt x="41" y="56"/>
                    </a:lnTo>
                    <a:lnTo>
                      <a:pt x="45" y="67"/>
                    </a:lnTo>
                    <a:lnTo>
                      <a:pt x="43" y="81"/>
                    </a:lnTo>
                    <a:lnTo>
                      <a:pt x="41" y="94"/>
                    </a:lnTo>
                    <a:lnTo>
                      <a:pt x="50" y="98"/>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33" name="Freeform 244"/>
              <p:cNvSpPr>
                <a:spLocks/>
              </p:cNvSpPr>
              <p:nvPr/>
            </p:nvSpPr>
            <p:spPr bwMode="auto">
              <a:xfrm>
                <a:off x="3461" y="2727"/>
                <a:ext cx="289" cy="814"/>
              </a:xfrm>
              <a:custGeom>
                <a:avLst/>
                <a:gdLst>
                  <a:gd name="T0" fmla="*/ 0 w 199"/>
                  <a:gd name="T1" fmla="*/ 810 h 558"/>
                  <a:gd name="T2" fmla="*/ 13 w 199"/>
                  <a:gd name="T3" fmla="*/ 814 h 558"/>
                  <a:gd name="T4" fmla="*/ 289 w 199"/>
                  <a:gd name="T5" fmla="*/ 6 h 558"/>
                  <a:gd name="T6" fmla="*/ 276 w 199"/>
                  <a:gd name="T7" fmla="*/ 0 h 558"/>
                  <a:gd name="T8" fmla="*/ 0 w 199"/>
                  <a:gd name="T9" fmla="*/ 810 h 558"/>
                  <a:gd name="T10" fmla="*/ 0 w 199"/>
                  <a:gd name="T11" fmla="*/ 810 h 5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9" h="558">
                    <a:moveTo>
                      <a:pt x="0" y="555"/>
                    </a:moveTo>
                    <a:lnTo>
                      <a:pt x="9" y="558"/>
                    </a:lnTo>
                    <a:lnTo>
                      <a:pt x="199" y="4"/>
                    </a:lnTo>
                    <a:lnTo>
                      <a:pt x="190" y="0"/>
                    </a:lnTo>
                    <a:lnTo>
                      <a:pt x="0" y="555"/>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34" name="Freeform 245"/>
              <p:cNvSpPr>
                <a:spLocks/>
              </p:cNvSpPr>
              <p:nvPr/>
            </p:nvSpPr>
            <p:spPr bwMode="auto">
              <a:xfrm>
                <a:off x="3333" y="3537"/>
                <a:ext cx="141" cy="79"/>
              </a:xfrm>
              <a:custGeom>
                <a:avLst/>
                <a:gdLst>
                  <a:gd name="T0" fmla="*/ 0 w 96"/>
                  <a:gd name="T1" fmla="*/ 73 h 55"/>
                  <a:gd name="T2" fmla="*/ 0 w 96"/>
                  <a:gd name="T3" fmla="*/ 73 h 55"/>
                  <a:gd name="T4" fmla="*/ 24 w 96"/>
                  <a:gd name="T5" fmla="*/ 79 h 55"/>
                  <a:gd name="T6" fmla="*/ 46 w 96"/>
                  <a:gd name="T7" fmla="*/ 79 h 55"/>
                  <a:gd name="T8" fmla="*/ 65 w 96"/>
                  <a:gd name="T9" fmla="*/ 76 h 55"/>
                  <a:gd name="T10" fmla="*/ 85 w 96"/>
                  <a:gd name="T11" fmla="*/ 69 h 55"/>
                  <a:gd name="T12" fmla="*/ 104 w 96"/>
                  <a:gd name="T13" fmla="*/ 57 h 55"/>
                  <a:gd name="T14" fmla="*/ 119 w 96"/>
                  <a:gd name="T15" fmla="*/ 43 h 55"/>
                  <a:gd name="T16" fmla="*/ 134 w 96"/>
                  <a:gd name="T17" fmla="*/ 24 h 55"/>
                  <a:gd name="T18" fmla="*/ 141 w 96"/>
                  <a:gd name="T19" fmla="*/ 4 h 55"/>
                  <a:gd name="T20" fmla="*/ 128 w 96"/>
                  <a:gd name="T21" fmla="*/ 0 h 55"/>
                  <a:gd name="T22" fmla="*/ 119 w 96"/>
                  <a:gd name="T23" fmla="*/ 16 h 55"/>
                  <a:gd name="T24" fmla="*/ 107 w 96"/>
                  <a:gd name="T25" fmla="*/ 33 h 55"/>
                  <a:gd name="T26" fmla="*/ 94 w 96"/>
                  <a:gd name="T27" fmla="*/ 43 h 55"/>
                  <a:gd name="T28" fmla="*/ 79 w 96"/>
                  <a:gd name="T29" fmla="*/ 55 h 55"/>
                  <a:gd name="T30" fmla="*/ 63 w 96"/>
                  <a:gd name="T31" fmla="*/ 60 h 55"/>
                  <a:gd name="T32" fmla="*/ 43 w 96"/>
                  <a:gd name="T33" fmla="*/ 63 h 55"/>
                  <a:gd name="T34" fmla="*/ 24 w 96"/>
                  <a:gd name="T35" fmla="*/ 63 h 55"/>
                  <a:gd name="T36" fmla="*/ 6 w 96"/>
                  <a:gd name="T37" fmla="*/ 57 h 55"/>
                  <a:gd name="T38" fmla="*/ 6 w 96"/>
                  <a:gd name="T39" fmla="*/ 57 h 55"/>
                  <a:gd name="T40" fmla="*/ 0 w 96"/>
                  <a:gd name="T41" fmla="*/ 73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6" h="55">
                    <a:moveTo>
                      <a:pt x="0" y="51"/>
                    </a:moveTo>
                    <a:lnTo>
                      <a:pt x="0" y="51"/>
                    </a:lnTo>
                    <a:lnTo>
                      <a:pt x="16" y="55"/>
                    </a:lnTo>
                    <a:lnTo>
                      <a:pt x="31" y="55"/>
                    </a:lnTo>
                    <a:lnTo>
                      <a:pt x="44" y="53"/>
                    </a:lnTo>
                    <a:lnTo>
                      <a:pt x="58" y="48"/>
                    </a:lnTo>
                    <a:lnTo>
                      <a:pt x="71" y="40"/>
                    </a:lnTo>
                    <a:lnTo>
                      <a:pt x="81" y="30"/>
                    </a:lnTo>
                    <a:lnTo>
                      <a:pt x="91" y="17"/>
                    </a:lnTo>
                    <a:lnTo>
                      <a:pt x="96" y="3"/>
                    </a:lnTo>
                    <a:lnTo>
                      <a:pt x="87" y="0"/>
                    </a:lnTo>
                    <a:lnTo>
                      <a:pt x="81" y="11"/>
                    </a:lnTo>
                    <a:lnTo>
                      <a:pt x="73" y="23"/>
                    </a:lnTo>
                    <a:lnTo>
                      <a:pt x="64" y="30"/>
                    </a:lnTo>
                    <a:lnTo>
                      <a:pt x="54" y="38"/>
                    </a:lnTo>
                    <a:lnTo>
                      <a:pt x="43" y="42"/>
                    </a:lnTo>
                    <a:lnTo>
                      <a:pt x="29" y="44"/>
                    </a:lnTo>
                    <a:lnTo>
                      <a:pt x="16" y="44"/>
                    </a:lnTo>
                    <a:lnTo>
                      <a:pt x="4" y="40"/>
                    </a:lnTo>
                    <a:lnTo>
                      <a:pt x="0" y="51"/>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35" name="Freeform 246"/>
              <p:cNvSpPr>
                <a:spLocks/>
              </p:cNvSpPr>
              <p:nvPr/>
            </p:nvSpPr>
            <p:spPr bwMode="auto">
              <a:xfrm>
                <a:off x="3183" y="3543"/>
                <a:ext cx="156" cy="68"/>
              </a:xfrm>
              <a:custGeom>
                <a:avLst/>
                <a:gdLst>
                  <a:gd name="T0" fmla="*/ 6 w 107"/>
                  <a:gd name="T1" fmla="*/ 0 h 46"/>
                  <a:gd name="T2" fmla="*/ 0 w 107"/>
                  <a:gd name="T3" fmla="*/ 15 h 46"/>
                  <a:gd name="T4" fmla="*/ 150 w 107"/>
                  <a:gd name="T5" fmla="*/ 68 h 46"/>
                  <a:gd name="T6" fmla="*/ 156 w 107"/>
                  <a:gd name="T7" fmla="*/ 52 h 46"/>
                  <a:gd name="T8" fmla="*/ 6 w 107"/>
                  <a:gd name="T9" fmla="*/ 0 h 46"/>
                  <a:gd name="T10" fmla="*/ 6 w 107"/>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46">
                    <a:moveTo>
                      <a:pt x="4" y="0"/>
                    </a:moveTo>
                    <a:lnTo>
                      <a:pt x="0" y="10"/>
                    </a:lnTo>
                    <a:lnTo>
                      <a:pt x="103" y="46"/>
                    </a:lnTo>
                    <a:lnTo>
                      <a:pt x="107" y="35"/>
                    </a:lnTo>
                    <a:lnTo>
                      <a:pt x="4"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36" name="Freeform 247"/>
              <p:cNvSpPr>
                <a:spLocks/>
              </p:cNvSpPr>
              <p:nvPr/>
            </p:nvSpPr>
            <p:spPr bwMode="auto">
              <a:xfrm>
                <a:off x="3108" y="3418"/>
                <a:ext cx="82" cy="139"/>
              </a:xfrm>
              <a:custGeom>
                <a:avLst/>
                <a:gdLst>
                  <a:gd name="T0" fmla="*/ 6 w 56"/>
                  <a:gd name="T1" fmla="*/ 0 h 96"/>
                  <a:gd name="T2" fmla="*/ 6 w 56"/>
                  <a:gd name="T3" fmla="*/ 0 h 96"/>
                  <a:gd name="T4" fmla="*/ 3 w 56"/>
                  <a:gd name="T5" fmla="*/ 22 h 96"/>
                  <a:gd name="T6" fmla="*/ 0 w 56"/>
                  <a:gd name="T7" fmla="*/ 45 h 96"/>
                  <a:gd name="T8" fmla="*/ 6 w 56"/>
                  <a:gd name="T9" fmla="*/ 64 h 96"/>
                  <a:gd name="T10" fmla="*/ 12 w 56"/>
                  <a:gd name="T11" fmla="*/ 84 h 96"/>
                  <a:gd name="T12" fmla="*/ 22 w 56"/>
                  <a:gd name="T13" fmla="*/ 103 h 96"/>
                  <a:gd name="T14" fmla="*/ 40 w 56"/>
                  <a:gd name="T15" fmla="*/ 117 h 96"/>
                  <a:gd name="T16" fmla="*/ 56 w 56"/>
                  <a:gd name="T17" fmla="*/ 130 h 96"/>
                  <a:gd name="T18" fmla="*/ 76 w 56"/>
                  <a:gd name="T19" fmla="*/ 139 h 96"/>
                  <a:gd name="T20" fmla="*/ 82 w 56"/>
                  <a:gd name="T21" fmla="*/ 125 h 96"/>
                  <a:gd name="T22" fmla="*/ 64 w 56"/>
                  <a:gd name="T23" fmla="*/ 117 h 96"/>
                  <a:gd name="T24" fmla="*/ 47 w 56"/>
                  <a:gd name="T25" fmla="*/ 106 h 96"/>
                  <a:gd name="T26" fmla="*/ 37 w 56"/>
                  <a:gd name="T27" fmla="*/ 91 h 96"/>
                  <a:gd name="T28" fmla="*/ 28 w 56"/>
                  <a:gd name="T29" fmla="*/ 78 h 96"/>
                  <a:gd name="T30" fmla="*/ 19 w 56"/>
                  <a:gd name="T31" fmla="*/ 61 h 96"/>
                  <a:gd name="T32" fmla="*/ 16 w 56"/>
                  <a:gd name="T33" fmla="*/ 42 h 96"/>
                  <a:gd name="T34" fmla="*/ 16 w 56"/>
                  <a:gd name="T35" fmla="*/ 22 h 96"/>
                  <a:gd name="T36" fmla="*/ 22 w 56"/>
                  <a:gd name="T37" fmla="*/ 6 h 96"/>
                  <a:gd name="T38" fmla="*/ 22 w 56"/>
                  <a:gd name="T39" fmla="*/ 6 h 96"/>
                  <a:gd name="T40" fmla="*/ 6 w 56"/>
                  <a:gd name="T41" fmla="*/ 0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 h="96">
                    <a:moveTo>
                      <a:pt x="4" y="0"/>
                    </a:moveTo>
                    <a:lnTo>
                      <a:pt x="4" y="0"/>
                    </a:lnTo>
                    <a:lnTo>
                      <a:pt x="2" y="15"/>
                    </a:lnTo>
                    <a:lnTo>
                      <a:pt x="0" y="31"/>
                    </a:lnTo>
                    <a:lnTo>
                      <a:pt x="4" y="44"/>
                    </a:lnTo>
                    <a:lnTo>
                      <a:pt x="8" y="58"/>
                    </a:lnTo>
                    <a:lnTo>
                      <a:pt x="15" y="71"/>
                    </a:lnTo>
                    <a:lnTo>
                      <a:pt x="27" y="81"/>
                    </a:lnTo>
                    <a:lnTo>
                      <a:pt x="38" y="90"/>
                    </a:lnTo>
                    <a:lnTo>
                      <a:pt x="52" y="96"/>
                    </a:lnTo>
                    <a:lnTo>
                      <a:pt x="56" y="86"/>
                    </a:lnTo>
                    <a:lnTo>
                      <a:pt x="44" y="81"/>
                    </a:lnTo>
                    <a:lnTo>
                      <a:pt x="32" y="73"/>
                    </a:lnTo>
                    <a:lnTo>
                      <a:pt x="25" y="63"/>
                    </a:lnTo>
                    <a:lnTo>
                      <a:pt x="19" y="54"/>
                    </a:lnTo>
                    <a:lnTo>
                      <a:pt x="13" y="42"/>
                    </a:lnTo>
                    <a:lnTo>
                      <a:pt x="11" y="29"/>
                    </a:lnTo>
                    <a:lnTo>
                      <a:pt x="11" y="15"/>
                    </a:lnTo>
                    <a:lnTo>
                      <a:pt x="15" y="4"/>
                    </a:lnTo>
                    <a:lnTo>
                      <a:pt x="4"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37" name="Freeform 248"/>
              <p:cNvSpPr>
                <a:spLocks/>
              </p:cNvSpPr>
              <p:nvPr/>
            </p:nvSpPr>
            <p:spPr bwMode="auto">
              <a:xfrm>
                <a:off x="3113" y="2610"/>
                <a:ext cx="293" cy="815"/>
              </a:xfrm>
              <a:custGeom>
                <a:avLst/>
                <a:gdLst>
                  <a:gd name="T0" fmla="*/ 293 w 201"/>
                  <a:gd name="T1" fmla="*/ 3 h 559"/>
                  <a:gd name="T2" fmla="*/ 277 w 201"/>
                  <a:gd name="T3" fmla="*/ 0 h 559"/>
                  <a:gd name="T4" fmla="*/ 0 w 201"/>
                  <a:gd name="T5" fmla="*/ 809 h 559"/>
                  <a:gd name="T6" fmla="*/ 16 w 201"/>
                  <a:gd name="T7" fmla="*/ 815 h 559"/>
                  <a:gd name="T8" fmla="*/ 293 w 201"/>
                  <a:gd name="T9" fmla="*/ 3 h 559"/>
                  <a:gd name="T10" fmla="*/ 293 w 201"/>
                  <a:gd name="T11" fmla="*/ 3 h 5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1" h="559">
                    <a:moveTo>
                      <a:pt x="201" y="2"/>
                    </a:moveTo>
                    <a:lnTo>
                      <a:pt x="190" y="0"/>
                    </a:lnTo>
                    <a:lnTo>
                      <a:pt x="0" y="555"/>
                    </a:lnTo>
                    <a:lnTo>
                      <a:pt x="11" y="559"/>
                    </a:lnTo>
                    <a:lnTo>
                      <a:pt x="201" y="2"/>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38" name="Freeform 249"/>
              <p:cNvSpPr>
                <a:spLocks/>
              </p:cNvSpPr>
              <p:nvPr/>
            </p:nvSpPr>
            <p:spPr bwMode="auto">
              <a:xfrm>
                <a:off x="3390" y="2535"/>
                <a:ext cx="143" cy="77"/>
              </a:xfrm>
              <a:custGeom>
                <a:avLst/>
                <a:gdLst>
                  <a:gd name="T0" fmla="*/ 143 w 98"/>
                  <a:gd name="T1" fmla="*/ 4 h 53"/>
                  <a:gd name="T2" fmla="*/ 143 w 98"/>
                  <a:gd name="T3" fmla="*/ 4 h 53"/>
                  <a:gd name="T4" fmla="*/ 120 w 98"/>
                  <a:gd name="T5" fmla="*/ 0 h 53"/>
                  <a:gd name="T6" fmla="*/ 98 w 98"/>
                  <a:gd name="T7" fmla="*/ 0 h 53"/>
                  <a:gd name="T8" fmla="*/ 77 w 98"/>
                  <a:gd name="T9" fmla="*/ 1 h 53"/>
                  <a:gd name="T10" fmla="*/ 55 w 98"/>
                  <a:gd name="T11" fmla="*/ 10 h 53"/>
                  <a:gd name="T12" fmla="*/ 39 w 98"/>
                  <a:gd name="T13" fmla="*/ 22 h 53"/>
                  <a:gd name="T14" fmla="*/ 22 w 98"/>
                  <a:gd name="T15" fmla="*/ 35 h 53"/>
                  <a:gd name="T16" fmla="*/ 10 w 98"/>
                  <a:gd name="T17" fmla="*/ 52 h 53"/>
                  <a:gd name="T18" fmla="*/ 0 w 98"/>
                  <a:gd name="T19" fmla="*/ 74 h 53"/>
                  <a:gd name="T20" fmla="*/ 16 w 98"/>
                  <a:gd name="T21" fmla="*/ 77 h 53"/>
                  <a:gd name="T22" fmla="*/ 25 w 98"/>
                  <a:gd name="T23" fmla="*/ 61 h 53"/>
                  <a:gd name="T24" fmla="*/ 36 w 98"/>
                  <a:gd name="T25" fmla="*/ 46 h 53"/>
                  <a:gd name="T26" fmla="*/ 47 w 98"/>
                  <a:gd name="T27" fmla="*/ 33 h 53"/>
                  <a:gd name="T28" fmla="*/ 64 w 98"/>
                  <a:gd name="T29" fmla="*/ 25 h 53"/>
                  <a:gd name="T30" fmla="*/ 80 w 98"/>
                  <a:gd name="T31" fmla="*/ 19 h 53"/>
                  <a:gd name="T32" fmla="*/ 101 w 98"/>
                  <a:gd name="T33" fmla="*/ 16 h 53"/>
                  <a:gd name="T34" fmla="*/ 117 w 98"/>
                  <a:gd name="T35" fmla="*/ 16 h 53"/>
                  <a:gd name="T36" fmla="*/ 137 w 98"/>
                  <a:gd name="T37" fmla="*/ 19 h 53"/>
                  <a:gd name="T38" fmla="*/ 137 w 98"/>
                  <a:gd name="T39" fmla="*/ 19 h 53"/>
                  <a:gd name="T40" fmla="*/ 143 w 98"/>
                  <a:gd name="T41" fmla="*/ 4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8" h="53">
                    <a:moveTo>
                      <a:pt x="98" y="3"/>
                    </a:moveTo>
                    <a:lnTo>
                      <a:pt x="98" y="3"/>
                    </a:lnTo>
                    <a:lnTo>
                      <a:pt x="82" y="0"/>
                    </a:lnTo>
                    <a:lnTo>
                      <a:pt x="67" y="0"/>
                    </a:lnTo>
                    <a:lnTo>
                      <a:pt x="53" y="1"/>
                    </a:lnTo>
                    <a:lnTo>
                      <a:pt x="38" y="7"/>
                    </a:lnTo>
                    <a:lnTo>
                      <a:pt x="27" y="15"/>
                    </a:lnTo>
                    <a:lnTo>
                      <a:pt x="15" y="24"/>
                    </a:lnTo>
                    <a:lnTo>
                      <a:pt x="7" y="36"/>
                    </a:lnTo>
                    <a:lnTo>
                      <a:pt x="0" y="51"/>
                    </a:lnTo>
                    <a:lnTo>
                      <a:pt x="11" y="53"/>
                    </a:lnTo>
                    <a:lnTo>
                      <a:pt x="17" y="42"/>
                    </a:lnTo>
                    <a:lnTo>
                      <a:pt x="25" y="32"/>
                    </a:lnTo>
                    <a:lnTo>
                      <a:pt x="32" y="23"/>
                    </a:lnTo>
                    <a:lnTo>
                      <a:pt x="44" y="17"/>
                    </a:lnTo>
                    <a:lnTo>
                      <a:pt x="55" y="13"/>
                    </a:lnTo>
                    <a:lnTo>
                      <a:pt x="69" y="11"/>
                    </a:lnTo>
                    <a:lnTo>
                      <a:pt x="80" y="11"/>
                    </a:lnTo>
                    <a:lnTo>
                      <a:pt x="94" y="13"/>
                    </a:lnTo>
                    <a:lnTo>
                      <a:pt x="98" y="3"/>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39" name="Freeform 250"/>
              <p:cNvSpPr>
                <a:spLocks/>
              </p:cNvSpPr>
              <p:nvPr/>
            </p:nvSpPr>
            <p:spPr bwMode="auto">
              <a:xfrm>
                <a:off x="2666" y="2008"/>
                <a:ext cx="94" cy="145"/>
              </a:xfrm>
              <a:custGeom>
                <a:avLst/>
                <a:gdLst>
                  <a:gd name="T0" fmla="*/ 94 w 65"/>
                  <a:gd name="T1" fmla="*/ 7 h 99"/>
                  <a:gd name="T2" fmla="*/ 80 w 65"/>
                  <a:gd name="T3" fmla="*/ 0 h 99"/>
                  <a:gd name="T4" fmla="*/ 0 w 65"/>
                  <a:gd name="T5" fmla="*/ 138 h 99"/>
                  <a:gd name="T6" fmla="*/ 13 w 65"/>
                  <a:gd name="T7" fmla="*/ 145 h 99"/>
                  <a:gd name="T8" fmla="*/ 94 w 65"/>
                  <a:gd name="T9" fmla="*/ 7 h 99"/>
                  <a:gd name="T10" fmla="*/ 94 w 65"/>
                  <a:gd name="T11" fmla="*/ 7 h 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99">
                    <a:moveTo>
                      <a:pt x="65" y="5"/>
                    </a:moveTo>
                    <a:lnTo>
                      <a:pt x="55" y="0"/>
                    </a:lnTo>
                    <a:lnTo>
                      <a:pt x="0" y="94"/>
                    </a:lnTo>
                    <a:lnTo>
                      <a:pt x="9" y="99"/>
                    </a:lnTo>
                    <a:lnTo>
                      <a:pt x="65" y="5"/>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40" name="Freeform 251"/>
              <p:cNvSpPr>
                <a:spLocks/>
              </p:cNvSpPr>
              <p:nvPr/>
            </p:nvSpPr>
            <p:spPr bwMode="auto">
              <a:xfrm>
                <a:off x="2745" y="1953"/>
                <a:ext cx="151" cy="61"/>
              </a:xfrm>
              <a:custGeom>
                <a:avLst/>
                <a:gdLst>
                  <a:gd name="T0" fmla="*/ 151 w 104"/>
                  <a:gd name="T1" fmla="*/ 15 h 42"/>
                  <a:gd name="T2" fmla="*/ 151 w 104"/>
                  <a:gd name="T3" fmla="*/ 15 h 42"/>
                  <a:gd name="T4" fmla="*/ 131 w 104"/>
                  <a:gd name="T5" fmla="*/ 6 h 42"/>
                  <a:gd name="T6" fmla="*/ 109 w 104"/>
                  <a:gd name="T7" fmla="*/ 0 h 42"/>
                  <a:gd name="T8" fmla="*/ 90 w 104"/>
                  <a:gd name="T9" fmla="*/ 0 h 42"/>
                  <a:gd name="T10" fmla="*/ 67 w 104"/>
                  <a:gd name="T11" fmla="*/ 3 h 42"/>
                  <a:gd name="T12" fmla="*/ 48 w 104"/>
                  <a:gd name="T13" fmla="*/ 12 h 42"/>
                  <a:gd name="T14" fmla="*/ 28 w 104"/>
                  <a:gd name="T15" fmla="*/ 23 h 42"/>
                  <a:gd name="T16" fmla="*/ 12 w 104"/>
                  <a:gd name="T17" fmla="*/ 36 h 42"/>
                  <a:gd name="T18" fmla="*/ 0 w 104"/>
                  <a:gd name="T19" fmla="*/ 54 h 42"/>
                  <a:gd name="T20" fmla="*/ 15 w 104"/>
                  <a:gd name="T21" fmla="*/ 61 h 42"/>
                  <a:gd name="T22" fmla="*/ 26 w 104"/>
                  <a:gd name="T23" fmla="*/ 48 h 42"/>
                  <a:gd name="T24" fmla="*/ 39 w 104"/>
                  <a:gd name="T25" fmla="*/ 33 h 42"/>
                  <a:gd name="T26" fmla="*/ 54 w 104"/>
                  <a:gd name="T27" fmla="*/ 25 h 42"/>
                  <a:gd name="T28" fmla="*/ 73 w 104"/>
                  <a:gd name="T29" fmla="*/ 20 h 42"/>
                  <a:gd name="T30" fmla="*/ 90 w 104"/>
                  <a:gd name="T31" fmla="*/ 17 h 42"/>
                  <a:gd name="T32" fmla="*/ 106 w 104"/>
                  <a:gd name="T33" fmla="*/ 17 h 42"/>
                  <a:gd name="T34" fmla="*/ 126 w 104"/>
                  <a:gd name="T35" fmla="*/ 20 h 42"/>
                  <a:gd name="T36" fmla="*/ 142 w 104"/>
                  <a:gd name="T37" fmla="*/ 28 h 42"/>
                  <a:gd name="T38" fmla="*/ 142 w 104"/>
                  <a:gd name="T39" fmla="*/ 28 h 42"/>
                  <a:gd name="T40" fmla="*/ 151 w 104"/>
                  <a:gd name="T41" fmla="*/ 15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 h="42">
                    <a:moveTo>
                      <a:pt x="104" y="10"/>
                    </a:moveTo>
                    <a:lnTo>
                      <a:pt x="104" y="10"/>
                    </a:lnTo>
                    <a:lnTo>
                      <a:pt x="90" y="4"/>
                    </a:lnTo>
                    <a:lnTo>
                      <a:pt x="75" y="0"/>
                    </a:lnTo>
                    <a:lnTo>
                      <a:pt x="62" y="0"/>
                    </a:lnTo>
                    <a:lnTo>
                      <a:pt x="46" y="2"/>
                    </a:lnTo>
                    <a:lnTo>
                      <a:pt x="33" y="8"/>
                    </a:lnTo>
                    <a:lnTo>
                      <a:pt x="19" y="16"/>
                    </a:lnTo>
                    <a:lnTo>
                      <a:pt x="8" y="25"/>
                    </a:lnTo>
                    <a:lnTo>
                      <a:pt x="0" y="37"/>
                    </a:lnTo>
                    <a:lnTo>
                      <a:pt x="10" y="42"/>
                    </a:lnTo>
                    <a:lnTo>
                      <a:pt x="18" y="33"/>
                    </a:lnTo>
                    <a:lnTo>
                      <a:pt x="27" y="23"/>
                    </a:lnTo>
                    <a:lnTo>
                      <a:pt x="37" y="17"/>
                    </a:lnTo>
                    <a:lnTo>
                      <a:pt x="50" y="14"/>
                    </a:lnTo>
                    <a:lnTo>
                      <a:pt x="62" y="12"/>
                    </a:lnTo>
                    <a:lnTo>
                      <a:pt x="73" y="12"/>
                    </a:lnTo>
                    <a:lnTo>
                      <a:pt x="87" y="14"/>
                    </a:lnTo>
                    <a:lnTo>
                      <a:pt x="98" y="19"/>
                    </a:lnTo>
                    <a:lnTo>
                      <a:pt x="104" y="1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41" name="Freeform 252"/>
              <p:cNvSpPr>
                <a:spLocks/>
              </p:cNvSpPr>
              <p:nvPr/>
            </p:nvSpPr>
            <p:spPr bwMode="auto">
              <a:xfrm>
                <a:off x="2889" y="1969"/>
                <a:ext cx="870" cy="516"/>
              </a:xfrm>
              <a:custGeom>
                <a:avLst/>
                <a:gdLst>
                  <a:gd name="T0" fmla="*/ 861 w 597"/>
                  <a:gd name="T1" fmla="*/ 516 h 353"/>
                  <a:gd name="T2" fmla="*/ 870 w 597"/>
                  <a:gd name="T3" fmla="*/ 501 h 353"/>
                  <a:gd name="T4" fmla="*/ 9 w 597"/>
                  <a:gd name="T5" fmla="*/ 0 h 353"/>
                  <a:gd name="T6" fmla="*/ 0 w 597"/>
                  <a:gd name="T7" fmla="*/ 13 h 353"/>
                  <a:gd name="T8" fmla="*/ 861 w 597"/>
                  <a:gd name="T9" fmla="*/ 516 h 353"/>
                  <a:gd name="T10" fmla="*/ 861 w 597"/>
                  <a:gd name="T11" fmla="*/ 516 h 3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7" h="353">
                    <a:moveTo>
                      <a:pt x="591" y="353"/>
                    </a:moveTo>
                    <a:lnTo>
                      <a:pt x="597" y="343"/>
                    </a:lnTo>
                    <a:lnTo>
                      <a:pt x="6" y="0"/>
                    </a:lnTo>
                    <a:lnTo>
                      <a:pt x="0" y="9"/>
                    </a:lnTo>
                    <a:lnTo>
                      <a:pt x="591" y="353"/>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42" name="Freeform 253"/>
              <p:cNvSpPr>
                <a:spLocks/>
              </p:cNvSpPr>
              <p:nvPr/>
            </p:nvSpPr>
            <p:spPr bwMode="auto">
              <a:xfrm>
                <a:off x="3704" y="2615"/>
                <a:ext cx="94" cy="146"/>
              </a:xfrm>
              <a:custGeom>
                <a:avLst/>
                <a:gdLst>
                  <a:gd name="T0" fmla="*/ 0 w 65"/>
                  <a:gd name="T1" fmla="*/ 137 h 100"/>
                  <a:gd name="T2" fmla="*/ 16 w 65"/>
                  <a:gd name="T3" fmla="*/ 146 h 100"/>
                  <a:gd name="T4" fmla="*/ 94 w 65"/>
                  <a:gd name="T5" fmla="*/ 6 h 100"/>
                  <a:gd name="T6" fmla="*/ 80 w 65"/>
                  <a:gd name="T7" fmla="*/ 0 h 100"/>
                  <a:gd name="T8" fmla="*/ 0 w 65"/>
                  <a:gd name="T9" fmla="*/ 137 h 100"/>
                  <a:gd name="T10" fmla="*/ 0 w 65"/>
                  <a:gd name="T11" fmla="*/ 137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100">
                    <a:moveTo>
                      <a:pt x="0" y="94"/>
                    </a:moveTo>
                    <a:lnTo>
                      <a:pt x="11" y="100"/>
                    </a:lnTo>
                    <a:lnTo>
                      <a:pt x="65" y="4"/>
                    </a:lnTo>
                    <a:lnTo>
                      <a:pt x="55" y="0"/>
                    </a:lnTo>
                    <a:lnTo>
                      <a:pt x="0" y="94"/>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43" name="Freeform 254"/>
              <p:cNvSpPr>
                <a:spLocks/>
              </p:cNvSpPr>
              <p:nvPr/>
            </p:nvSpPr>
            <p:spPr bwMode="auto">
              <a:xfrm>
                <a:off x="3567" y="2752"/>
                <a:ext cx="151" cy="61"/>
              </a:xfrm>
              <a:custGeom>
                <a:avLst/>
                <a:gdLst>
                  <a:gd name="T0" fmla="*/ 0 w 105"/>
                  <a:gd name="T1" fmla="*/ 48 h 42"/>
                  <a:gd name="T2" fmla="*/ 0 w 105"/>
                  <a:gd name="T3" fmla="*/ 48 h 42"/>
                  <a:gd name="T4" fmla="*/ 19 w 105"/>
                  <a:gd name="T5" fmla="*/ 57 h 42"/>
                  <a:gd name="T6" fmla="*/ 40 w 105"/>
                  <a:gd name="T7" fmla="*/ 61 h 42"/>
                  <a:gd name="T8" fmla="*/ 63 w 105"/>
                  <a:gd name="T9" fmla="*/ 61 h 42"/>
                  <a:gd name="T10" fmla="*/ 82 w 105"/>
                  <a:gd name="T11" fmla="*/ 60 h 42"/>
                  <a:gd name="T12" fmla="*/ 102 w 105"/>
                  <a:gd name="T13" fmla="*/ 51 h 42"/>
                  <a:gd name="T14" fmla="*/ 121 w 105"/>
                  <a:gd name="T15" fmla="*/ 39 h 42"/>
                  <a:gd name="T16" fmla="*/ 138 w 105"/>
                  <a:gd name="T17" fmla="*/ 25 h 42"/>
                  <a:gd name="T18" fmla="*/ 151 w 105"/>
                  <a:gd name="T19" fmla="*/ 9 h 42"/>
                  <a:gd name="T20" fmla="*/ 135 w 105"/>
                  <a:gd name="T21" fmla="*/ 0 h 42"/>
                  <a:gd name="T22" fmla="*/ 124 w 105"/>
                  <a:gd name="T23" fmla="*/ 15 h 42"/>
                  <a:gd name="T24" fmla="*/ 112 w 105"/>
                  <a:gd name="T25" fmla="*/ 28 h 42"/>
                  <a:gd name="T26" fmla="*/ 96 w 105"/>
                  <a:gd name="T27" fmla="*/ 36 h 42"/>
                  <a:gd name="T28" fmla="*/ 79 w 105"/>
                  <a:gd name="T29" fmla="*/ 42 h 42"/>
                  <a:gd name="T30" fmla="*/ 60 w 105"/>
                  <a:gd name="T31" fmla="*/ 45 h 42"/>
                  <a:gd name="T32" fmla="*/ 43 w 105"/>
                  <a:gd name="T33" fmla="*/ 45 h 42"/>
                  <a:gd name="T34" fmla="*/ 24 w 105"/>
                  <a:gd name="T35" fmla="*/ 42 h 42"/>
                  <a:gd name="T36" fmla="*/ 7 w 105"/>
                  <a:gd name="T37" fmla="*/ 33 h 42"/>
                  <a:gd name="T38" fmla="*/ 7 w 105"/>
                  <a:gd name="T39" fmla="*/ 33 h 42"/>
                  <a:gd name="T40" fmla="*/ 0 w 105"/>
                  <a:gd name="T41" fmla="*/ 48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5" h="42">
                    <a:moveTo>
                      <a:pt x="0" y="33"/>
                    </a:moveTo>
                    <a:lnTo>
                      <a:pt x="0" y="33"/>
                    </a:lnTo>
                    <a:lnTo>
                      <a:pt x="13" y="39"/>
                    </a:lnTo>
                    <a:lnTo>
                      <a:pt x="28" y="42"/>
                    </a:lnTo>
                    <a:lnTo>
                      <a:pt x="44" y="42"/>
                    </a:lnTo>
                    <a:lnTo>
                      <a:pt x="57" y="41"/>
                    </a:lnTo>
                    <a:lnTo>
                      <a:pt x="71" y="35"/>
                    </a:lnTo>
                    <a:lnTo>
                      <a:pt x="84" y="27"/>
                    </a:lnTo>
                    <a:lnTo>
                      <a:pt x="96" y="17"/>
                    </a:lnTo>
                    <a:lnTo>
                      <a:pt x="105" y="6"/>
                    </a:lnTo>
                    <a:lnTo>
                      <a:pt x="94" y="0"/>
                    </a:lnTo>
                    <a:lnTo>
                      <a:pt x="86" y="10"/>
                    </a:lnTo>
                    <a:lnTo>
                      <a:pt x="78" y="19"/>
                    </a:lnTo>
                    <a:lnTo>
                      <a:pt x="67" y="25"/>
                    </a:lnTo>
                    <a:lnTo>
                      <a:pt x="55" y="29"/>
                    </a:lnTo>
                    <a:lnTo>
                      <a:pt x="42" y="31"/>
                    </a:lnTo>
                    <a:lnTo>
                      <a:pt x="30" y="31"/>
                    </a:lnTo>
                    <a:lnTo>
                      <a:pt x="17" y="29"/>
                    </a:lnTo>
                    <a:lnTo>
                      <a:pt x="5" y="23"/>
                    </a:lnTo>
                    <a:lnTo>
                      <a:pt x="0" y="33"/>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44" name="Freeform 255"/>
              <p:cNvSpPr>
                <a:spLocks/>
              </p:cNvSpPr>
              <p:nvPr/>
            </p:nvSpPr>
            <p:spPr bwMode="auto">
              <a:xfrm>
                <a:off x="2706" y="2285"/>
                <a:ext cx="866" cy="513"/>
              </a:xfrm>
              <a:custGeom>
                <a:avLst/>
                <a:gdLst>
                  <a:gd name="T0" fmla="*/ 6 w 595"/>
                  <a:gd name="T1" fmla="*/ 0 h 353"/>
                  <a:gd name="T2" fmla="*/ 0 w 595"/>
                  <a:gd name="T3" fmla="*/ 13 h 353"/>
                  <a:gd name="T4" fmla="*/ 859 w 595"/>
                  <a:gd name="T5" fmla="*/ 513 h 353"/>
                  <a:gd name="T6" fmla="*/ 866 w 595"/>
                  <a:gd name="T7" fmla="*/ 498 h 353"/>
                  <a:gd name="T8" fmla="*/ 6 w 595"/>
                  <a:gd name="T9" fmla="*/ 0 h 353"/>
                  <a:gd name="T10" fmla="*/ 6 w 595"/>
                  <a:gd name="T11" fmla="*/ 0 h 3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5" h="353">
                    <a:moveTo>
                      <a:pt x="4" y="0"/>
                    </a:moveTo>
                    <a:lnTo>
                      <a:pt x="0" y="9"/>
                    </a:lnTo>
                    <a:lnTo>
                      <a:pt x="590" y="353"/>
                    </a:lnTo>
                    <a:lnTo>
                      <a:pt x="595" y="343"/>
                    </a:lnTo>
                    <a:lnTo>
                      <a:pt x="4"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45" name="Freeform 256"/>
              <p:cNvSpPr>
                <a:spLocks/>
              </p:cNvSpPr>
              <p:nvPr/>
            </p:nvSpPr>
            <p:spPr bwMode="auto">
              <a:xfrm>
                <a:off x="2650" y="2145"/>
                <a:ext cx="61" cy="154"/>
              </a:xfrm>
              <a:custGeom>
                <a:avLst/>
                <a:gdLst>
                  <a:gd name="T0" fmla="*/ 15 w 42"/>
                  <a:gd name="T1" fmla="*/ 0 h 105"/>
                  <a:gd name="T2" fmla="*/ 15 w 42"/>
                  <a:gd name="T3" fmla="*/ 0 h 105"/>
                  <a:gd name="T4" fmla="*/ 6 w 42"/>
                  <a:gd name="T5" fmla="*/ 22 h 105"/>
                  <a:gd name="T6" fmla="*/ 0 w 42"/>
                  <a:gd name="T7" fmla="*/ 43 h 105"/>
                  <a:gd name="T8" fmla="*/ 0 w 42"/>
                  <a:gd name="T9" fmla="*/ 65 h 105"/>
                  <a:gd name="T10" fmla="*/ 3 w 42"/>
                  <a:gd name="T11" fmla="*/ 87 h 105"/>
                  <a:gd name="T12" fmla="*/ 12 w 42"/>
                  <a:gd name="T13" fmla="*/ 107 h 105"/>
                  <a:gd name="T14" fmla="*/ 22 w 42"/>
                  <a:gd name="T15" fmla="*/ 123 h 105"/>
                  <a:gd name="T16" fmla="*/ 36 w 42"/>
                  <a:gd name="T17" fmla="*/ 141 h 105"/>
                  <a:gd name="T18" fmla="*/ 55 w 42"/>
                  <a:gd name="T19" fmla="*/ 154 h 105"/>
                  <a:gd name="T20" fmla="*/ 61 w 42"/>
                  <a:gd name="T21" fmla="*/ 141 h 105"/>
                  <a:gd name="T22" fmla="*/ 48 w 42"/>
                  <a:gd name="T23" fmla="*/ 129 h 105"/>
                  <a:gd name="T24" fmla="*/ 33 w 42"/>
                  <a:gd name="T25" fmla="*/ 114 h 105"/>
                  <a:gd name="T26" fmla="*/ 25 w 42"/>
                  <a:gd name="T27" fmla="*/ 98 h 105"/>
                  <a:gd name="T28" fmla="*/ 19 w 42"/>
                  <a:gd name="T29" fmla="*/ 81 h 105"/>
                  <a:gd name="T30" fmla="*/ 17 w 42"/>
                  <a:gd name="T31" fmla="*/ 65 h 105"/>
                  <a:gd name="T32" fmla="*/ 17 w 42"/>
                  <a:gd name="T33" fmla="*/ 44 h 105"/>
                  <a:gd name="T34" fmla="*/ 19 w 42"/>
                  <a:gd name="T35" fmla="*/ 28 h 105"/>
                  <a:gd name="T36" fmla="*/ 28 w 42"/>
                  <a:gd name="T37" fmla="*/ 7 h 105"/>
                  <a:gd name="T38" fmla="*/ 28 w 42"/>
                  <a:gd name="T39" fmla="*/ 7 h 105"/>
                  <a:gd name="T40" fmla="*/ 15 w 42"/>
                  <a:gd name="T41" fmla="*/ 0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2" h="105">
                    <a:moveTo>
                      <a:pt x="10" y="0"/>
                    </a:moveTo>
                    <a:lnTo>
                      <a:pt x="10" y="0"/>
                    </a:lnTo>
                    <a:lnTo>
                      <a:pt x="4" y="15"/>
                    </a:lnTo>
                    <a:lnTo>
                      <a:pt x="0" y="29"/>
                    </a:lnTo>
                    <a:lnTo>
                      <a:pt x="0" y="44"/>
                    </a:lnTo>
                    <a:lnTo>
                      <a:pt x="2" y="59"/>
                    </a:lnTo>
                    <a:lnTo>
                      <a:pt x="8" y="73"/>
                    </a:lnTo>
                    <a:lnTo>
                      <a:pt x="15" y="84"/>
                    </a:lnTo>
                    <a:lnTo>
                      <a:pt x="25" y="96"/>
                    </a:lnTo>
                    <a:lnTo>
                      <a:pt x="38" y="105"/>
                    </a:lnTo>
                    <a:lnTo>
                      <a:pt x="42" y="96"/>
                    </a:lnTo>
                    <a:lnTo>
                      <a:pt x="33" y="88"/>
                    </a:lnTo>
                    <a:lnTo>
                      <a:pt x="23" y="78"/>
                    </a:lnTo>
                    <a:lnTo>
                      <a:pt x="17" y="67"/>
                    </a:lnTo>
                    <a:lnTo>
                      <a:pt x="13" y="55"/>
                    </a:lnTo>
                    <a:lnTo>
                      <a:pt x="12" y="44"/>
                    </a:lnTo>
                    <a:lnTo>
                      <a:pt x="12" y="30"/>
                    </a:lnTo>
                    <a:lnTo>
                      <a:pt x="13" y="19"/>
                    </a:lnTo>
                    <a:lnTo>
                      <a:pt x="19" y="5"/>
                    </a:lnTo>
                    <a:lnTo>
                      <a:pt x="10"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46" name="Freeform 257"/>
              <p:cNvSpPr>
                <a:spLocks/>
              </p:cNvSpPr>
              <p:nvPr/>
            </p:nvSpPr>
            <p:spPr bwMode="auto">
              <a:xfrm>
                <a:off x="3190" y="3552"/>
                <a:ext cx="177" cy="61"/>
              </a:xfrm>
              <a:custGeom>
                <a:avLst/>
                <a:gdLst>
                  <a:gd name="T0" fmla="*/ 177 w 121"/>
                  <a:gd name="T1" fmla="*/ 48 h 42"/>
                  <a:gd name="T2" fmla="*/ 177 w 121"/>
                  <a:gd name="T3" fmla="*/ 48 h 42"/>
                  <a:gd name="T4" fmla="*/ 6 w 121"/>
                  <a:gd name="T5" fmla="*/ 0 h 42"/>
                  <a:gd name="T6" fmla="*/ 0 w 121"/>
                  <a:gd name="T7" fmla="*/ 17 h 42"/>
                  <a:gd name="T8" fmla="*/ 173 w 121"/>
                  <a:gd name="T9" fmla="*/ 61 h 42"/>
                  <a:gd name="T10" fmla="*/ 177 w 121"/>
                  <a:gd name="T11" fmla="*/ 48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 h="42">
                    <a:moveTo>
                      <a:pt x="121" y="33"/>
                    </a:moveTo>
                    <a:lnTo>
                      <a:pt x="121" y="33"/>
                    </a:lnTo>
                    <a:lnTo>
                      <a:pt x="4" y="0"/>
                    </a:lnTo>
                    <a:lnTo>
                      <a:pt x="0" y="12"/>
                    </a:lnTo>
                    <a:lnTo>
                      <a:pt x="118" y="42"/>
                    </a:lnTo>
                    <a:lnTo>
                      <a:pt x="121" y="33"/>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47" name="Freeform 258"/>
              <p:cNvSpPr>
                <a:spLocks/>
              </p:cNvSpPr>
              <p:nvPr/>
            </p:nvSpPr>
            <p:spPr bwMode="auto">
              <a:xfrm>
                <a:off x="3362" y="3600"/>
                <a:ext cx="212" cy="112"/>
              </a:xfrm>
              <a:custGeom>
                <a:avLst/>
                <a:gdLst>
                  <a:gd name="T0" fmla="*/ 208 w 145"/>
                  <a:gd name="T1" fmla="*/ 112 h 78"/>
                  <a:gd name="T2" fmla="*/ 212 w 145"/>
                  <a:gd name="T3" fmla="*/ 99 h 78"/>
                  <a:gd name="T4" fmla="*/ 4 w 145"/>
                  <a:gd name="T5" fmla="*/ 0 h 78"/>
                  <a:gd name="T6" fmla="*/ 0 w 145"/>
                  <a:gd name="T7" fmla="*/ 13 h 78"/>
                  <a:gd name="T8" fmla="*/ 208 w 145"/>
                  <a:gd name="T9" fmla="*/ 112 h 78"/>
                  <a:gd name="T10" fmla="*/ 208 w 145"/>
                  <a:gd name="T11" fmla="*/ 112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78">
                    <a:moveTo>
                      <a:pt x="142" y="78"/>
                    </a:moveTo>
                    <a:lnTo>
                      <a:pt x="145" y="69"/>
                    </a:lnTo>
                    <a:lnTo>
                      <a:pt x="3" y="0"/>
                    </a:lnTo>
                    <a:lnTo>
                      <a:pt x="0" y="9"/>
                    </a:lnTo>
                    <a:lnTo>
                      <a:pt x="142" y="78"/>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3175" cmpd="sng">
                    <a:solidFill>
                      <a:srgbClr val="000000"/>
                    </a:solidFill>
                    <a:round/>
                    <a:headEnd/>
                    <a:tailEnd/>
                  </a14:hiddenLine>
                </a:ext>
              </a:extLst>
            </p:spPr>
            <p:txBody>
              <a:bodyPr/>
              <a:lstStyle/>
              <a:p>
                <a:endParaRPr lang="tr-TR"/>
              </a:p>
            </p:txBody>
          </p:sp>
          <p:sp>
            <p:nvSpPr>
              <p:cNvPr id="34248" name="Freeform 259"/>
              <p:cNvSpPr>
                <a:spLocks/>
              </p:cNvSpPr>
              <p:nvPr/>
            </p:nvSpPr>
            <p:spPr bwMode="auto">
              <a:xfrm>
                <a:off x="3569" y="3701"/>
                <a:ext cx="53" cy="82"/>
              </a:xfrm>
              <a:custGeom>
                <a:avLst/>
                <a:gdLst>
                  <a:gd name="T0" fmla="*/ 50 w 36"/>
                  <a:gd name="T1" fmla="*/ 82 h 56"/>
                  <a:gd name="T2" fmla="*/ 50 w 36"/>
                  <a:gd name="T3" fmla="*/ 82 h 56"/>
                  <a:gd name="T4" fmla="*/ 53 w 36"/>
                  <a:gd name="T5" fmla="*/ 67 h 56"/>
                  <a:gd name="T6" fmla="*/ 53 w 36"/>
                  <a:gd name="T7" fmla="*/ 56 h 56"/>
                  <a:gd name="T8" fmla="*/ 50 w 36"/>
                  <a:gd name="T9" fmla="*/ 42 h 56"/>
                  <a:gd name="T10" fmla="*/ 44 w 36"/>
                  <a:gd name="T11" fmla="*/ 31 h 56"/>
                  <a:gd name="T12" fmla="*/ 35 w 36"/>
                  <a:gd name="T13" fmla="*/ 22 h 56"/>
                  <a:gd name="T14" fmla="*/ 28 w 36"/>
                  <a:gd name="T15" fmla="*/ 13 h 56"/>
                  <a:gd name="T16" fmla="*/ 16 w 36"/>
                  <a:gd name="T17" fmla="*/ 6 h 56"/>
                  <a:gd name="T18" fmla="*/ 4 w 36"/>
                  <a:gd name="T19" fmla="*/ 0 h 56"/>
                  <a:gd name="T20" fmla="*/ 0 w 36"/>
                  <a:gd name="T21" fmla="*/ 13 h 56"/>
                  <a:gd name="T22" fmla="*/ 7 w 36"/>
                  <a:gd name="T23" fmla="*/ 19 h 56"/>
                  <a:gd name="T24" fmla="*/ 16 w 36"/>
                  <a:gd name="T25" fmla="*/ 25 h 56"/>
                  <a:gd name="T26" fmla="*/ 25 w 36"/>
                  <a:gd name="T27" fmla="*/ 34 h 56"/>
                  <a:gd name="T28" fmla="*/ 31 w 36"/>
                  <a:gd name="T29" fmla="*/ 42 h 56"/>
                  <a:gd name="T30" fmla="*/ 34 w 36"/>
                  <a:gd name="T31" fmla="*/ 47 h 56"/>
                  <a:gd name="T32" fmla="*/ 35 w 36"/>
                  <a:gd name="T33" fmla="*/ 59 h 56"/>
                  <a:gd name="T34" fmla="*/ 35 w 36"/>
                  <a:gd name="T35" fmla="*/ 67 h 56"/>
                  <a:gd name="T36" fmla="*/ 34 w 36"/>
                  <a:gd name="T37" fmla="*/ 76 h 56"/>
                  <a:gd name="T38" fmla="*/ 34 w 36"/>
                  <a:gd name="T39" fmla="*/ 76 h 56"/>
                  <a:gd name="T40" fmla="*/ 50 w 36"/>
                  <a:gd name="T41" fmla="*/ 82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56">
                    <a:moveTo>
                      <a:pt x="34" y="56"/>
                    </a:moveTo>
                    <a:lnTo>
                      <a:pt x="34" y="56"/>
                    </a:lnTo>
                    <a:lnTo>
                      <a:pt x="36" y="46"/>
                    </a:lnTo>
                    <a:lnTo>
                      <a:pt x="36" y="38"/>
                    </a:lnTo>
                    <a:lnTo>
                      <a:pt x="34" y="29"/>
                    </a:lnTo>
                    <a:lnTo>
                      <a:pt x="30" y="21"/>
                    </a:lnTo>
                    <a:lnTo>
                      <a:pt x="24" y="15"/>
                    </a:lnTo>
                    <a:lnTo>
                      <a:pt x="19" y="9"/>
                    </a:lnTo>
                    <a:lnTo>
                      <a:pt x="11" y="4"/>
                    </a:lnTo>
                    <a:lnTo>
                      <a:pt x="3" y="0"/>
                    </a:lnTo>
                    <a:lnTo>
                      <a:pt x="0" y="9"/>
                    </a:lnTo>
                    <a:lnTo>
                      <a:pt x="5" y="13"/>
                    </a:lnTo>
                    <a:lnTo>
                      <a:pt x="11" y="17"/>
                    </a:lnTo>
                    <a:lnTo>
                      <a:pt x="17" y="23"/>
                    </a:lnTo>
                    <a:lnTo>
                      <a:pt x="21" y="29"/>
                    </a:lnTo>
                    <a:lnTo>
                      <a:pt x="23" y="32"/>
                    </a:lnTo>
                    <a:lnTo>
                      <a:pt x="24" y="40"/>
                    </a:lnTo>
                    <a:lnTo>
                      <a:pt x="24" y="46"/>
                    </a:lnTo>
                    <a:lnTo>
                      <a:pt x="23" y="52"/>
                    </a:lnTo>
                    <a:lnTo>
                      <a:pt x="34" y="56"/>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49" name="Freeform 260"/>
              <p:cNvSpPr>
                <a:spLocks/>
              </p:cNvSpPr>
              <p:nvPr/>
            </p:nvSpPr>
            <p:spPr bwMode="auto">
              <a:xfrm>
                <a:off x="3597" y="3777"/>
                <a:ext cx="22" cy="26"/>
              </a:xfrm>
              <a:custGeom>
                <a:avLst/>
                <a:gdLst>
                  <a:gd name="T0" fmla="*/ 0 w 15"/>
                  <a:gd name="T1" fmla="*/ 21 h 19"/>
                  <a:gd name="T2" fmla="*/ 16 w 15"/>
                  <a:gd name="T3" fmla="*/ 26 h 19"/>
                  <a:gd name="T4" fmla="*/ 22 w 15"/>
                  <a:gd name="T5" fmla="*/ 5 h 19"/>
                  <a:gd name="T6" fmla="*/ 6 w 15"/>
                  <a:gd name="T7" fmla="*/ 0 h 19"/>
                  <a:gd name="T8" fmla="*/ 0 w 15"/>
                  <a:gd name="T9" fmla="*/ 21 h 19"/>
                  <a:gd name="T10" fmla="*/ 0 w 15"/>
                  <a:gd name="T11" fmla="*/ 21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9">
                    <a:moveTo>
                      <a:pt x="0" y="15"/>
                    </a:moveTo>
                    <a:lnTo>
                      <a:pt x="11" y="19"/>
                    </a:lnTo>
                    <a:lnTo>
                      <a:pt x="15" y="4"/>
                    </a:lnTo>
                    <a:lnTo>
                      <a:pt x="4" y="0"/>
                    </a:lnTo>
                    <a:lnTo>
                      <a:pt x="0" y="15"/>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50" name="Freeform 261"/>
              <p:cNvSpPr>
                <a:spLocks/>
              </p:cNvSpPr>
              <p:nvPr/>
            </p:nvSpPr>
            <p:spPr bwMode="auto">
              <a:xfrm>
                <a:off x="3533" y="3800"/>
                <a:ext cx="78" cy="53"/>
              </a:xfrm>
              <a:custGeom>
                <a:avLst/>
                <a:gdLst>
                  <a:gd name="T0" fmla="*/ 0 w 55"/>
                  <a:gd name="T1" fmla="*/ 50 h 37"/>
                  <a:gd name="T2" fmla="*/ 0 w 55"/>
                  <a:gd name="T3" fmla="*/ 50 h 37"/>
                  <a:gd name="T4" fmla="*/ 13 w 55"/>
                  <a:gd name="T5" fmla="*/ 53 h 37"/>
                  <a:gd name="T6" fmla="*/ 24 w 55"/>
                  <a:gd name="T7" fmla="*/ 53 h 37"/>
                  <a:gd name="T8" fmla="*/ 37 w 55"/>
                  <a:gd name="T9" fmla="*/ 50 h 37"/>
                  <a:gd name="T10" fmla="*/ 48 w 55"/>
                  <a:gd name="T11" fmla="*/ 44 h 37"/>
                  <a:gd name="T12" fmla="*/ 57 w 55"/>
                  <a:gd name="T13" fmla="*/ 39 h 37"/>
                  <a:gd name="T14" fmla="*/ 68 w 55"/>
                  <a:gd name="T15" fmla="*/ 27 h 37"/>
                  <a:gd name="T16" fmla="*/ 72 w 55"/>
                  <a:gd name="T17" fmla="*/ 17 h 37"/>
                  <a:gd name="T18" fmla="*/ 78 w 55"/>
                  <a:gd name="T19" fmla="*/ 6 h 37"/>
                  <a:gd name="T20" fmla="*/ 62 w 55"/>
                  <a:gd name="T21" fmla="*/ 0 h 37"/>
                  <a:gd name="T22" fmla="*/ 60 w 55"/>
                  <a:gd name="T23" fmla="*/ 11 h 37"/>
                  <a:gd name="T24" fmla="*/ 54 w 55"/>
                  <a:gd name="T25" fmla="*/ 19 h 37"/>
                  <a:gd name="T26" fmla="*/ 48 w 55"/>
                  <a:gd name="T27" fmla="*/ 24 h 37"/>
                  <a:gd name="T28" fmla="*/ 40 w 55"/>
                  <a:gd name="T29" fmla="*/ 30 h 37"/>
                  <a:gd name="T30" fmla="*/ 33 w 55"/>
                  <a:gd name="T31" fmla="*/ 33 h 37"/>
                  <a:gd name="T32" fmla="*/ 21 w 55"/>
                  <a:gd name="T33" fmla="*/ 36 h 37"/>
                  <a:gd name="T34" fmla="*/ 13 w 55"/>
                  <a:gd name="T35" fmla="*/ 36 h 37"/>
                  <a:gd name="T36" fmla="*/ 3 w 55"/>
                  <a:gd name="T37" fmla="*/ 36 h 37"/>
                  <a:gd name="T38" fmla="*/ 3 w 55"/>
                  <a:gd name="T39" fmla="*/ 36 h 37"/>
                  <a:gd name="T40" fmla="*/ 0 w 55"/>
                  <a:gd name="T41" fmla="*/ 5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37">
                    <a:moveTo>
                      <a:pt x="0" y="35"/>
                    </a:moveTo>
                    <a:lnTo>
                      <a:pt x="0" y="35"/>
                    </a:lnTo>
                    <a:lnTo>
                      <a:pt x="9" y="37"/>
                    </a:lnTo>
                    <a:lnTo>
                      <a:pt x="17" y="37"/>
                    </a:lnTo>
                    <a:lnTo>
                      <a:pt x="26" y="35"/>
                    </a:lnTo>
                    <a:lnTo>
                      <a:pt x="34" y="31"/>
                    </a:lnTo>
                    <a:lnTo>
                      <a:pt x="40" y="27"/>
                    </a:lnTo>
                    <a:lnTo>
                      <a:pt x="48" y="19"/>
                    </a:lnTo>
                    <a:lnTo>
                      <a:pt x="51" y="12"/>
                    </a:lnTo>
                    <a:lnTo>
                      <a:pt x="55" y="4"/>
                    </a:lnTo>
                    <a:lnTo>
                      <a:pt x="44" y="0"/>
                    </a:lnTo>
                    <a:lnTo>
                      <a:pt x="42" y="8"/>
                    </a:lnTo>
                    <a:lnTo>
                      <a:pt x="38" y="13"/>
                    </a:lnTo>
                    <a:lnTo>
                      <a:pt x="34" y="17"/>
                    </a:lnTo>
                    <a:lnTo>
                      <a:pt x="28" y="21"/>
                    </a:lnTo>
                    <a:lnTo>
                      <a:pt x="23" y="23"/>
                    </a:lnTo>
                    <a:lnTo>
                      <a:pt x="15" y="25"/>
                    </a:lnTo>
                    <a:lnTo>
                      <a:pt x="9" y="25"/>
                    </a:lnTo>
                    <a:lnTo>
                      <a:pt x="2" y="25"/>
                    </a:lnTo>
                    <a:lnTo>
                      <a:pt x="0" y="35"/>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3175" cmpd="sng">
                    <a:solidFill>
                      <a:srgbClr val="000000"/>
                    </a:solidFill>
                    <a:round/>
                    <a:headEnd/>
                    <a:tailEnd/>
                  </a14:hiddenLine>
                </a:ext>
              </a:extLst>
            </p:spPr>
            <p:txBody>
              <a:bodyPr/>
              <a:lstStyle/>
              <a:p>
                <a:endParaRPr lang="tr-TR"/>
              </a:p>
            </p:txBody>
          </p:sp>
          <p:sp>
            <p:nvSpPr>
              <p:cNvPr id="34251" name="Freeform 262"/>
              <p:cNvSpPr>
                <a:spLocks/>
              </p:cNvSpPr>
              <p:nvPr/>
            </p:nvSpPr>
            <p:spPr bwMode="auto">
              <a:xfrm>
                <a:off x="3143" y="3725"/>
                <a:ext cx="393" cy="125"/>
              </a:xfrm>
              <a:custGeom>
                <a:avLst/>
                <a:gdLst>
                  <a:gd name="T0" fmla="*/ 0 w 269"/>
                  <a:gd name="T1" fmla="*/ 18 h 85"/>
                  <a:gd name="T2" fmla="*/ 0 w 269"/>
                  <a:gd name="T3" fmla="*/ 18 h 85"/>
                  <a:gd name="T4" fmla="*/ 390 w 269"/>
                  <a:gd name="T5" fmla="*/ 125 h 85"/>
                  <a:gd name="T6" fmla="*/ 393 w 269"/>
                  <a:gd name="T7" fmla="*/ 110 h 85"/>
                  <a:gd name="T8" fmla="*/ 6 w 269"/>
                  <a:gd name="T9" fmla="*/ 0 h 85"/>
                  <a:gd name="T10" fmla="*/ 0 w 269"/>
                  <a:gd name="T11" fmla="*/ 18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 h="85">
                    <a:moveTo>
                      <a:pt x="0" y="12"/>
                    </a:moveTo>
                    <a:lnTo>
                      <a:pt x="0" y="12"/>
                    </a:lnTo>
                    <a:lnTo>
                      <a:pt x="267" y="85"/>
                    </a:lnTo>
                    <a:lnTo>
                      <a:pt x="269" y="75"/>
                    </a:lnTo>
                    <a:lnTo>
                      <a:pt x="4" y="0"/>
                    </a:lnTo>
                    <a:lnTo>
                      <a:pt x="0" y="12"/>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3175" cmpd="sng">
                    <a:solidFill>
                      <a:srgbClr val="000000"/>
                    </a:solidFill>
                    <a:round/>
                    <a:headEnd/>
                    <a:tailEnd/>
                  </a14:hiddenLine>
                </a:ext>
              </a:extLst>
            </p:spPr>
            <p:txBody>
              <a:bodyPr/>
              <a:lstStyle/>
              <a:p>
                <a:endParaRPr lang="tr-TR"/>
              </a:p>
            </p:txBody>
          </p:sp>
          <p:sp>
            <p:nvSpPr>
              <p:cNvPr id="34252" name="Freeform 263"/>
              <p:cNvSpPr>
                <a:spLocks/>
              </p:cNvSpPr>
              <p:nvPr/>
            </p:nvSpPr>
            <p:spPr bwMode="auto">
              <a:xfrm>
                <a:off x="3095" y="3662"/>
                <a:ext cx="56" cy="82"/>
              </a:xfrm>
              <a:custGeom>
                <a:avLst/>
                <a:gdLst>
                  <a:gd name="T0" fmla="*/ 3 w 37"/>
                  <a:gd name="T1" fmla="*/ 0 h 56"/>
                  <a:gd name="T2" fmla="*/ 3 w 37"/>
                  <a:gd name="T3" fmla="*/ 0 h 56"/>
                  <a:gd name="T4" fmla="*/ 0 w 37"/>
                  <a:gd name="T5" fmla="*/ 15 h 56"/>
                  <a:gd name="T6" fmla="*/ 0 w 37"/>
                  <a:gd name="T7" fmla="*/ 25 h 56"/>
                  <a:gd name="T8" fmla="*/ 3 w 37"/>
                  <a:gd name="T9" fmla="*/ 40 h 56"/>
                  <a:gd name="T10" fmla="*/ 9 w 37"/>
                  <a:gd name="T11" fmla="*/ 51 h 56"/>
                  <a:gd name="T12" fmla="*/ 18 w 37"/>
                  <a:gd name="T13" fmla="*/ 61 h 56"/>
                  <a:gd name="T14" fmla="*/ 26 w 37"/>
                  <a:gd name="T15" fmla="*/ 70 h 56"/>
                  <a:gd name="T16" fmla="*/ 38 w 37"/>
                  <a:gd name="T17" fmla="*/ 76 h 56"/>
                  <a:gd name="T18" fmla="*/ 50 w 37"/>
                  <a:gd name="T19" fmla="*/ 82 h 56"/>
                  <a:gd name="T20" fmla="*/ 56 w 37"/>
                  <a:gd name="T21" fmla="*/ 64 h 56"/>
                  <a:gd name="T22" fmla="*/ 44 w 37"/>
                  <a:gd name="T23" fmla="*/ 61 h 56"/>
                  <a:gd name="T24" fmla="*/ 38 w 37"/>
                  <a:gd name="T25" fmla="*/ 56 h 56"/>
                  <a:gd name="T26" fmla="*/ 29 w 37"/>
                  <a:gd name="T27" fmla="*/ 51 h 56"/>
                  <a:gd name="T28" fmla="*/ 24 w 37"/>
                  <a:gd name="T29" fmla="*/ 42 h 56"/>
                  <a:gd name="T30" fmla="*/ 21 w 37"/>
                  <a:gd name="T31" fmla="*/ 34 h 56"/>
                  <a:gd name="T32" fmla="*/ 18 w 37"/>
                  <a:gd name="T33" fmla="*/ 25 h 56"/>
                  <a:gd name="T34" fmla="*/ 18 w 37"/>
                  <a:gd name="T35" fmla="*/ 15 h 56"/>
                  <a:gd name="T36" fmla="*/ 18 w 37"/>
                  <a:gd name="T37" fmla="*/ 6 h 56"/>
                  <a:gd name="T38" fmla="*/ 18 w 37"/>
                  <a:gd name="T39" fmla="*/ 6 h 56"/>
                  <a:gd name="T40" fmla="*/ 3 w 37"/>
                  <a:gd name="T41" fmla="*/ 0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56">
                    <a:moveTo>
                      <a:pt x="2" y="0"/>
                    </a:moveTo>
                    <a:lnTo>
                      <a:pt x="2" y="0"/>
                    </a:lnTo>
                    <a:lnTo>
                      <a:pt x="0" y="10"/>
                    </a:lnTo>
                    <a:lnTo>
                      <a:pt x="0" y="17"/>
                    </a:lnTo>
                    <a:lnTo>
                      <a:pt x="2" y="27"/>
                    </a:lnTo>
                    <a:lnTo>
                      <a:pt x="6" y="35"/>
                    </a:lnTo>
                    <a:lnTo>
                      <a:pt x="12" y="42"/>
                    </a:lnTo>
                    <a:lnTo>
                      <a:pt x="17" y="48"/>
                    </a:lnTo>
                    <a:lnTo>
                      <a:pt x="25" y="52"/>
                    </a:lnTo>
                    <a:lnTo>
                      <a:pt x="33" y="56"/>
                    </a:lnTo>
                    <a:lnTo>
                      <a:pt x="37" y="44"/>
                    </a:lnTo>
                    <a:lnTo>
                      <a:pt x="29" y="42"/>
                    </a:lnTo>
                    <a:lnTo>
                      <a:pt x="25" y="38"/>
                    </a:lnTo>
                    <a:lnTo>
                      <a:pt x="19" y="35"/>
                    </a:lnTo>
                    <a:lnTo>
                      <a:pt x="16" y="29"/>
                    </a:lnTo>
                    <a:lnTo>
                      <a:pt x="14" y="23"/>
                    </a:lnTo>
                    <a:lnTo>
                      <a:pt x="12" y="17"/>
                    </a:lnTo>
                    <a:lnTo>
                      <a:pt x="12" y="10"/>
                    </a:lnTo>
                    <a:lnTo>
                      <a:pt x="12" y="4"/>
                    </a:lnTo>
                    <a:lnTo>
                      <a:pt x="2"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53" name="Freeform 264"/>
              <p:cNvSpPr>
                <a:spLocks/>
              </p:cNvSpPr>
              <p:nvPr/>
            </p:nvSpPr>
            <p:spPr bwMode="auto">
              <a:xfrm>
                <a:off x="3098" y="3600"/>
                <a:ext cx="34" cy="68"/>
              </a:xfrm>
              <a:custGeom>
                <a:avLst/>
                <a:gdLst>
                  <a:gd name="T0" fmla="*/ 34 w 23"/>
                  <a:gd name="T1" fmla="*/ 3 h 46"/>
                  <a:gd name="T2" fmla="*/ 18 w 23"/>
                  <a:gd name="T3" fmla="*/ 0 h 46"/>
                  <a:gd name="T4" fmla="*/ 0 w 23"/>
                  <a:gd name="T5" fmla="*/ 62 h 46"/>
                  <a:gd name="T6" fmla="*/ 15 w 23"/>
                  <a:gd name="T7" fmla="*/ 68 h 46"/>
                  <a:gd name="T8" fmla="*/ 34 w 23"/>
                  <a:gd name="T9" fmla="*/ 3 h 46"/>
                  <a:gd name="T10" fmla="*/ 34 w 23"/>
                  <a:gd name="T11" fmla="*/ 3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46">
                    <a:moveTo>
                      <a:pt x="23" y="2"/>
                    </a:moveTo>
                    <a:lnTo>
                      <a:pt x="12" y="0"/>
                    </a:lnTo>
                    <a:lnTo>
                      <a:pt x="0" y="42"/>
                    </a:lnTo>
                    <a:lnTo>
                      <a:pt x="10" y="46"/>
                    </a:lnTo>
                    <a:lnTo>
                      <a:pt x="23" y="2"/>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3175" cmpd="sng">
                    <a:solidFill>
                      <a:srgbClr val="000000"/>
                    </a:solidFill>
                    <a:round/>
                    <a:headEnd/>
                    <a:tailEnd/>
                  </a14:hiddenLine>
                </a:ext>
              </a:extLst>
            </p:spPr>
            <p:txBody>
              <a:bodyPr/>
              <a:lstStyle/>
              <a:p>
                <a:endParaRPr lang="tr-TR"/>
              </a:p>
            </p:txBody>
          </p:sp>
          <p:sp>
            <p:nvSpPr>
              <p:cNvPr id="34254" name="Freeform 265"/>
              <p:cNvSpPr>
                <a:spLocks/>
              </p:cNvSpPr>
              <p:nvPr/>
            </p:nvSpPr>
            <p:spPr bwMode="auto">
              <a:xfrm>
                <a:off x="3117" y="3554"/>
                <a:ext cx="79" cy="52"/>
              </a:xfrm>
              <a:custGeom>
                <a:avLst/>
                <a:gdLst>
                  <a:gd name="T0" fmla="*/ 79 w 55"/>
                  <a:gd name="T1" fmla="*/ 0 h 35"/>
                  <a:gd name="T2" fmla="*/ 79 w 55"/>
                  <a:gd name="T3" fmla="*/ 0 h 35"/>
                  <a:gd name="T4" fmla="*/ 66 w 55"/>
                  <a:gd name="T5" fmla="*/ 0 h 35"/>
                  <a:gd name="T6" fmla="*/ 55 w 55"/>
                  <a:gd name="T7" fmla="*/ 0 h 35"/>
                  <a:gd name="T8" fmla="*/ 40 w 55"/>
                  <a:gd name="T9" fmla="*/ 3 h 35"/>
                  <a:gd name="T10" fmla="*/ 30 w 55"/>
                  <a:gd name="T11" fmla="*/ 9 h 35"/>
                  <a:gd name="T12" fmla="*/ 19 w 55"/>
                  <a:gd name="T13" fmla="*/ 15 h 35"/>
                  <a:gd name="T14" fmla="*/ 10 w 55"/>
                  <a:gd name="T15" fmla="*/ 22 h 35"/>
                  <a:gd name="T16" fmla="*/ 4 w 55"/>
                  <a:gd name="T17" fmla="*/ 34 h 35"/>
                  <a:gd name="T18" fmla="*/ 0 w 55"/>
                  <a:gd name="T19" fmla="*/ 49 h 35"/>
                  <a:gd name="T20" fmla="*/ 16 w 55"/>
                  <a:gd name="T21" fmla="*/ 52 h 35"/>
                  <a:gd name="T22" fmla="*/ 19 w 55"/>
                  <a:gd name="T23" fmla="*/ 43 h 35"/>
                  <a:gd name="T24" fmla="*/ 24 w 55"/>
                  <a:gd name="T25" fmla="*/ 34 h 35"/>
                  <a:gd name="T26" fmla="*/ 30 w 55"/>
                  <a:gd name="T27" fmla="*/ 28 h 35"/>
                  <a:gd name="T28" fmla="*/ 37 w 55"/>
                  <a:gd name="T29" fmla="*/ 22 h 35"/>
                  <a:gd name="T30" fmla="*/ 46 w 55"/>
                  <a:gd name="T31" fmla="*/ 18 h 35"/>
                  <a:gd name="T32" fmla="*/ 55 w 55"/>
                  <a:gd name="T33" fmla="*/ 18 h 35"/>
                  <a:gd name="T34" fmla="*/ 66 w 55"/>
                  <a:gd name="T35" fmla="*/ 15 h 35"/>
                  <a:gd name="T36" fmla="*/ 73 w 55"/>
                  <a:gd name="T37" fmla="*/ 18 h 35"/>
                  <a:gd name="T38" fmla="*/ 73 w 55"/>
                  <a:gd name="T39" fmla="*/ 18 h 35"/>
                  <a:gd name="T40" fmla="*/ 79 w 55"/>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35">
                    <a:moveTo>
                      <a:pt x="55" y="0"/>
                    </a:moveTo>
                    <a:lnTo>
                      <a:pt x="55" y="0"/>
                    </a:lnTo>
                    <a:lnTo>
                      <a:pt x="46" y="0"/>
                    </a:lnTo>
                    <a:lnTo>
                      <a:pt x="38" y="0"/>
                    </a:lnTo>
                    <a:lnTo>
                      <a:pt x="28" y="2"/>
                    </a:lnTo>
                    <a:lnTo>
                      <a:pt x="21" y="6"/>
                    </a:lnTo>
                    <a:lnTo>
                      <a:pt x="13" y="10"/>
                    </a:lnTo>
                    <a:lnTo>
                      <a:pt x="7" y="15"/>
                    </a:lnTo>
                    <a:lnTo>
                      <a:pt x="3" y="23"/>
                    </a:lnTo>
                    <a:lnTo>
                      <a:pt x="0" y="33"/>
                    </a:lnTo>
                    <a:lnTo>
                      <a:pt x="11" y="35"/>
                    </a:lnTo>
                    <a:lnTo>
                      <a:pt x="13" y="29"/>
                    </a:lnTo>
                    <a:lnTo>
                      <a:pt x="17" y="23"/>
                    </a:lnTo>
                    <a:lnTo>
                      <a:pt x="21" y="19"/>
                    </a:lnTo>
                    <a:lnTo>
                      <a:pt x="26" y="15"/>
                    </a:lnTo>
                    <a:lnTo>
                      <a:pt x="32" y="12"/>
                    </a:lnTo>
                    <a:lnTo>
                      <a:pt x="38" y="12"/>
                    </a:lnTo>
                    <a:lnTo>
                      <a:pt x="46" y="10"/>
                    </a:lnTo>
                    <a:lnTo>
                      <a:pt x="51" y="12"/>
                    </a:lnTo>
                    <a:lnTo>
                      <a:pt x="55"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55" name="Freeform 266"/>
              <p:cNvSpPr>
                <a:spLocks/>
              </p:cNvSpPr>
              <p:nvPr/>
            </p:nvSpPr>
            <p:spPr bwMode="auto">
              <a:xfrm>
                <a:off x="3408" y="1059"/>
                <a:ext cx="236" cy="152"/>
              </a:xfrm>
              <a:custGeom>
                <a:avLst/>
                <a:gdLst>
                  <a:gd name="T0" fmla="*/ 229 w 161"/>
                  <a:gd name="T1" fmla="*/ 152 h 104"/>
                  <a:gd name="T2" fmla="*/ 236 w 161"/>
                  <a:gd name="T3" fmla="*/ 137 h 104"/>
                  <a:gd name="T4" fmla="*/ 9 w 161"/>
                  <a:gd name="T5" fmla="*/ 0 h 104"/>
                  <a:gd name="T6" fmla="*/ 0 w 161"/>
                  <a:gd name="T7" fmla="*/ 15 h 104"/>
                  <a:gd name="T8" fmla="*/ 229 w 161"/>
                  <a:gd name="T9" fmla="*/ 152 h 104"/>
                  <a:gd name="T10" fmla="*/ 229 w 161"/>
                  <a:gd name="T11" fmla="*/ 152 h 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104">
                    <a:moveTo>
                      <a:pt x="156" y="104"/>
                    </a:moveTo>
                    <a:lnTo>
                      <a:pt x="161" y="94"/>
                    </a:lnTo>
                    <a:lnTo>
                      <a:pt x="6" y="0"/>
                    </a:lnTo>
                    <a:lnTo>
                      <a:pt x="0" y="10"/>
                    </a:lnTo>
                    <a:lnTo>
                      <a:pt x="156" y="104"/>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56" name="Freeform 267"/>
              <p:cNvSpPr>
                <a:spLocks/>
              </p:cNvSpPr>
              <p:nvPr/>
            </p:nvSpPr>
            <p:spPr bwMode="auto">
              <a:xfrm>
                <a:off x="3636" y="1196"/>
                <a:ext cx="72" cy="191"/>
              </a:xfrm>
              <a:custGeom>
                <a:avLst/>
                <a:gdLst>
                  <a:gd name="T0" fmla="*/ 53 w 49"/>
                  <a:gd name="T1" fmla="*/ 191 h 131"/>
                  <a:gd name="T2" fmla="*/ 53 w 49"/>
                  <a:gd name="T3" fmla="*/ 191 h 131"/>
                  <a:gd name="T4" fmla="*/ 65 w 49"/>
                  <a:gd name="T5" fmla="*/ 165 h 131"/>
                  <a:gd name="T6" fmla="*/ 71 w 49"/>
                  <a:gd name="T7" fmla="*/ 137 h 131"/>
                  <a:gd name="T8" fmla="*/ 72 w 49"/>
                  <a:gd name="T9" fmla="*/ 112 h 131"/>
                  <a:gd name="T10" fmla="*/ 71 w 49"/>
                  <a:gd name="T11" fmla="*/ 85 h 131"/>
                  <a:gd name="T12" fmla="*/ 62 w 49"/>
                  <a:gd name="T13" fmla="*/ 58 h 131"/>
                  <a:gd name="T14" fmla="*/ 47 w 49"/>
                  <a:gd name="T15" fmla="*/ 36 h 131"/>
                  <a:gd name="T16" fmla="*/ 31 w 49"/>
                  <a:gd name="T17" fmla="*/ 17 h 131"/>
                  <a:gd name="T18" fmla="*/ 7 w 49"/>
                  <a:gd name="T19" fmla="*/ 0 h 131"/>
                  <a:gd name="T20" fmla="*/ 0 w 49"/>
                  <a:gd name="T21" fmla="*/ 15 h 131"/>
                  <a:gd name="T22" fmla="*/ 19 w 49"/>
                  <a:gd name="T23" fmla="*/ 28 h 131"/>
                  <a:gd name="T24" fmla="*/ 34 w 49"/>
                  <a:gd name="T25" fmla="*/ 45 h 131"/>
                  <a:gd name="T26" fmla="*/ 44 w 49"/>
                  <a:gd name="T27" fmla="*/ 67 h 131"/>
                  <a:gd name="T28" fmla="*/ 53 w 49"/>
                  <a:gd name="T29" fmla="*/ 89 h 131"/>
                  <a:gd name="T30" fmla="*/ 56 w 49"/>
                  <a:gd name="T31" fmla="*/ 112 h 131"/>
                  <a:gd name="T32" fmla="*/ 56 w 49"/>
                  <a:gd name="T33" fmla="*/ 134 h 131"/>
                  <a:gd name="T34" fmla="*/ 47 w 49"/>
                  <a:gd name="T35" fmla="*/ 159 h 131"/>
                  <a:gd name="T36" fmla="*/ 38 w 49"/>
                  <a:gd name="T37" fmla="*/ 182 h 131"/>
                  <a:gd name="T38" fmla="*/ 38 w 49"/>
                  <a:gd name="T39" fmla="*/ 182 h 131"/>
                  <a:gd name="T40" fmla="*/ 53 w 49"/>
                  <a:gd name="T41" fmla="*/ 191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 h="131">
                    <a:moveTo>
                      <a:pt x="36" y="131"/>
                    </a:moveTo>
                    <a:lnTo>
                      <a:pt x="36" y="131"/>
                    </a:lnTo>
                    <a:lnTo>
                      <a:pt x="44" y="113"/>
                    </a:lnTo>
                    <a:lnTo>
                      <a:pt x="48" y="94"/>
                    </a:lnTo>
                    <a:lnTo>
                      <a:pt x="49" y="77"/>
                    </a:lnTo>
                    <a:lnTo>
                      <a:pt x="48" y="58"/>
                    </a:lnTo>
                    <a:lnTo>
                      <a:pt x="42" y="40"/>
                    </a:lnTo>
                    <a:lnTo>
                      <a:pt x="32" y="25"/>
                    </a:lnTo>
                    <a:lnTo>
                      <a:pt x="21" y="12"/>
                    </a:lnTo>
                    <a:lnTo>
                      <a:pt x="5" y="0"/>
                    </a:lnTo>
                    <a:lnTo>
                      <a:pt x="0" y="10"/>
                    </a:lnTo>
                    <a:lnTo>
                      <a:pt x="13" y="19"/>
                    </a:lnTo>
                    <a:lnTo>
                      <a:pt x="23" y="31"/>
                    </a:lnTo>
                    <a:lnTo>
                      <a:pt x="30" y="46"/>
                    </a:lnTo>
                    <a:lnTo>
                      <a:pt x="36" y="61"/>
                    </a:lnTo>
                    <a:lnTo>
                      <a:pt x="38" y="77"/>
                    </a:lnTo>
                    <a:lnTo>
                      <a:pt x="38" y="92"/>
                    </a:lnTo>
                    <a:lnTo>
                      <a:pt x="32" y="109"/>
                    </a:lnTo>
                    <a:lnTo>
                      <a:pt x="26" y="125"/>
                    </a:lnTo>
                    <a:lnTo>
                      <a:pt x="36" y="131"/>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57" name="Freeform 268"/>
              <p:cNvSpPr>
                <a:spLocks/>
              </p:cNvSpPr>
              <p:nvPr/>
            </p:nvSpPr>
            <p:spPr bwMode="auto">
              <a:xfrm>
                <a:off x="3238" y="1378"/>
                <a:ext cx="451" cy="728"/>
              </a:xfrm>
              <a:custGeom>
                <a:avLst/>
                <a:gdLst>
                  <a:gd name="T0" fmla="*/ 0 w 309"/>
                  <a:gd name="T1" fmla="*/ 719 h 499"/>
                  <a:gd name="T2" fmla="*/ 15 w 309"/>
                  <a:gd name="T3" fmla="*/ 728 h 499"/>
                  <a:gd name="T4" fmla="*/ 451 w 309"/>
                  <a:gd name="T5" fmla="*/ 9 h 499"/>
                  <a:gd name="T6" fmla="*/ 436 w 309"/>
                  <a:gd name="T7" fmla="*/ 0 h 499"/>
                  <a:gd name="T8" fmla="*/ 0 w 309"/>
                  <a:gd name="T9" fmla="*/ 719 h 499"/>
                  <a:gd name="T10" fmla="*/ 0 w 309"/>
                  <a:gd name="T11" fmla="*/ 719 h 4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9" h="499">
                    <a:moveTo>
                      <a:pt x="0" y="493"/>
                    </a:moveTo>
                    <a:lnTo>
                      <a:pt x="10" y="499"/>
                    </a:lnTo>
                    <a:lnTo>
                      <a:pt x="309" y="6"/>
                    </a:lnTo>
                    <a:lnTo>
                      <a:pt x="299" y="0"/>
                    </a:lnTo>
                    <a:lnTo>
                      <a:pt x="0" y="493"/>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58" name="Freeform 269"/>
              <p:cNvSpPr>
                <a:spLocks/>
              </p:cNvSpPr>
              <p:nvPr/>
            </p:nvSpPr>
            <p:spPr bwMode="auto">
              <a:xfrm>
                <a:off x="3065" y="2097"/>
                <a:ext cx="189" cy="77"/>
              </a:xfrm>
              <a:custGeom>
                <a:avLst/>
                <a:gdLst>
                  <a:gd name="T0" fmla="*/ 0 w 129"/>
                  <a:gd name="T1" fmla="*/ 56 h 52"/>
                  <a:gd name="T2" fmla="*/ 0 w 129"/>
                  <a:gd name="T3" fmla="*/ 56 h 52"/>
                  <a:gd name="T4" fmla="*/ 25 w 129"/>
                  <a:gd name="T5" fmla="*/ 68 h 52"/>
                  <a:gd name="T6" fmla="*/ 51 w 129"/>
                  <a:gd name="T7" fmla="*/ 77 h 52"/>
                  <a:gd name="T8" fmla="*/ 79 w 129"/>
                  <a:gd name="T9" fmla="*/ 77 h 52"/>
                  <a:gd name="T10" fmla="*/ 104 w 129"/>
                  <a:gd name="T11" fmla="*/ 71 h 52"/>
                  <a:gd name="T12" fmla="*/ 129 w 129"/>
                  <a:gd name="T13" fmla="*/ 62 h 52"/>
                  <a:gd name="T14" fmla="*/ 152 w 129"/>
                  <a:gd name="T15" fmla="*/ 49 h 52"/>
                  <a:gd name="T16" fmla="*/ 171 w 129"/>
                  <a:gd name="T17" fmla="*/ 31 h 52"/>
                  <a:gd name="T18" fmla="*/ 189 w 129"/>
                  <a:gd name="T19" fmla="*/ 9 h 52"/>
                  <a:gd name="T20" fmla="*/ 174 w 129"/>
                  <a:gd name="T21" fmla="*/ 0 h 52"/>
                  <a:gd name="T22" fmla="*/ 160 w 129"/>
                  <a:gd name="T23" fmla="*/ 21 h 52"/>
                  <a:gd name="T24" fmla="*/ 141 w 129"/>
                  <a:gd name="T25" fmla="*/ 37 h 52"/>
                  <a:gd name="T26" fmla="*/ 122 w 129"/>
                  <a:gd name="T27" fmla="*/ 49 h 52"/>
                  <a:gd name="T28" fmla="*/ 98 w 129"/>
                  <a:gd name="T29" fmla="*/ 56 h 52"/>
                  <a:gd name="T30" fmla="*/ 76 w 129"/>
                  <a:gd name="T31" fmla="*/ 59 h 52"/>
                  <a:gd name="T32" fmla="*/ 54 w 129"/>
                  <a:gd name="T33" fmla="*/ 59 h 52"/>
                  <a:gd name="T34" fmla="*/ 31 w 129"/>
                  <a:gd name="T35" fmla="*/ 55 h 52"/>
                  <a:gd name="T36" fmla="*/ 9 w 129"/>
                  <a:gd name="T37" fmla="*/ 43 h 52"/>
                  <a:gd name="T38" fmla="*/ 9 w 129"/>
                  <a:gd name="T39" fmla="*/ 43 h 52"/>
                  <a:gd name="T40" fmla="*/ 0 w 129"/>
                  <a:gd name="T41" fmla="*/ 56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52">
                    <a:moveTo>
                      <a:pt x="0" y="38"/>
                    </a:moveTo>
                    <a:lnTo>
                      <a:pt x="0" y="38"/>
                    </a:lnTo>
                    <a:lnTo>
                      <a:pt x="17" y="46"/>
                    </a:lnTo>
                    <a:lnTo>
                      <a:pt x="35" y="52"/>
                    </a:lnTo>
                    <a:lnTo>
                      <a:pt x="54" y="52"/>
                    </a:lnTo>
                    <a:lnTo>
                      <a:pt x="71" y="48"/>
                    </a:lnTo>
                    <a:lnTo>
                      <a:pt x="88" y="42"/>
                    </a:lnTo>
                    <a:lnTo>
                      <a:pt x="104" y="33"/>
                    </a:lnTo>
                    <a:lnTo>
                      <a:pt x="117" y="21"/>
                    </a:lnTo>
                    <a:lnTo>
                      <a:pt x="129" y="6"/>
                    </a:lnTo>
                    <a:lnTo>
                      <a:pt x="119" y="0"/>
                    </a:lnTo>
                    <a:lnTo>
                      <a:pt x="109" y="14"/>
                    </a:lnTo>
                    <a:lnTo>
                      <a:pt x="96" y="25"/>
                    </a:lnTo>
                    <a:lnTo>
                      <a:pt x="83" y="33"/>
                    </a:lnTo>
                    <a:lnTo>
                      <a:pt x="67" y="38"/>
                    </a:lnTo>
                    <a:lnTo>
                      <a:pt x="52" y="40"/>
                    </a:lnTo>
                    <a:lnTo>
                      <a:pt x="37" y="40"/>
                    </a:lnTo>
                    <a:lnTo>
                      <a:pt x="21" y="37"/>
                    </a:lnTo>
                    <a:lnTo>
                      <a:pt x="6" y="29"/>
                    </a:lnTo>
                    <a:lnTo>
                      <a:pt x="0" y="38"/>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59" name="Freeform 270"/>
              <p:cNvSpPr>
                <a:spLocks/>
              </p:cNvSpPr>
              <p:nvPr/>
            </p:nvSpPr>
            <p:spPr bwMode="auto">
              <a:xfrm>
                <a:off x="2839" y="2005"/>
                <a:ext cx="233" cy="147"/>
              </a:xfrm>
              <a:custGeom>
                <a:avLst/>
                <a:gdLst>
                  <a:gd name="T0" fmla="*/ 7 w 161"/>
                  <a:gd name="T1" fmla="*/ 0 h 101"/>
                  <a:gd name="T2" fmla="*/ 0 w 161"/>
                  <a:gd name="T3" fmla="*/ 13 h 101"/>
                  <a:gd name="T4" fmla="*/ 224 w 161"/>
                  <a:gd name="T5" fmla="*/ 147 h 101"/>
                  <a:gd name="T6" fmla="*/ 233 w 161"/>
                  <a:gd name="T7" fmla="*/ 134 h 101"/>
                  <a:gd name="T8" fmla="*/ 7 w 161"/>
                  <a:gd name="T9" fmla="*/ 0 h 101"/>
                  <a:gd name="T10" fmla="*/ 7 w 161"/>
                  <a:gd name="T11" fmla="*/ 0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101">
                    <a:moveTo>
                      <a:pt x="5" y="0"/>
                    </a:moveTo>
                    <a:lnTo>
                      <a:pt x="0" y="9"/>
                    </a:lnTo>
                    <a:lnTo>
                      <a:pt x="155" y="101"/>
                    </a:lnTo>
                    <a:lnTo>
                      <a:pt x="161" y="92"/>
                    </a:lnTo>
                    <a:lnTo>
                      <a:pt x="5"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60" name="Freeform 271"/>
              <p:cNvSpPr>
                <a:spLocks/>
              </p:cNvSpPr>
              <p:nvPr/>
            </p:nvSpPr>
            <p:spPr bwMode="auto">
              <a:xfrm>
                <a:off x="2773" y="1828"/>
                <a:ext cx="73" cy="190"/>
              </a:xfrm>
              <a:custGeom>
                <a:avLst/>
                <a:gdLst>
                  <a:gd name="T0" fmla="*/ 23 w 50"/>
                  <a:gd name="T1" fmla="*/ 0 h 130"/>
                  <a:gd name="T2" fmla="*/ 23 w 50"/>
                  <a:gd name="T3" fmla="*/ 0 h 130"/>
                  <a:gd name="T4" fmla="*/ 9 w 50"/>
                  <a:gd name="T5" fmla="*/ 25 h 130"/>
                  <a:gd name="T6" fmla="*/ 3 w 50"/>
                  <a:gd name="T7" fmla="*/ 50 h 130"/>
                  <a:gd name="T8" fmla="*/ 0 w 50"/>
                  <a:gd name="T9" fmla="*/ 79 h 130"/>
                  <a:gd name="T10" fmla="*/ 6 w 50"/>
                  <a:gd name="T11" fmla="*/ 104 h 130"/>
                  <a:gd name="T12" fmla="*/ 15 w 50"/>
                  <a:gd name="T13" fmla="*/ 129 h 130"/>
                  <a:gd name="T14" fmla="*/ 26 w 50"/>
                  <a:gd name="T15" fmla="*/ 151 h 130"/>
                  <a:gd name="T16" fmla="*/ 45 w 50"/>
                  <a:gd name="T17" fmla="*/ 174 h 130"/>
                  <a:gd name="T18" fmla="*/ 66 w 50"/>
                  <a:gd name="T19" fmla="*/ 190 h 130"/>
                  <a:gd name="T20" fmla="*/ 73 w 50"/>
                  <a:gd name="T21" fmla="*/ 177 h 130"/>
                  <a:gd name="T22" fmla="*/ 57 w 50"/>
                  <a:gd name="T23" fmla="*/ 159 h 130"/>
                  <a:gd name="T24" fmla="*/ 39 w 50"/>
                  <a:gd name="T25" fmla="*/ 143 h 130"/>
                  <a:gd name="T26" fmla="*/ 29 w 50"/>
                  <a:gd name="T27" fmla="*/ 123 h 130"/>
                  <a:gd name="T28" fmla="*/ 20 w 50"/>
                  <a:gd name="T29" fmla="*/ 101 h 130"/>
                  <a:gd name="T30" fmla="*/ 18 w 50"/>
                  <a:gd name="T31" fmla="*/ 79 h 130"/>
                  <a:gd name="T32" fmla="*/ 20 w 50"/>
                  <a:gd name="T33" fmla="*/ 53 h 130"/>
                  <a:gd name="T34" fmla="*/ 26 w 50"/>
                  <a:gd name="T35" fmla="*/ 31 h 130"/>
                  <a:gd name="T36" fmla="*/ 37 w 50"/>
                  <a:gd name="T37" fmla="*/ 9 h 130"/>
                  <a:gd name="T38" fmla="*/ 37 w 50"/>
                  <a:gd name="T39" fmla="*/ 9 h 130"/>
                  <a:gd name="T40" fmla="*/ 23 w 50"/>
                  <a:gd name="T41" fmla="*/ 0 h 1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 h="130">
                    <a:moveTo>
                      <a:pt x="16" y="0"/>
                    </a:moveTo>
                    <a:lnTo>
                      <a:pt x="16" y="0"/>
                    </a:lnTo>
                    <a:lnTo>
                      <a:pt x="6" y="17"/>
                    </a:lnTo>
                    <a:lnTo>
                      <a:pt x="2" y="34"/>
                    </a:lnTo>
                    <a:lnTo>
                      <a:pt x="0" y="54"/>
                    </a:lnTo>
                    <a:lnTo>
                      <a:pt x="4" y="71"/>
                    </a:lnTo>
                    <a:lnTo>
                      <a:pt x="10" y="88"/>
                    </a:lnTo>
                    <a:lnTo>
                      <a:pt x="18" y="103"/>
                    </a:lnTo>
                    <a:lnTo>
                      <a:pt x="31" y="119"/>
                    </a:lnTo>
                    <a:lnTo>
                      <a:pt x="45" y="130"/>
                    </a:lnTo>
                    <a:lnTo>
                      <a:pt x="50" y="121"/>
                    </a:lnTo>
                    <a:lnTo>
                      <a:pt x="39" y="109"/>
                    </a:lnTo>
                    <a:lnTo>
                      <a:pt x="27" y="98"/>
                    </a:lnTo>
                    <a:lnTo>
                      <a:pt x="20" y="84"/>
                    </a:lnTo>
                    <a:lnTo>
                      <a:pt x="14" y="69"/>
                    </a:lnTo>
                    <a:lnTo>
                      <a:pt x="12" y="54"/>
                    </a:lnTo>
                    <a:lnTo>
                      <a:pt x="14" y="36"/>
                    </a:lnTo>
                    <a:lnTo>
                      <a:pt x="18" y="21"/>
                    </a:lnTo>
                    <a:lnTo>
                      <a:pt x="25" y="6"/>
                    </a:lnTo>
                    <a:lnTo>
                      <a:pt x="16"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61" name="Freeform 272"/>
              <p:cNvSpPr>
                <a:spLocks/>
              </p:cNvSpPr>
              <p:nvPr/>
            </p:nvSpPr>
            <p:spPr bwMode="auto">
              <a:xfrm>
                <a:off x="2796" y="1110"/>
                <a:ext cx="448" cy="728"/>
              </a:xfrm>
              <a:custGeom>
                <a:avLst/>
                <a:gdLst>
                  <a:gd name="T0" fmla="*/ 448 w 307"/>
                  <a:gd name="T1" fmla="*/ 7 h 499"/>
                  <a:gd name="T2" fmla="*/ 433 w 307"/>
                  <a:gd name="T3" fmla="*/ 0 h 499"/>
                  <a:gd name="T4" fmla="*/ 0 w 307"/>
                  <a:gd name="T5" fmla="*/ 719 h 499"/>
                  <a:gd name="T6" fmla="*/ 13 w 307"/>
                  <a:gd name="T7" fmla="*/ 728 h 499"/>
                  <a:gd name="T8" fmla="*/ 448 w 307"/>
                  <a:gd name="T9" fmla="*/ 7 h 499"/>
                  <a:gd name="T10" fmla="*/ 448 w 307"/>
                  <a:gd name="T11" fmla="*/ 7 h 4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7" h="499">
                    <a:moveTo>
                      <a:pt x="307" y="5"/>
                    </a:moveTo>
                    <a:lnTo>
                      <a:pt x="297" y="0"/>
                    </a:lnTo>
                    <a:lnTo>
                      <a:pt x="0" y="493"/>
                    </a:lnTo>
                    <a:lnTo>
                      <a:pt x="9" y="499"/>
                    </a:lnTo>
                    <a:lnTo>
                      <a:pt x="307" y="5"/>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62" name="Freeform 273"/>
              <p:cNvSpPr>
                <a:spLocks/>
              </p:cNvSpPr>
              <p:nvPr/>
            </p:nvSpPr>
            <p:spPr bwMode="auto">
              <a:xfrm>
                <a:off x="3229" y="1043"/>
                <a:ext cx="189" cy="74"/>
              </a:xfrm>
              <a:custGeom>
                <a:avLst/>
                <a:gdLst>
                  <a:gd name="T0" fmla="*/ 189 w 129"/>
                  <a:gd name="T1" fmla="*/ 16 h 51"/>
                  <a:gd name="T2" fmla="*/ 189 w 129"/>
                  <a:gd name="T3" fmla="*/ 16 h 51"/>
                  <a:gd name="T4" fmla="*/ 167 w 129"/>
                  <a:gd name="T5" fmla="*/ 4 h 51"/>
                  <a:gd name="T6" fmla="*/ 138 w 129"/>
                  <a:gd name="T7" fmla="*/ 0 h 51"/>
                  <a:gd name="T8" fmla="*/ 113 w 129"/>
                  <a:gd name="T9" fmla="*/ 0 h 51"/>
                  <a:gd name="T10" fmla="*/ 85 w 129"/>
                  <a:gd name="T11" fmla="*/ 1 h 51"/>
                  <a:gd name="T12" fmla="*/ 63 w 129"/>
                  <a:gd name="T13" fmla="*/ 10 h 51"/>
                  <a:gd name="T14" fmla="*/ 37 w 129"/>
                  <a:gd name="T15" fmla="*/ 25 h 51"/>
                  <a:gd name="T16" fmla="*/ 18 w 129"/>
                  <a:gd name="T17" fmla="*/ 44 h 51"/>
                  <a:gd name="T18" fmla="*/ 0 w 129"/>
                  <a:gd name="T19" fmla="*/ 67 h 51"/>
                  <a:gd name="T20" fmla="*/ 15 w 129"/>
                  <a:gd name="T21" fmla="*/ 74 h 51"/>
                  <a:gd name="T22" fmla="*/ 28 w 129"/>
                  <a:gd name="T23" fmla="*/ 55 h 51"/>
                  <a:gd name="T24" fmla="*/ 48 w 129"/>
                  <a:gd name="T25" fmla="*/ 38 h 51"/>
                  <a:gd name="T26" fmla="*/ 67 w 129"/>
                  <a:gd name="T27" fmla="*/ 28 h 51"/>
                  <a:gd name="T28" fmla="*/ 91 w 129"/>
                  <a:gd name="T29" fmla="*/ 19 h 51"/>
                  <a:gd name="T30" fmla="*/ 113 w 129"/>
                  <a:gd name="T31" fmla="*/ 13 h 51"/>
                  <a:gd name="T32" fmla="*/ 135 w 129"/>
                  <a:gd name="T33" fmla="*/ 16 h 51"/>
                  <a:gd name="T34" fmla="*/ 161 w 129"/>
                  <a:gd name="T35" fmla="*/ 22 h 51"/>
                  <a:gd name="T36" fmla="*/ 180 w 129"/>
                  <a:gd name="T37" fmla="*/ 30 h 51"/>
                  <a:gd name="T38" fmla="*/ 180 w 129"/>
                  <a:gd name="T39" fmla="*/ 30 h 51"/>
                  <a:gd name="T40" fmla="*/ 189 w 129"/>
                  <a:gd name="T41" fmla="*/ 16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51">
                    <a:moveTo>
                      <a:pt x="129" y="11"/>
                    </a:moveTo>
                    <a:lnTo>
                      <a:pt x="129" y="11"/>
                    </a:lnTo>
                    <a:lnTo>
                      <a:pt x="114" y="3"/>
                    </a:lnTo>
                    <a:lnTo>
                      <a:pt x="94" y="0"/>
                    </a:lnTo>
                    <a:lnTo>
                      <a:pt x="77" y="0"/>
                    </a:lnTo>
                    <a:lnTo>
                      <a:pt x="58" y="1"/>
                    </a:lnTo>
                    <a:lnTo>
                      <a:pt x="43" y="7"/>
                    </a:lnTo>
                    <a:lnTo>
                      <a:pt x="25" y="17"/>
                    </a:lnTo>
                    <a:lnTo>
                      <a:pt x="12" y="30"/>
                    </a:lnTo>
                    <a:lnTo>
                      <a:pt x="0" y="46"/>
                    </a:lnTo>
                    <a:lnTo>
                      <a:pt x="10" y="51"/>
                    </a:lnTo>
                    <a:lnTo>
                      <a:pt x="19" y="38"/>
                    </a:lnTo>
                    <a:lnTo>
                      <a:pt x="33" y="26"/>
                    </a:lnTo>
                    <a:lnTo>
                      <a:pt x="46" y="19"/>
                    </a:lnTo>
                    <a:lnTo>
                      <a:pt x="62" y="13"/>
                    </a:lnTo>
                    <a:lnTo>
                      <a:pt x="77" y="9"/>
                    </a:lnTo>
                    <a:lnTo>
                      <a:pt x="92" y="11"/>
                    </a:lnTo>
                    <a:lnTo>
                      <a:pt x="110" y="15"/>
                    </a:lnTo>
                    <a:lnTo>
                      <a:pt x="123" y="21"/>
                    </a:lnTo>
                    <a:lnTo>
                      <a:pt x="129" y="11"/>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63" name="Freeform 274"/>
              <p:cNvSpPr>
                <a:spLocks/>
              </p:cNvSpPr>
              <p:nvPr/>
            </p:nvSpPr>
            <p:spPr bwMode="auto">
              <a:xfrm>
                <a:off x="3800" y="700"/>
                <a:ext cx="132" cy="350"/>
              </a:xfrm>
              <a:custGeom>
                <a:avLst/>
                <a:gdLst>
                  <a:gd name="T0" fmla="*/ 95 w 90"/>
                  <a:gd name="T1" fmla="*/ 350 h 240"/>
                  <a:gd name="T2" fmla="*/ 95 w 90"/>
                  <a:gd name="T3" fmla="*/ 350 h 240"/>
                  <a:gd name="T4" fmla="*/ 107 w 90"/>
                  <a:gd name="T5" fmla="*/ 328 h 240"/>
                  <a:gd name="T6" fmla="*/ 117 w 90"/>
                  <a:gd name="T7" fmla="*/ 303 h 240"/>
                  <a:gd name="T8" fmla="*/ 123 w 90"/>
                  <a:gd name="T9" fmla="*/ 280 h 240"/>
                  <a:gd name="T10" fmla="*/ 129 w 90"/>
                  <a:gd name="T11" fmla="*/ 255 h 240"/>
                  <a:gd name="T12" fmla="*/ 132 w 90"/>
                  <a:gd name="T13" fmla="*/ 230 h 240"/>
                  <a:gd name="T14" fmla="*/ 132 w 90"/>
                  <a:gd name="T15" fmla="*/ 207 h 240"/>
                  <a:gd name="T16" fmla="*/ 129 w 90"/>
                  <a:gd name="T17" fmla="*/ 182 h 240"/>
                  <a:gd name="T18" fmla="*/ 123 w 90"/>
                  <a:gd name="T19" fmla="*/ 158 h 240"/>
                  <a:gd name="T20" fmla="*/ 117 w 90"/>
                  <a:gd name="T21" fmla="*/ 134 h 240"/>
                  <a:gd name="T22" fmla="*/ 107 w 90"/>
                  <a:gd name="T23" fmla="*/ 112 h 240"/>
                  <a:gd name="T24" fmla="*/ 95 w 90"/>
                  <a:gd name="T25" fmla="*/ 90 h 240"/>
                  <a:gd name="T26" fmla="*/ 84 w 90"/>
                  <a:gd name="T27" fmla="*/ 70 h 240"/>
                  <a:gd name="T28" fmla="*/ 67 w 90"/>
                  <a:gd name="T29" fmla="*/ 51 h 240"/>
                  <a:gd name="T30" fmla="*/ 50 w 90"/>
                  <a:gd name="T31" fmla="*/ 34 h 240"/>
                  <a:gd name="T32" fmla="*/ 31 w 90"/>
                  <a:gd name="T33" fmla="*/ 18 h 240"/>
                  <a:gd name="T34" fmla="*/ 9 w 90"/>
                  <a:gd name="T35" fmla="*/ 0 h 240"/>
                  <a:gd name="T36" fmla="*/ 0 w 90"/>
                  <a:gd name="T37" fmla="*/ 18 h 240"/>
                  <a:gd name="T38" fmla="*/ 19 w 90"/>
                  <a:gd name="T39" fmla="*/ 29 h 240"/>
                  <a:gd name="T40" fmla="*/ 40 w 90"/>
                  <a:gd name="T41" fmla="*/ 45 h 240"/>
                  <a:gd name="T42" fmla="*/ 56 w 90"/>
                  <a:gd name="T43" fmla="*/ 63 h 240"/>
                  <a:gd name="T44" fmla="*/ 70 w 90"/>
                  <a:gd name="T45" fmla="*/ 79 h 240"/>
                  <a:gd name="T46" fmla="*/ 81 w 90"/>
                  <a:gd name="T47" fmla="*/ 99 h 240"/>
                  <a:gd name="T48" fmla="*/ 92 w 90"/>
                  <a:gd name="T49" fmla="*/ 118 h 240"/>
                  <a:gd name="T50" fmla="*/ 101 w 90"/>
                  <a:gd name="T51" fmla="*/ 140 h 240"/>
                  <a:gd name="T52" fmla="*/ 107 w 90"/>
                  <a:gd name="T53" fmla="*/ 163 h 240"/>
                  <a:gd name="T54" fmla="*/ 113 w 90"/>
                  <a:gd name="T55" fmla="*/ 185 h 240"/>
                  <a:gd name="T56" fmla="*/ 116 w 90"/>
                  <a:gd name="T57" fmla="*/ 207 h 240"/>
                  <a:gd name="T58" fmla="*/ 116 w 90"/>
                  <a:gd name="T59" fmla="*/ 230 h 240"/>
                  <a:gd name="T60" fmla="*/ 113 w 90"/>
                  <a:gd name="T61" fmla="*/ 252 h 240"/>
                  <a:gd name="T62" fmla="*/ 107 w 90"/>
                  <a:gd name="T63" fmla="*/ 274 h 240"/>
                  <a:gd name="T64" fmla="*/ 101 w 90"/>
                  <a:gd name="T65" fmla="*/ 298 h 240"/>
                  <a:gd name="T66" fmla="*/ 92 w 90"/>
                  <a:gd name="T67" fmla="*/ 319 h 240"/>
                  <a:gd name="T68" fmla="*/ 81 w 90"/>
                  <a:gd name="T69" fmla="*/ 343 h 240"/>
                  <a:gd name="T70" fmla="*/ 81 w 90"/>
                  <a:gd name="T71" fmla="*/ 343 h 240"/>
                  <a:gd name="T72" fmla="*/ 95 w 90"/>
                  <a:gd name="T73" fmla="*/ 350 h 2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0" h="240">
                    <a:moveTo>
                      <a:pt x="65" y="240"/>
                    </a:moveTo>
                    <a:lnTo>
                      <a:pt x="65" y="240"/>
                    </a:lnTo>
                    <a:lnTo>
                      <a:pt x="73" y="225"/>
                    </a:lnTo>
                    <a:lnTo>
                      <a:pt x="80" y="208"/>
                    </a:lnTo>
                    <a:lnTo>
                      <a:pt x="84" y="192"/>
                    </a:lnTo>
                    <a:lnTo>
                      <a:pt x="88" y="175"/>
                    </a:lnTo>
                    <a:lnTo>
                      <a:pt x="90" y="158"/>
                    </a:lnTo>
                    <a:lnTo>
                      <a:pt x="90" y="142"/>
                    </a:lnTo>
                    <a:lnTo>
                      <a:pt x="88" y="125"/>
                    </a:lnTo>
                    <a:lnTo>
                      <a:pt x="84" y="108"/>
                    </a:lnTo>
                    <a:lnTo>
                      <a:pt x="80" y="92"/>
                    </a:lnTo>
                    <a:lnTo>
                      <a:pt x="73" y="77"/>
                    </a:lnTo>
                    <a:lnTo>
                      <a:pt x="65" y="62"/>
                    </a:lnTo>
                    <a:lnTo>
                      <a:pt x="57" y="48"/>
                    </a:lnTo>
                    <a:lnTo>
                      <a:pt x="46" y="35"/>
                    </a:lnTo>
                    <a:lnTo>
                      <a:pt x="34" y="23"/>
                    </a:lnTo>
                    <a:lnTo>
                      <a:pt x="21" y="12"/>
                    </a:lnTo>
                    <a:lnTo>
                      <a:pt x="6" y="0"/>
                    </a:lnTo>
                    <a:lnTo>
                      <a:pt x="0" y="12"/>
                    </a:lnTo>
                    <a:lnTo>
                      <a:pt x="13" y="20"/>
                    </a:lnTo>
                    <a:lnTo>
                      <a:pt x="27" y="31"/>
                    </a:lnTo>
                    <a:lnTo>
                      <a:pt x="38" y="43"/>
                    </a:lnTo>
                    <a:lnTo>
                      <a:pt x="48" y="54"/>
                    </a:lnTo>
                    <a:lnTo>
                      <a:pt x="55" y="68"/>
                    </a:lnTo>
                    <a:lnTo>
                      <a:pt x="63" y="81"/>
                    </a:lnTo>
                    <a:lnTo>
                      <a:pt x="69" y="96"/>
                    </a:lnTo>
                    <a:lnTo>
                      <a:pt x="73" y="112"/>
                    </a:lnTo>
                    <a:lnTo>
                      <a:pt x="77" y="127"/>
                    </a:lnTo>
                    <a:lnTo>
                      <a:pt x="79" y="142"/>
                    </a:lnTo>
                    <a:lnTo>
                      <a:pt x="79" y="158"/>
                    </a:lnTo>
                    <a:lnTo>
                      <a:pt x="77" y="173"/>
                    </a:lnTo>
                    <a:lnTo>
                      <a:pt x="73" y="188"/>
                    </a:lnTo>
                    <a:lnTo>
                      <a:pt x="69" y="204"/>
                    </a:lnTo>
                    <a:lnTo>
                      <a:pt x="63" y="219"/>
                    </a:lnTo>
                    <a:lnTo>
                      <a:pt x="55" y="235"/>
                    </a:lnTo>
                    <a:lnTo>
                      <a:pt x="65" y="24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64" name="Freeform 275"/>
              <p:cNvSpPr>
                <a:spLocks/>
              </p:cNvSpPr>
              <p:nvPr/>
            </p:nvSpPr>
            <p:spPr bwMode="auto">
              <a:xfrm>
                <a:off x="3546" y="1043"/>
                <a:ext cx="349" cy="130"/>
              </a:xfrm>
              <a:custGeom>
                <a:avLst/>
                <a:gdLst>
                  <a:gd name="T0" fmla="*/ 0 w 240"/>
                  <a:gd name="T1" fmla="*/ 94 h 90"/>
                  <a:gd name="T2" fmla="*/ 0 w 240"/>
                  <a:gd name="T3" fmla="*/ 94 h 90"/>
                  <a:gd name="T4" fmla="*/ 23 w 240"/>
                  <a:gd name="T5" fmla="*/ 104 h 90"/>
                  <a:gd name="T6" fmla="*/ 48 w 240"/>
                  <a:gd name="T7" fmla="*/ 116 h 90"/>
                  <a:gd name="T8" fmla="*/ 70 w 240"/>
                  <a:gd name="T9" fmla="*/ 121 h 90"/>
                  <a:gd name="T10" fmla="*/ 95 w 240"/>
                  <a:gd name="T11" fmla="*/ 127 h 90"/>
                  <a:gd name="T12" fmla="*/ 121 w 240"/>
                  <a:gd name="T13" fmla="*/ 130 h 90"/>
                  <a:gd name="T14" fmla="*/ 145 w 240"/>
                  <a:gd name="T15" fmla="*/ 130 h 90"/>
                  <a:gd name="T16" fmla="*/ 167 w 240"/>
                  <a:gd name="T17" fmla="*/ 127 h 90"/>
                  <a:gd name="T18" fmla="*/ 193 w 240"/>
                  <a:gd name="T19" fmla="*/ 121 h 90"/>
                  <a:gd name="T20" fmla="*/ 215 w 240"/>
                  <a:gd name="T21" fmla="*/ 116 h 90"/>
                  <a:gd name="T22" fmla="*/ 237 w 240"/>
                  <a:gd name="T23" fmla="*/ 104 h 90"/>
                  <a:gd name="T24" fmla="*/ 260 w 240"/>
                  <a:gd name="T25" fmla="*/ 94 h 90"/>
                  <a:gd name="T26" fmla="*/ 279 w 240"/>
                  <a:gd name="T27" fmla="*/ 79 h 90"/>
                  <a:gd name="T28" fmla="*/ 300 w 240"/>
                  <a:gd name="T29" fmla="*/ 66 h 90"/>
                  <a:gd name="T30" fmla="*/ 318 w 240"/>
                  <a:gd name="T31" fmla="*/ 49 h 90"/>
                  <a:gd name="T32" fmla="*/ 334 w 240"/>
                  <a:gd name="T33" fmla="*/ 30 h 90"/>
                  <a:gd name="T34" fmla="*/ 349 w 240"/>
                  <a:gd name="T35" fmla="*/ 7 h 90"/>
                  <a:gd name="T36" fmla="*/ 334 w 240"/>
                  <a:gd name="T37" fmla="*/ 0 h 90"/>
                  <a:gd name="T38" fmla="*/ 321 w 240"/>
                  <a:gd name="T39" fmla="*/ 19 h 90"/>
                  <a:gd name="T40" fmla="*/ 304 w 240"/>
                  <a:gd name="T41" fmla="*/ 38 h 90"/>
                  <a:gd name="T42" fmla="*/ 288 w 240"/>
                  <a:gd name="T43" fmla="*/ 55 h 90"/>
                  <a:gd name="T44" fmla="*/ 270 w 240"/>
                  <a:gd name="T45" fmla="*/ 68 h 90"/>
                  <a:gd name="T46" fmla="*/ 252 w 240"/>
                  <a:gd name="T47" fmla="*/ 79 h 90"/>
                  <a:gd name="T48" fmla="*/ 231 w 240"/>
                  <a:gd name="T49" fmla="*/ 91 h 90"/>
                  <a:gd name="T50" fmla="*/ 209 w 240"/>
                  <a:gd name="T51" fmla="*/ 100 h 90"/>
                  <a:gd name="T52" fmla="*/ 188 w 240"/>
                  <a:gd name="T53" fmla="*/ 104 h 90"/>
                  <a:gd name="T54" fmla="*/ 164 w 240"/>
                  <a:gd name="T55" fmla="*/ 110 h 90"/>
                  <a:gd name="T56" fmla="*/ 143 w 240"/>
                  <a:gd name="T57" fmla="*/ 113 h 90"/>
                  <a:gd name="T58" fmla="*/ 121 w 240"/>
                  <a:gd name="T59" fmla="*/ 113 h 90"/>
                  <a:gd name="T60" fmla="*/ 97 w 240"/>
                  <a:gd name="T61" fmla="*/ 110 h 90"/>
                  <a:gd name="T62" fmla="*/ 76 w 240"/>
                  <a:gd name="T63" fmla="*/ 104 h 90"/>
                  <a:gd name="T64" fmla="*/ 54 w 240"/>
                  <a:gd name="T65" fmla="*/ 100 h 90"/>
                  <a:gd name="T66" fmla="*/ 31 w 240"/>
                  <a:gd name="T67" fmla="*/ 91 h 90"/>
                  <a:gd name="T68" fmla="*/ 9 w 240"/>
                  <a:gd name="T69" fmla="*/ 79 h 90"/>
                  <a:gd name="T70" fmla="*/ 9 w 240"/>
                  <a:gd name="T71" fmla="*/ 79 h 90"/>
                  <a:gd name="T72" fmla="*/ 0 w 240"/>
                  <a:gd name="T73" fmla="*/ 94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0" h="90">
                    <a:moveTo>
                      <a:pt x="0" y="65"/>
                    </a:moveTo>
                    <a:lnTo>
                      <a:pt x="0" y="65"/>
                    </a:lnTo>
                    <a:lnTo>
                      <a:pt x="16" y="72"/>
                    </a:lnTo>
                    <a:lnTo>
                      <a:pt x="33" y="80"/>
                    </a:lnTo>
                    <a:lnTo>
                      <a:pt x="48" y="84"/>
                    </a:lnTo>
                    <a:lnTo>
                      <a:pt x="65" y="88"/>
                    </a:lnTo>
                    <a:lnTo>
                      <a:pt x="83" y="90"/>
                    </a:lnTo>
                    <a:lnTo>
                      <a:pt x="100" y="90"/>
                    </a:lnTo>
                    <a:lnTo>
                      <a:pt x="115" y="88"/>
                    </a:lnTo>
                    <a:lnTo>
                      <a:pt x="133" y="84"/>
                    </a:lnTo>
                    <a:lnTo>
                      <a:pt x="148" y="80"/>
                    </a:lnTo>
                    <a:lnTo>
                      <a:pt x="163" y="72"/>
                    </a:lnTo>
                    <a:lnTo>
                      <a:pt x="179" y="65"/>
                    </a:lnTo>
                    <a:lnTo>
                      <a:pt x="192" y="55"/>
                    </a:lnTo>
                    <a:lnTo>
                      <a:pt x="206" y="46"/>
                    </a:lnTo>
                    <a:lnTo>
                      <a:pt x="219" y="34"/>
                    </a:lnTo>
                    <a:lnTo>
                      <a:pt x="230" y="21"/>
                    </a:lnTo>
                    <a:lnTo>
                      <a:pt x="240" y="5"/>
                    </a:lnTo>
                    <a:lnTo>
                      <a:pt x="230" y="0"/>
                    </a:lnTo>
                    <a:lnTo>
                      <a:pt x="221" y="13"/>
                    </a:lnTo>
                    <a:lnTo>
                      <a:pt x="209" y="26"/>
                    </a:lnTo>
                    <a:lnTo>
                      <a:pt x="198" y="38"/>
                    </a:lnTo>
                    <a:lnTo>
                      <a:pt x="186" y="47"/>
                    </a:lnTo>
                    <a:lnTo>
                      <a:pt x="173" y="55"/>
                    </a:lnTo>
                    <a:lnTo>
                      <a:pt x="159" y="63"/>
                    </a:lnTo>
                    <a:lnTo>
                      <a:pt x="144" y="69"/>
                    </a:lnTo>
                    <a:lnTo>
                      <a:pt x="129" y="72"/>
                    </a:lnTo>
                    <a:lnTo>
                      <a:pt x="113" y="76"/>
                    </a:lnTo>
                    <a:lnTo>
                      <a:pt x="98" y="78"/>
                    </a:lnTo>
                    <a:lnTo>
                      <a:pt x="83" y="78"/>
                    </a:lnTo>
                    <a:lnTo>
                      <a:pt x="67" y="76"/>
                    </a:lnTo>
                    <a:lnTo>
                      <a:pt x="52" y="72"/>
                    </a:lnTo>
                    <a:lnTo>
                      <a:pt x="37" y="69"/>
                    </a:lnTo>
                    <a:lnTo>
                      <a:pt x="21" y="63"/>
                    </a:lnTo>
                    <a:lnTo>
                      <a:pt x="6" y="55"/>
                    </a:lnTo>
                    <a:lnTo>
                      <a:pt x="0" y="65"/>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65" name="Freeform 276"/>
              <p:cNvSpPr>
                <a:spLocks/>
              </p:cNvSpPr>
              <p:nvPr/>
            </p:nvSpPr>
            <p:spPr bwMode="auto">
              <a:xfrm>
                <a:off x="3427" y="788"/>
                <a:ext cx="129" cy="350"/>
              </a:xfrm>
              <a:custGeom>
                <a:avLst/>
                <a:gdLst>
                  <a:gd name="T0" fmla="*/ 37 w 88"/>
                  <a:gd name="T1" fmla="*/ 0 h 240"/>
                  <a:gd name="T2" fmla="*/ 37 w 88"/>
                  <a:gd name="T3" fmla="*/ 0 h 240"/>
                  <a:gd name="T4" fmla="*/ 22 w 88"/>
                  <a:gd name="T5" fmla="*/ 22 h 240"/>
                  <a:gd name="T6" fmla="*/ 13 w 88"/>
                  <a:gd name="T7" fmla="*/ 47 h 240"/>
                  <a:gd name="T8" fmla="*/ 4 w 88"/>
                  <a:gd name="T9" fmla="*/ 70 h 240"/>
                  <a:gd name="T10" fmla="*/ 0 w 88"/>
                  <a:gd name="T11" fmla="*/ 95 h 240"/>
                  <a:gd name="T12" fmla="*/ 0 w 88"/>
                  <a:gd name="T13" fmla="*/ 120 h 240"/>
                  <a:gd name="T14" fmla="*/ 0 w 88"/>
                  <a:gd name="T15" fmla="*/ 146 h 240"/>
                  <a:gd name="T16" fmla="*/ 0 w 88"/>
                  <a:gd name="T17" fmla="*/ 168 h 240"/>
                  <a:gd name="T18" fmla="*/ 4 w 88"/>
                  <a:gd name="T19" fmla="*/ 193 h 240"/>
                  <a:gd name="T20" fmla="*/ 13 w 88"/>
                  <a:gd name="T21" fmla="*/ 216 h 240"/>
                  <a:gd name="T22" fmla="*/ 22 w 88"/>
                  <a:gd name="T23" fmla="*/ 238 h 240"/>
                  <a:gd name="T24" fmla="*/ 34 w 88"/>
                  <a:gd name="T25" fmla="*/ 260 h 240"/>
                  <a:gd name="T26" fmla="*/ 47 w 88"/>
                  <a:gd name="T27" fmla="*/ 280 h 240"/>
                  <a:gd name="T28" fmla="*/ 62 w 88"/>
                  <a:gd name="T29" fmla="*/ 299 h 240"/>
                  <a:gd name="T30" fmla="*/ 81 w 88"/>
                  <a:gd name="T31" fmla="*/ 319 h 240"/>
                  <a:gd name="T32" fmla="*/ 101 w 88"/>
                  <a:gd name="T33" fmla="*/ 335 h 240"/>
                  <a:gd name="T34" fmla="*/ 120 w 88"/>
                  <a:gd name="T35" fmla="*/ 350 h 240"/>
                  <a:gd name="T36" fmla="*/ 129 w 88"/>
                  <a:gd name="T37" fmla="*/ 335 h 240"/>
                  <a:gd name="T38" fmla="*/ 110 w 88"/>
                  <a:gd name="T39" fmla="*/ 322 h 240"/>
                  <a:gd name="T40" fmla="*/ 92 w 88"/>
                  <a:gd name="T41" fmla="*/ 305 h 240"/>
                  <a:gd name="T42" fmla="*/ 75 w 88"/>
                  <a:gd name="T43" fmla="*/ 289 h 240"/>
                  <a:gd name="T44" fmla="*/ 62 w 88"/>
                  <a:gd name="T45" fmla="*/ 271 h 240"/>
                  <a:gd name="T46" fmla="*/ 47 w 88"/>
                  <a:gd name="T47" fmla="*/ 252 h 240"/>
                  <a:gd name="T48" fmla="*/ 37 w 88"/>
                  <a:gd name="T49" fmla="*/ 232 h 240"/>
                  <a:gd name="T50" fmla="*/ 28 w 88"/>
                  <a:gd name="T51" fmla="*/ 210 h 240"/>
                  <a:gd name="T52" fmla="*/ 22 w 88"/>
                  <a:gd name="T53" fmla="*/ 187 h 240"/>
                  <a:gd name="T54" fmla="*/ 16 w 88"/>
                  <a:gd name="T55" fmla="*/ 165 h 240"/>
                  <a:gd name="T56" fmla="*/ 13 w 88"/>
                  <a:gd name="T57" fmla="*/ 143 h 240"/>
                  <a:gd name="T58" fmla="*/ 13 w 88"/>
                  <a:gd name="T59" fmla="*/ 120 h 240"/>
                  <a:gd name="T60" fmla="*/ 16 w 88"/>
                  <a:gd name="T61" fmla="*/ 98 h 240"/>
                  <a:gd name="T62" fmla="*/ 22 w 88"/>
                  <a:gd name="T63" fmla="*/ 76 h 240"/>
                  <a:gd name="T64" fmla="*/ 28 w 88"/>
                  <a:gd name="T65" fmla="*/ 53 h 240"/>
                  <a:gd name="T66" fmla="*/ 37 w 88"/>
                  <a:gd name="T67" fmla="*/ 31 h 240"/>
                  <a:gd name="T68" fmla="*/ 50 w 88"/>
                  <a:gd name="T69" fmla="*/ 9 h 240"/>
                  <a:gd name="T70" fmla="*/ 50 w 88"/>
                  <a:gd name="T71" fmla="*/ 9 h 240"/>
                  <a:gd name="T72" fmla="*/ 37 w 88"/>
                  <a:gd name="T73" fmla="*/ 0 h 2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8" h="240">
                    <a:moveTo>
                      <a:pt x="25" y="0"/>
                    </a:moveTo>
                    <a:lnTo>
                      <a:pt x="25" y="0"/>
                    </a:lnTo>
                    <a:lnTo>
                      <a:pt x="15" y="15"/>
                    </a:lnTo>
                    <a:lnTo>
                      <a:pt x="9" y="32"/>
                    </a:lnTo>
                    <a:lnTo>
                      <a:pt x="3" y="48"/>
                    </a:lnTo>
                    <a:lnTo>
                      <a:pt x="0" y="65"/>
                    </a:lnTo>
                    <a:lnTo>
                      <a:pt x="0" y="82"/>
                    </a:lnTo>
                    <a:lnTo>
                      <a:pt x="0" y="100"/>
                    </a:lnTo>
                    <a:lnTo>
                      <a:pt x="0" y="115"/>
                    </a:lnTo>
                    <a:lnTo>
                      <a:pt x="3" y="132"/>
                    </a:lnTo>
                    <a:lnTo>
                      <a:pt x="9" y="148"/>
                    </a:lnTo>
                    <a:lnTo>
                      <a:pt x="15" y="163"/>
                    </a:lnTo>
                    <a:lnTo>
                      <a:pt x="23" y="178"/>
                    </a:lnTo>
                    <a:lnTo>
                      <a:pt x="32" y="192"/>
                    </a:lnTo>
                    <a:lnTo>
                      <a:pt x="42" y="205"/>
                    </a:lnTo>
                    <a:lnTo>
                      <a:pt x="55" y="219"/>
                    </a:lnTo>
                    <a:lnTo>
                      <a:pt x="69" y="230"/>
                    </a:lnTo>
                    <a:lnTo>
                      <a:pt x="82" y="240"/>
                    </a:lnTo>
                    <a:lnTo>
                      <a:pt x="88" y="230"/>
                    </a:lnTo>
                    <a:lnTo>
                      <a:pt x="75" y="221"/>
                    </a:lnTo>
                    <a:lnTo>
                      <a:pt x="63" y="209"/>
                    </a:lnTo>
                    <a:lnTo>
                      <a:pt x="51" y="198"/>
                    </a:lnTo>
                    <a:lnTo>
                      <a:pt x="42" y="186"/>
                    </a:lnTo>
                    <a:lnTo>
                      <a:pt x="32" y="173"/>
                    </a:lnTo>
                    <a:lnTo>
                      <a:pt x="25" y="159"/>
                    </a:lnTo>
                    <a:lnTo>
                      <a:pt x="19" y="144"/>
                    </a:lnTo>
                    <a:lnTo>
                      <a:pt x="15" y="128"/>
                    </a:lnTo>
                    <a:lnTo>
                      <a:pt x="11" y="113"/>
                    </a:lnTo>
                    <a:lnTo>
                      <a:pt x="9" y="98"/>
                    </a:lnTo>
                    <a:lnTo>
                      <a:pt x="9" y="82"/>
                    </a:lnTo>
                    <a:lnTo>
                      <a:pt x="11" y="67"/>
                    </a:lnTo>
                    <a:lnTo>
                      <a:pt x="15" y="52"/>
                    </a:lnTo>
                    <a:lnTo>
                      <a:pt x="19" y="36"/>
                    </a:lnTo>
                    <a:lnTo>
                      <a:pt x="25" y="21"/>
                    </a:lnTo>
                    <a:lnTo>
                      <a:pt x="34" y="6"/>
                    </a:lnTo>
                    <a:lnTo>
                      <a:pt x="25"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66" name="Freeform 277"/>
              <p:cNvSpPr>
                <a:spLocks/>
              </p:cNvSpPr>
              <p:nvPr/>
            </p:nvSpPr>
            <p:spPr bwMode="auto">
              <a:xfrm>
                <a:off x="3463" y="667"/>
                <a:ext cx="346" cy="130"/>
              </a:xfrm>
              <a:custGeom>
                <a:avLst/>
                <a:gdLst>
                  <a:gd name="T0" fmla="*/ 346 w 238"/>
                  <a:gd name="T1" fmla="*/ 34 h 89"/>
                  <a:gd name="T2" fmla="*/ 346 w 238"/>
                  <a:gd name="T3" fmla="*/ 34 h 89"/>
                  <a:gd name="T4" fmla="*/ 323 w 238"/>
                  <a:gd name="T5" fmla="*/ 23 h 89"/>
                  <a:gd name="T6" fmla="*/ 298 w 238"/>
                  <a:gd name="T7" fmla="*/ 15 h 89"/>
                  <a:gd name="T8" fmla="*/ 276 w 238"/>
                  <a:gd name="T9" fmla="*/ 6 h 89"/>
                  <a:gd name="T10" fmla="*/ 250 w 238"/>
                  <a:gd name="T11" fmla="*/ 0 h 89"/>
                  <a:gd name="T12" fmla="*/ 225 w 238"/>
                  <a:gd name="T13" fmla="*/ 0 h 89"/>
                  <a:gd name="T14" fmla="*/ 204 w 238"/>
                  <a:gd name="T15" fmla="*/ 0 h 89"/>
                  <a:gd name="T16" fmla="*/ 177 w 238"/>
                  <a:gd name="T17" fmla="*/ 0 h 89"/>
                  <a:gd name="T18" fmla="*/ 153 w 238"/>
                  <a:gd name="T19" fmla="*/ 6 h 89"/>
                  <a:gd name="T20" fmla="*/ 131 w 238"/>
                  <a:gd name="T21" fmla="*/ 15 h 89"/>
                  <a:gd name="T22" fmla="*/ 108 w 238"/>
                  <a:gd name="T23" fmla="*/ 23 h 89"/>
                  <a:gd name="T24" fmla="*/ 86 w 238"/>
                  <a:gd name="T25" fmla="*/ 34 h 89"/>
                  <a:gd name="T26" fmla="*/ 67 w 238"/>
                  <a:gd name="T27" fmla="*/ 48 h 89"/>
                  <a:gd name="T28" fmla="*/ 47 w 238"/>
                  <a:gd name="T29" fmla="*/ 63 h 89"/>
                  <a:gd name="T30" fmla="*/ 31 w 238"/>
                  <a:gd name="T31" fmla="*/ 82 h 89"/>
                  <a:gd name="T32" fmla="*/ 13 w 238"/>
                  <a:gd name="T33" fmla="*/ 101 h 89"/>
                  <a:gd name="T34" fmla="*/ 0 w 238"/>
                  <a:gd name="T35" fmla="*/ 121 h 89"/>
                  <a:gd name="T36" fmla="*/ 13 w 238"/>
                  <a:gd name="T37" fmla="*/ 130 h 89"/>
                  <a:gd name="T38" fmla="*/ 25 w 238"/>
                  <a:gd name="T39" fmla="*/ 110 h 89"/>
                  <a:gd name="T40" fmla="*/ 41 w 238"/>
                  <a:gd name="T41" fmla="*/ 93 h 89"/>
                  <a:gd name="T42" fmla="*/ 58 w 238"/>
                  <a:gd name="T43" fmla="*/ 76 h 89"/>
                  <a:gd name="T44" fmla="*/ 74 w 238"/>
                  <a:gd name="T45" fmla="*/ 60 h 89"/>
                  <a:gd name="T46" fmla="*/ 94 w 238"/>
                  <a:gd name="T47" fmla="*/ 48 h 89"/>
                  <a:gd name="T48" fmla="*/ 113 w 238"/>
                  <a:gd name="T49" fmla="*/ 37 h 89"/>
                  <a:gd name="T50" fmla="*/ 137 w 238"/>
                  <a:gd name="T51" fmla="*/ 29 h 89"/>
                  <a:gd name="T52" fmla="*/ 158 w 238"/>
                  <a:gd name="T53" fmla="*/ 23 h 89"/>
                  <a:gd name="T54" fmla="*/ 180 w 238"/>
                  <a:gd name="T55" fmla="*/ 18 h 89"/>
                  <a:gd name="T56" fmla="*/ 204 w 238"/>
                  <a:gd name="T57" fmla="*/ 15 h 89"/>
                  <a:gd name="T58" fmla="*/ 225 w 238"/>
                  <a:gd name="T59" fmla="*/ 15 h 89"/>
                  <a:gd name="T60" fmla="*/ 247 w 238"/>
                  <a:gd name="T61" fmla="*/ 18 h 89"/>
                  <a:gd name="T62" fmla="*/ 270 w 238"/>
                  <a:gd name="T63" fmla="*/ 23 h 89"/>
                  <a:gd name="T64" fmla="*/ 295 w 238"/>
                  <a:gd name="T65" fmla="*/ 29 h 89"/>
                  <a:gd name="T66" fmla="*/ 314 w 238"/>
                  <a:gd name="T67" fmla="*/ 37 h 89"/>
                  <a:gd name="T68" fmla="*/ 337 w 238"/>
                  <a:gd name="T69" fmla="*/ 51 h 89"/>
                  <a:gd name="T70" fmla="*/ 337 w 238"/>
                  <a:gd name="T71" fmla="*/ 51 h 89"/>
                  <a:gd name="T72" fmla="*/ 346 w 238"/>
                  <a:gd name="T73" fmla="*/ 34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8" h="89">
                    <a:moveTo>
                      <a:pt x="238" y="23"/>
                    </a:moveTo>
                    <a:lnTo>
                      <a:pt x="238" y="23"/>
                    </a:lnTo>
                    <a:lnTo>
                      <a:pt x="222" y="16"/>
                    </a:lnTo>
                    <a:lnTo>
                      <a:pt x="205" y="10"/>
                    </a:lnTo>
                    <a:lnTo>
                      <a:pt x="190" y="4"/>
                    </a:lnTo>
                    <a:lnTo>
                      <a:pt x="172" y="0"/>
                    </a:lnTo>
                    <a:lnTo>
                      <a:pt x="155" y="0"/>
                    </a:lnTo>
                    <a:lnTo>
                      <a:pt x="140" y="0"/>
                    </a:lnTo>
                    <a:lnTo>
                      <a:pt x="122" y="0"/>
                    </a:lnTo>
                    <a:lnTo>
                      <a:pt x="105" y="4"/>
                    </a:lnTo>
                    <a:lnTo>
                      <a:pt x="90" y="10"/>
                    </a:lnTo>
                    <a:lnTo>
                      <a:pt x="74" y="16"/>
                    </a:lnTo>
                    <a:lnTo>
                      <a:pt x="59" y="23"/>
                    </a:lnTo>
                    <a:lnTo>
                      <a:pt x="46" y="33"/>
                    </a:lnTo>
                    <a:lnTo>
                      <a:pt x="32" y="43"/>
                    </a:lnTo>
                    <a:lnTo>
                      <a:pt x="21" y="56"/>
                    </a:lnTo>
                    <a:lnTo>
                      <a:pt x="9" y="69"/>
                    </a:lnTo>
                    <a:lnTo>
                      <a:pt x="0" y="83"/>
                    </a:lnTo>
                    <a:lnTo>
                      <a:pt x="9" y="89"/>
                    </a:lnTo>
                    <a:lnTo>
                      <a:pt x="17" y="75"/>
                    </a:lnTo>
                    <a:lnTo>
                      <a:pt x="28" y="64"/>
                    </a:lnTo>
                    <a:lnTo>
                      <a:pt x="40" y="52"/>
                    </a:lnTo>
                    <a:lnTo>
                      <a:pt x="51" y="41"/>
                    </a:lnTo>
                    <a:lnTo>
                      <a:pt x="65" y="33"/>
                    </a:lnTo>
                    <a:lnTo>
                      <a:pt x="78" y="25"/>
                    </a:lnTo>
                    <a:lnTo>
                      <a:pt x="94" y="20"/>
                    </a:lnTo>
                    <a:lnTo>
                      <a:pt x="109" y="16"/>
                    </a:lnTo>
                    <a:lnTo>
                      <a:pt x="124" y="12"/>
                    </a:lnTo>
                    <a:lnTo>
                      <a:pt x="140" y="10"/>
                    </a:lnTo>
                    <a:lnTo>
                      <a:pt x="155" y="10"/>
                    </a:lnTo>
                    <a:lnTo>
                      <a:pt x="170" y="12"/>
                    </a:lnTo>
                    <a:lnTo>
                      <a:pt x="186" y="16"/>
                    </a:lnTo>
                    <a:lnTo>
                      <a:pt x="203" y="20"/>
                    </a:lnTo>
                    <a:lnTo>
                      <a:pt x="216" y="25"/>
                    </a:lnTo>
                    <a:lnTo>
                      <a:pt x="232" y="35"/>
                    </a:lnTo>
                    <a:lnTo>
                      <a:pt x="238" y="23"/>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67" name="Freeform 278"/>
              <p:cNvSpPr>
                <a:spLocks/>
              </p:cNvSpPr>
              <p:nvPr/>
            </p:nvSpPr>
            <p:spPr bwMode="auto">
              <a:xfrm>
                <a:off x="2689" y="2067"/>
                <a:ext cx="29" cy="51"/>
              </a:xfrm>
              <a:custGeom>
                <a:avLst/>
                <a:gdLst>
                  <a:gd name="T0" fmla="*/ 29 w 19"/>
                  <a:gd name="T1" fmla="*/ 51 h 35"/>
                  <a:gd name="T2" fmla="*/ 29 w 19"/>
                  <a:gd name="T3" fmla="*/ 51 h 35"/>
                  <a:gd name="T4" fmla="*/ 29 w 19"/>
                  <a:gd name="T5" fmla="*/ 45 h 35"/>
                  <a:gd name="T6" fmla="*/ 29 w 19"/>
                  <a:gd name="T7" fmla="*/ 36 h 35"/>
                  <a:gd name="T8" fmla="*/ 26 w 19"/>
                  <a:gd name="T9" fmla="*/ 31 h 35"/>
                  <a:gd name="T10" fmla="*/ 26 w 19"/>
                  <a:gd name="T11" fmla="*/ 22 h 35"/>
                  <a:gd name="T12" fmla="*/ 23 w 19"/>
                  <a:gd name="T13" fmla="*/ 16 h 35"/>
                  <a:gd name="T14" fmla="*/ 20 w 19"/>
                  <a:gd name="T15" fmla="*/ 9 h 35"/>
                  <a:gd name="T16" fmla="*/ 12 w 19"/>
                  <a:gd name="T17" fmla="*/ 3 h 35"/>
                  <a:gd name="T18" fmla="*/ 6 w 19"/>
                  <a:gd name="T19" fmla="*/ 0 h 35"/>
                  <a:gd name="T20" fmla="*/ 0 w 19"/>
                  <a:gd name="T21" fmla="*/ 16 h 35"/>
                  <a:gd name="T22" fmla="*/ 3 w 19"/>
                  <a:gd name="T23" fmla="*/ 16 h 35"/>
                  <a:gd name="T24" fmla="*/ 6 w 19"/>
                  <a:gd name="T25" fmla="*/ 19 h 35"/>
                  <a:gd name="T26" fmla="*/ 9 w 19"/>
                  <a:gd name="T27" fmla="*/ 22 h 35"/>
                  <a:gd name="T28" fmla="*/ 9 w 19"/>
                  <a:gd name="T29" fmla="*/ 28 h 35"/>
                  <a:gd name="T30" fmla="*/ 12 w 19"/>
                  <a:gd name="T31" fmla="*/ 34 h 35"/>
                  <a:gd name="T32" fmla="*/ 12 w 19"/>
                  <a:gd name="T33" fmla="*/ 39 h 35"/>
                  <a:gd name="T34" fmla="*/ 12 w 19"/>
                  <a:gd name="T35" fmla="*/ 45 h 35"/>
                  <a:gd name="T36" fmla="*/ 12 w 19"/>
                  <a:gd name="T37" fmla="*/ 51 h 35"/>
                  <a:gd name="T38" fmla="*/ 12 w 19"/>
                  <a:gd name="T39" fmla="*/ 51 h 35"/>
                  <a:gd name="T40" fmla="*/ 29 w 19"/>
                  <a:gd name="T41" fmla="*/ 51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 h="35">
                    <a:moveTo>
                      <a:pt x="19" y="35"/>
                    </a:moveTo>
                    <a:lnTo>
                      <a:pt x="19" y="35"/>
                    </a:lnTo>
                    <a:lnTo>
                      <a:pt x="19" y="31"/>
                    </a:lnTo>
                    <a:lnTo>
                      <a:pt x="19" y="25"/>
                    </a:lnTo>
                    <a:lnTo>
                      <a:pt x="17" y="21"/>
                    </a:lnTo>
                    <a:lnTo>
                      <a:pt x="17" y="15"/>
                    </a:lnTo>
                    <a:lnTo>
                      <a:pt x="15" y="11"/>
                    </a:lnTo>
                    <a:lnTo>
                      <a:pt x="13" y="6"/>
                    </a:lnTo>
                    <a:lnTo>
                      <a:pt x="8" y="2"/>
                    </a:lnTo>
                    <a:lnTo>
                      <a:pt x="4" y="0"/>
                    </a:lnTo>
                    <a:lnTo>
                      <a:pt x="0" y="11"/>
                    </a:lnTo>
                    <a:lnTo>
                      <a:pt x="2" y="11"/>
                    </a:lnTo>
                    <a:lnTo>
                      <a:pt x="4" y="13"/>
                    </a:lnTo>
                    <a:lnTo>
                      <a:pt x="6" y="15"/>
                    </a:lnTo>
                    <a:lnTo>
                      <a:pt x="6" y="19"/>
                    </a:lnTo>
                    <a:lnTo>
                      <a:pt x="8" y="23"/>
                    </a:lnTo>
                    <a:lnTo>
                      <a:pt x="8" y="27"/>
                    </a:lnTo>
                    <a:lnTo>
                      <a:pt x="8" y="31"/>
                    </a:lnTo>
                    <a:lnTo>
                      <a:pt x="8" y="35"/>
                    </a:lnTo>
                    <a:lnTo>
                      <a:pt x="19" y="35"/>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68" name="Freeform 279"/>
              <p:cNvSpPr>
                <a:spLocks/>
              </p:cNvSpPr>
              <p:nvPr/>
            </p:nvSpPr>
            <p:spPr bwMode="auto">
              <a:xfrm>
                <a:off x="2702" y="2117"/>
                <a:ext cx="16" cy="90"/>
              </a:xfrm>
              <a:custGeom>
                <a:avLst/>
                <a:gdLst>
                  <a:gd name="T0" fmla="*/ 13 w 11"/>
                  <a:gd name="T1" fmla="*/ 90 h 61"/>
                  <a:gd name="T2" fmla="*/ 13 w 11"/>
                  <a:gd name="T3" fmla="*/ 84 h 61"/>
                  <a:gd name="T4" fmla="*/ 16 w 11"/>
                  <a:gd name="T5" fmla="*/ 0 h 61"/>
                  <a:gd name="T6" fmla="*/ 0 w 11"/>
                  <a:gd name="T7" fmla="*/ 0 h 61"/>
                  <a:gd name="T8" fmla="*/ 0 w 11"/>
                  <a:gd name="T9" fmla="*/ 84 h 61"/>
                  <a:gd name="T10" fmla="*/ 13 w 11"/>
                  <a:gd name="T11" fmla="*/ 90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61">
                    <a:moveTo>
                      <a:pt x="9" y="61"/>
                    </a:moveTo>
                    <a:lnTo>
                      <a:pt x="9" y="57"/>
                    </a:lnTo>
                    <a:lnTo>
                      <a:pt x="11" y="0"/>
                    </a:lnTo>
                    <a:lnTo>
                      <a:pt x="0" y="0"/>
                    </a:lnTo>
                    <a:lnTo>
                      <a:pt x="0" y="57"/>
                    </a:lnTo>
                    <a:lnTo>
                      <a:pt x="9" y="61"/>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69" name="Freeform 280"/>
              <p:cNvSpPr>
                <a:spLocks/>
              </p:cNvSpPr>
              <p:nvPr/>
            </p:nvSpPr>
            <p:spPr bwMode="auto">
              <a:xfrm>
                <a:off x="2592" y="2198"/>
                <a:ext cx="124" cy="146"/>
              </a:xfrm>
              <a:custGeom>
                <a:avLst/>
                <a:gdLst>
                  <a:gd name="T0" fmla="*/ 0 w 84"/>
                  <a:gd name="T1" fmla="*/ 134 h 100"/>
                  <a:gd name="T2" fmla="*/ 10 w 84"/>
                  <a:gd name="T3" fmla="*/ 146 h 100"/>
                  <a:gd name="T4" fmla="*/ 124 w 84"/>
                  <a:gd name="T5" fmla="*/ 9 h 100"/>
                  <a:gd name="T6" fmla="*/ 111 w 84"/>
                  <a:gd name="T7" fmla="*/ 0 h 100"/>
                  <a:gd name="T8" fmla="*/ 0 w 84"/>
                  <a:gd name="T9" fmla="*/ 134 h 100"/>
                  <a:gd name="T10" fmla="*/ 0 w 84"/>
                  <a:gd name="T11" fmla="*/ 134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00">
                    <a:moveTo>
                      <a:pt x="0" y="92"/>
                    </a:moveTo>
                    <a:lnTo>
                      <a:pt x="7" y="100"/>
                    </a:lnTo>
                    <a:lnTo>
                      <a:pt x="84" y="6"/>
                    </a:lnTo>
                    <a:lnTo>
                      <a:pt x="75" y="0"/>
                    </a:lnTo>
                    <a:lnTo>
                      <a:pt x="0" y="92"/>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70" name="Freeform 281"/>
              <p:cNvSpPr>
                <a:spLocks/>
              </p:cNvSpPr>
              <p:nvPr/>
            </p:nvSpPr>
            <p:spPr bwMode="auto">
              <a:xfrm>
                <a:off x="2553" y="2332"/>
                <a:ext cx="51" cy="31"/>
              </a:xfrm>
              <a:custGeom>
                <a:avLst/>
                <a:gdLst>
                  <a:gd name="T0" fmla="*/ 0 w 34"/>
                  <a:gd name="T1" fmla="*/ 31 h 21"/>
                  <a:gd name="T2" fmla="*/ 0 w 34"/>
                  <a:gd name="T3" fmla="*/ 31 h 21"/>
                  <a:gd name="T4" fmla="*/ 6 w 34"/>
                  <a:gd name="T5" fmla="*/ 31 h 21"/>
                  <a:gd name="T6" fmla="*/ 14 w 34"/>
                  <a:gd name="T7" fmla="*/ 31 h 21"/>
                  <a:gd name="T8" fmla="*/ 23 w 34"/>
                  <a:gd name="T9" fmla="*/ 31 h 21"/>
                  <a:gd name="T10" fmla="*/ 29 w 34"/>
                  <a:gd name="T11" fmla="*/ 30 h 21"/>
                  <a:gd name="T12" fmla="*/ 35 w 34"/>
                  <a:gd name="T13" fmla="*/ 27 h 21"/>
                  <a:gd name="T14" fmla="*/ 44 w 34"/>
                  <a:gd name="T15" fmla="*/ 21 h 21"/>
                  <a:gd name="T16" fmla="*/ 47 w 34"/>
                  <a:gd name="T17" fmla="*/ 18 h 21"/>
                  <a:gd name="T18" fmla="*/ 51 w 34"/>
                  <a:gd name="T19" fmla="*/ 12 h 21"/>
                  <a:gd name="T20" fmla="*/ 41 w 34"/>
                  <a:gd name="T21" fmla="*/ 0 h 21"/>
                  <a:gd name="T22" fmla="*/ 35 w 34"/>
                  <a:gd name="T23" fmla="*/ 6 h 21"/>
                  <a:gd name="T24" fmla="*/ 32 w 34"/>
                  <a:gd name="T25" fmla="*/ 9 h 21"/>
                  <a:gd name="T26" fmla="*/ 26 w 34"/>
                  <a:gd name="T27" fmla="*/ 12 h 21"/>
                  <a:gd name="T28" fmla="*/ 23 w 34"/>
                  <a:gd name="T29" fmla="*/ 15 h 21"/>
                  <a:gd name="T30" fmla="*/ 17 w 34"/>
                  <a:gd name="T31" fmla="*/ 15 h 21"/>
                  <a:gd name="T32" fmla="*/ 14 w 34"/>
                  <a:gd name="T33" fmla="*/ 18 h 21"/>
                  <a:gd name="T34" fmla="*/ 9 w 34"/>
                  <a:gd name="T35" fmla="*/ 15 h 21"/>
                  <a:gd name="T36" fmla="*/ 3 w 34"/>
                  <a:gd name="T37" fmla="*/ 15 h 21"/>
                  <a:gd name="T38" fmla="*/ 3 w 34"/>
                  <a:gd name="T39" fmla="*/ 15 h 21"/>
                  <a:gd name="T40" fmla="*/ 0 w 34"/>
                  <a:gd name="T41" fmla="*/ 31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4" h="21">
                    <a:moveTo>
                      <a:pt x="0" y="21"/>
                    </a:moveTo>
                    <a:lnTo>
                      <a:pt x="0" y="21"/>
                    </a:lnTo>
                    <a:lnTo>
                      <a:pt x="4" y="21"/>
                    </a:lnTo>
                    <a:lnTo>
                      <a:pt x="9" y="21"/>
                    </a:lnTo>
                    <a:lnTo>
                      <a:pt x="15" y="21"/>
                    </a:lnTo>
                    <a:lnTo>
                      <a:pt x="19" y="20"/>
                    </a:lnTo>
                    <a:lnTo>
                      <a:pt x="23" y="18"/>
                    </a:lnTo>
                    <a:lnTo>
                      <a:pt x="29" y="14"/>
                    </a:lnTo>
                    <a:lnTo>
                      <a:pt x="31" y="12"/>
                    </a:lnTo>
                    <a:lnTo>
                      <a:pt x="34" y="8"/>
                    </a:lnTo>
                    <a:lnTo>
                      <a:pt x="27" y="0"/>
                    </a:lnTo>
                    <a:lnTo>
                      <a:pt x="23" y="4"/>
                    </a:lnTo>
                    <a:lnTo>
                      <a:pt x="21" y="6"/>
                    </a:lnTo>
                    <a:lnTo>
                      <a:pt x="17" y="8"/>
                    </a:lnTo>
                    <a:lnTo>
                      <a:pt x="15" y="10"/>
                    </a:lnTo>
                    <a:lnTo>
                      <a:pt x="11" y="10"/>
                    </a:lnTo>
                    <a:lnTo>
                      <a:pt x="9" y="12"/>
                    </a:lnTo>
                    <a:lnTo>
                      <a:pt x="6" y="10"/>
                    </a:lnTo>
                    <a:lnTo>
                      <a:pt x="2" y="10"/>
                    </a:lnTo>
                    <a:lnTo>
                      <a:pt x="0" y="21"/>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71" name="Freeform 282"/>
              <p:cNvSpPr>
                <a:spLocks/>
              </p:cNvSpPr>
              <p:nvPr/>
            </p:nvSpPr>
            <p:spPr bwMode="auto">
              <a:xfrm>
                <a:off x="2521" y="2337"/>
                <a:ext cx="35" cy="26"/>
              </a:xfrm>
              <a:custGeom>
                <a:avLst/>
                <a:gdLst>
                  <a:gd name="T0" fmla="*/ 6 w 23"/>
                  <a:gd name="T1" fmla="*/ 0 h 17"/>
                  <a:gd name="T2" fmla="*/ 0 w 23"/>
                  <a:gd name="T3" fmla="*/ 15 h 17"/>
                  <a:gd name="T4" fmla="*/ 32 w 23"/>
                  <a:gd name="T5" fmla="*/ 26 h 17"/>
                  <a:gd name="T6" fmla="*/ 35 w 23"/>
                  <a:gd name="T7" fmla="*/ 9 h 17"/>
                  <a:gd name="T8" fmla="*/ 6 w 23"/>
                  <a:gd name="T9" fmla="*/ 0 h 17"/>
                  <a:gd name="T10" fmla="*/ 6 w 2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17">
                    <a:moveTo>
                      <a:pt x="4" y="0"/>
                    </a:moveTo>
                    <a:lnTo>
                      <a:pt x="0" y="10"/>
                    </a:lnTo>
                    <a:lnTo>
                      <a:pt x="21" y="17"/>
                    </a:lnTo>
                    <a:lnTo>
                      <a:pt x="23" y="6"/>
                    </a:lnTo>
                    <a:lnTo>
                      <a:pt x="4"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72" name="Freeform 283"/>
              <p:cNvSpPr>
                <a:spLocks/>
              </p:cNvSpPr>
              <p:nvPr/>
            </p:nvSpPr>
            <p:spPr bwMode="auto">
              <a:xfrm>
                <a:off x="2538" y="2073"/>
                <a:ext cx="73" cy="176"/>
              </a:xfrm>
              <a:custGeom>
                <a:avLst/>
                <a:gdLst>
                  <a:gd name="T0" fmla="*/ 73 w 50"/>
                  <a:gd name="T1" fmla="*/ 6 h 121"/>
                  <a:gd name="T2" fmla="*/ 57 w 50"/>
                  <a:gd name="T3" fmla="*/ 0 h 121"/>
                  <a:gd name="T4" fmla="*/ 0 w 50"/>
                  <a:gd name="T5" fmla="*/ 170 h 121"/>
                  <a:gd name="T6" fmla="*/ 18 w 50"/>
                  <a:gd name="T7" fmla="*/ 176 h 121"/>
                  <a:gd name="T8" fmla="*/ 73 w 50"/>
                  <a:gd name="T9" fmla="*/ 6 h 121"/>
                  <a:gd name="T10" fmla="*/ 73 w 50"/>
                  <a:gd name="T11" fmla="*/ 6 h 1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121">
                    <a:moveTo>
                      <a:pt x="50" y="4"/>
                    </a:moveTo>
                    <a:lnTo>
                      <a:pt x="39" y="0"/>
                    </a:lnTo>
                    <a:lnTo>
                      <a:pt x="0" y="117"/>
                    </a:lnTo>
                    <a:lnTo>
                      <a:pt x="12" y="121"/>
                    </a:lnTo>
                    <a:lnTo>
                      <a:pt x="50" y="4"/>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73" name="Freeform 284"/>
              <p:cNvSpPr>
                <a:spLocks/>
              </p:cNvSpPr>
              <p:nvPr/>
            </p:nvSpPr>
            <p:spPr bwMode="auto">
              <a:xfrm>
                <a:off x="2594" y="2048"/>
                <a:ext cx="56" cy="30"/>
              </a:xfrm>
              <a:custGeom>
                <a:avLst/>
                <a:gdLst>
                  <a:gd name="T0" fmla="*/ 56 w 38"/>
                  <a:gd name="T1" fmla="*/ 1 h 21"/>
                  <a:gd name="T2" fmla="*/ 56 w 38"/>
                  <a:gd name="T3" fmla="*/ 1 h 21"/>
                  <a:gd name="T4" fmla="*/ 47 w 38"/>
                  <a:gd name="T5" fmla="*/ 0 h 21"/>
                  <a:gd name="T6" fmla="*/ 38 w 38"/>
                  <a:gd name="T7" fmla="*/ 0 h 21"/>
                  <a:gd name="T8" fmla="*/ 31 w 38"/>
                  <a:gd name="T9" fmla="*/ 0 h 21"/>
                  <a:gd name="T10" fmla="*/ 22 w 38"/>
                  <a:gd name="T11" fmla="*/ 1 h 21"/>
                  <a:gd name="T12" fmla="*/ 16 w 38"/>
                  <a:gd name="T13" fmla="*/ 4 h 21"/>
                  <a:gd name="T14" fmla="*/ 7 w 38"/>
                  <a:gd name="T15" fmla="*/ 10 h 21"/>
                  <a:gd name="T16" fmla="*/ 4 w 38"/>
                  <a:gd name="T17" fmla="*/ 16 h 21"/>
                  <a:gd name="T18" fmla="*/ 0 w 38"/>
                  <a:gd name="T19" fmla="*/ 24 h 21"/>
                  <a:gd name="T20" fmla="*/ 16 w 38"/>
                  <a:gd name="T21" fmla="*/ 30 h 21"/>
                  <a:gd name="T22" fmla="*/ 19 w 38"/>
                  <a:gd name="T23" fmla="*/ 24 h 21"/>
                  <a:gd name="T24" fmla="*/ 22 w 38"/>
                  <a:gd name="T25" fmla="*/ 21 h 21"/>
                  <a:gd name="T26" fmla="*/ 25 w 38"/>
                  <a:gd name="T27" fmla="*/ 19 h 21"/>
                  <a:gd name="T28" fmla="*/ 28 w 38"/>
                  <a:gd name="T29" fmla="*/ 19 h 21"/>
                  <a:gd name="T30" fmla="*/ 34 w 38"/>
                  <a:gd name="T31" fmla="*/ 16 h 21"/>
                  <a:gd name="T32" fmla="*/ 38 w 38"/>
                  <a:gd name="T33" fmla="*/ 16 h 21"/>
                  <a:gd name="T34" fmla="*/ 44 w 38"/>
                  <a:gd name="T35" fmla="*/ 16 h 21"/>
                  <a:gd name="T36" fmla="*/ 50 w 38"/>
                  <a:gd name="T37" fmla="*/ 19 h 21"/>
                  <a:gd name="T38" fmla="*/ 50 w 38"/>
                  <a:gd name="T39" fmla="*/ 19 h 21"/>
                  <a:gd name="T40" fmla="*/ 56 w 38"/>
                  <a:gd name="T41" fmla="*/ 1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1">
                    <a:moveTo>
                      <a:pt x="38" y="1"/>
                    </a:moveTo>
                    <a:lnTo>
                      <a:pt x="38" y="1"/>
                    </a:lnTo>
                    <a:lnTo>
                      <a:pt x="32" y="0"/>
                    </a:lnTo>
                    <a:lnTo>
                      <a:pt x="26" y="0"/>
                    </a:lnTo>
                    <a:lnTo>
                      <a:pt x="21" y="0"/>
                    </a:lnTo>
                    <a:lnTo>
                      <a:pt x="15" y="1"/>
                    </a:lnTo>
                    <a:lnTo>
                      <a:pt x="11" y="3"/>
                    </a:lnTo>
                    <a:lnTo>
                      <a:pt x="5" y="7"/>
                    </a:lnTo>
                    <a:lnTo>
                      <a:pt x="3" y="11"/>
                    </a:lnTo>
                    <a:lnTo>
                      <a:pt x="0" y="17"/>
                    </a:lnTo>
                    <a:lnTo>
                      <a:pt x="11" y="21"/>
                    </a:lnTo>
                    <a:lnTo>
                      <a:pt x="13" y="17"/>
                    </a:lnTo>
                    <a:lnTo>
                      <a:pt x="15" y="15"/>
                    </a:lnTo>
                    <a:lnTo>
                      <a:pt x="17" y="13"/>
                    </a:lnTo>
                    <a:lnTo>
                      <a:pt x="19" y="13"/>
                    </a:lnTo>
                    <a:lnTo>
                      <a:pt x="23" y="11"/>
                    </a:lnTo>
                    <a:lnTo>
                      <a:pt x="26" y="11"/>
                    </a:lnTo>
                    <a:lnTo>
                      <a:pt x="30" y="11"/>
                    </a:lnTo>
                    <a:lnTo>
                      <a:pt x="34" y="13"/>
                    </a:lnTo>
                    <a:lnTo>
                      <a:pt x="38" y="1"/>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74" name="Freeform 285"/>
              <p:cNvSpPr>
                <a:spLocks/>
              </p:cNvSpPr>
              <p:nvPr/>
            </p:nvSpPr>
            <p:spPr bwMode="auto">
              <a:xfrm>
                <a:off x="2998" y="1423"/>
                <a:ext cx="89" cy="151"/>
              </a:xfrm>
              <a:custGeom>
                <a:avLst/>
                <a:gdLst>
                  <a:gd name="T0" fmla="*/ 12 w 61"/>
                  <a:gd name="T1" fmla="*/ 0 h 103"/>
                  <a:gd name="T2" fmla="*/ 0 w 61"/>
                  <a:gd name="T3" fmla="*/ 10 h 103"/>
                  <a:gd name="T4" fmla="*/ 76 w 61"/>
                  <a:gd name="T5" fmla="*/ 151 h 103"/>
                  <a:gd name="T6" fmla="*/ 89 w 61"/>
                  <a:gd name="T7" fmla="*/ 142 h 103"/>
                  <a:gd name="T8" fmla="*/ 15 w 61"/>
                  <a:gd name="T9" fmla="*/ 1 h 103"/>
                  <a:gd name="T10" fmla="*/ 12 w 61"/>
                  <a:gd name="T11" fmla="*/ 0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103">
                    <a:moveTo>
                      <a:pt x="8" y="0"/>
                    </a:moveTo>
                    <a:lnTo>
                      <a:pt x="0" y="7"/>
                    </a:lnTo>
                    <a:lnTo>
                      <a:pt x="52" y="103"/>
                    </a:lnTo>
                    <a:lnTo>
                      <a:pt x="61" y="97"/>
                    </a:lnTo>
                    <a:lnTo>
                      <a:pt x="10" y="1"/>
                    </a:lnTo>
                    <a:lnTo>
                      <a:pt x="8"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75" name="Freeform 286"/>
              <p:cNvSpPr>
                <a:spLocks/>
              </p:cNvSpPr>
              <p:nvPr/>
            </p:nvSpPr>
            <p:spPr bwMode="auto">
              <a:xfrm>
                <a:off x="2906" y="1412"/>
                <a:ext cx="104" cy="42"/>
              </a:xfrm>
              <a:custGeom>
                <a:avLst/>
                <a:gdLst>
                  <a:gd name="T0" fmla="*/ 13 w 71"/>
                  <a:gd name="T1" fmla="*/ 42 h 29"/>
                  <a:gd name="T2" fmla="*/ 13 w 71"/>
                  <a:gd name="T3" fmla="*/ 42 h 29"/>
                  <a:gd name="T4" fmla="*/ 19 w 71"/>
                  <a:gd name="T5" fmla="*/ 33 h 29"/>
                  <a:gd name="T6" fmla="*/ 31 w 71"/>
                  <a:gd name="T7" fmla="*/ 25 h 29"/>
                  <a:gd name="T8" fmla="*/ 40 w 71"/>
                  <a:gd name="T9" fmla="*/ 19 h 29"/>
                  <a:gd name="T10" fmla="*/ 50 w 71"/>
                  <a:gd name="T11" fmla="*/ 16 h 29"/>
                  <a:gd name="T12" fmla="*/ 62 w 71"/>
                  <a:gd name="T13" fmla="*/ 13 h 29"/>
                  <a:gd name="T14" fmla="*/ 73 w 71"/>
                  <a:gd name="T15" fmla="*/ 16 h 29"/>
                  <a:gd name="T16" fmla="*/ 83 w 71"/>
                  <a:gd name="T17" fmla="*/ 19 h 29"/>
                  <a:gd name="T18" fmla="*/ 95 w 71"/>
                  <a:gd name="T19" fmla="*/ 25 h 29"/>
                  <a:gd name="T20" fmla="*/ 104 w 71"/>
                  <a:gd name="T21" fmla="*/ 12 h 29"/>
                  <a:gd name="T22" fmla="*/ 89 w 71"/>
                  <a:gd name="T23" fmla="*/ 3 h 29"/>
                  <a:gd name="T24" fmla="*/ 75 w 71"/>
                  <a:gd name="T25" fmla="*/ 0 h 29"/>
                  <a:gd name="T26" fmla="*/ 62 w 71"/>
                  <a:gd name="T27" fmla="*/ 0 h 29"/>
                  <a:gd name="T28" fmla="*/ 47 w 71"/>
                  <a:gd name="T29" fmla="*/ 0 h 29"/>
                  <a:gd name="T30" fmla="*/ 34 w 71"/>
                  <a:gd name="T31" fmla="*/ 6 h 29"/>
                  <a:gd name="T32" fmla="*/ 19 w 71"/>
                  <a:gd name="T33" fmla="*/ 12 h 29"/>
                  <a:gd name="T34" fmla="*/ 7 w 71"/>
                  <a:gd name="T35" fmla="*/ 22 h 29"/>
                  <a:gd name="T36" fmla="*/ 0 w 71"/>
                  <a:gd name="T37" fmla="*/ 33 h 29"/>
                  <a:gd name="T38" fmla="*/ 0 w 71"/>
                  <a:gd name="T39" fmla="*/ 33 h 29"/>
                  <a:gd name="T40" fmla="*/ 13 w 71"/>
                  <a:gd name="T41" fmla="*/ 42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 h="29">
                    <a:moveTo>
                      <a:pt x="9" y="29"/>
                    </a:moveTo>
                    <a:lnTo>
                      <a:pt x="9" y="29"/>
                    </a:lnTo>
                    <a:lnTo>
                      <a:pt x="13" y="23"/>
                    </a:lnTo>
                    <a:lnTo>
                      <a:pt x="21" y="17"/>
                    </a:lnTo>
                    <a:lnTo>
                      <a:pt x="27" y="13"/>
                    </a:lnTo>
                    <a:lnTo>
                      <a:pt x="34" y="11"/>
                    </a:lnTo>
                    <a:lnTo>
                      <a:pt x="42" y="9"/>
                    </a:lnTo>
                    <a:lnTo>
                      <a:pt x="50" y="11"/>
                    </a:lnTo>
                    <a:lnTo>
                      <a:pt x="57" y="13"/>
                    </a:lnTo>
                    <a:lnTo>
                      <a:pt x="65" y="17"/>
                    </a:lnTo>
                    <a:lnTo>
                      <a:pt x="71" y="8"/>
                    </a:lnTo>
                    <a:lnTo>
                      <a:pt x="61" y="2"/>
                    </a:lnTo>
                    <a:lnTo>
                      <a:pt x="51" y="0"/>
                    </a:lnTo>
                    <a:lnTo>
                      <a:pt x="42" y="0"/>
                    </a:lnTo>
                    <a:lnTo>
                      <a:pt x="32" y="0"/>
                    </a:lnTo>
                    <a:lnTo>
                      <a:pt x="23" y="4"/>
                    </a:lnTo>
                    <a:lnTo>
                      <a:pt x="13" y="8"/>
                    </a:lnTo>
                    <a:lnTo>
                      <a:pt x="5" y="15"/>
                    </a:lnTo>
                    <a:lnTo>
                      <a:pt x="0" y="23"/>
                    </a:lnTo>
                    <a:lnTo>
                      <a:pt x="9" y="29"/>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76" name="Freeform 287"/>
              <p:cNvSpPr>
                <a:spLocks/>
              </p:cNvSpPr>
              <p:nvPr/>
            </p:nvSpPr>
            <p:spPr bwMode="auto">
              <a:xfrm>
                <a:off x="2600" y="1446"/>
                <a:ext cx="319" cy="491"/>
              </a:xfrm>
              <a:custGeom>
                <a:avLst/>
                <a:gdLst>
                  <a:gd name="T0" fmla="*/ 0 w 219"/>
                  <a:gd name="T1" fmla="*/ 482 h 336"/>
                  <a:gd name="T2" fmla="*/ 15 w 219"/>
                  <a:gd name="T3" fmla="*/ 491 h 336"/>
                  <a:gd name="T4" fmla="*/ 319 w 219"/>
                  <a:gd name="T5" fmla="*/ 9 h 336"/>
                  <a:gd name="T6" fmla="*/ 306 w 219"/>
                  <a:gd name="T7" fmla="*/ 0 h 336"/>
                  <a:gd name="T8" fmla="*/ 0 w 219"/>
                  <a:gd name="T9" fmla="*/ 482 h 336"/>
                  <a:gd name="T10" fmla="*/ 0 w 219"/>
                  <a:gd name="T11" fmla="*/ 482 h 3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336">
                    <a:moveTo>
                      <a:pt x="0" y="330"/>
                    </a:moveTo>
                    <a:lnTo>
                      <a:pt x="10" y="336"/>
                    </a:lnTo>
                    <a:lnTo>
                      <a:pt x="219" y="6"/>
                    </a:lnTo>
                    <a:lnTo>
                      <a:pt x="210" y="0"/>
                    </a:lnTo>
                    <a:lnTo>
                      <a:pt x="0" y="33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77" name="Freeform 288"/>
              <p:cNvSpPr>
                <a:spLocks/>
              </p:cNvSpPr>
              <p:nvPr/>
            </p:nvSpPr>
            <p:spPr bwMode="auto">
              <a:xfrm>
                <a:off x="2587" y="1927"/>
                <a:ext cx="43" cy="108"/>
              </a:xfrm>
              <a:custGeom>
                <a:avLst/>
                <a:gdLst>
                  <a:gd name="T0" fmla="*/ 43 w 29"/>
                  <a:gd name="T1" fmla="*/ 94 h 75"/>
                  <a:gd name="T2" fmla="*/ 43 w 29"/>
                  <a:gd name="T3" fmla="*/ 94 h 75"/>
                  <a:gd name="T4" fmla="*/ 34 w 29"/>
                  <a:gd name="T5" fmla="*/ 88 h 75"/>
                  <a:gd name="T6" fmla="*/ 25 w 29"/>
                  <a:gd name="T7" fmla="*/ 81 h 75"/>
                  <a:gd name="T8" fmla="*/ 22 w 29"/>
                  <a:gd name="T9" fmla="*/ 69 h 75"/>
                  <a:gd name="T10" fmla="*/ 16 w 29"/>
                  <a:gd name="T11" fmla="*/ 58 h 75"/>
                  <a:gd name="T12" fmla="*/ 16 w 29"/>
                  <a:gd name="T13" fmla="*/ 48 h 75"/>
                  <a:gd name="T14" fmla="*/ 16 w 29"/>
                  <a:gd name="T15" fmla="*/ 33 h 75"/>
                  <a:gd name="T16" fmla="*/ 22 w 29"/>
                  <a:gd name="T17" fmla="*/ 22 h 75"/>
                  <a:gd name="T18" fmla="*/ 28 w 29"/>
                  <a:gd name="T19" fmla="*/ 9 h 75"/>
                  <a:gd name="T20" fmla="*/ 13 w 29"/>
                  <a:gd name="T21" fmla="*/ 0 h 75"/>
                  <a:gd name="T22" fmla="*/ 6 w 29"/>
                  <a:gd name="T23" fmla="*/ 17 h 75"/>
                  <a:gd name="T24" fmla="*/ 3 w 29"/>
                  <a:gd name="T25" fmla="*/ 30 h 75"/>
                  <a:gd name="T26" fmla="*/ 0 w 29"/>
                  <a:gd name="T27" fmla="*/ 48 h 75"/>
                  <a:gd name="T28" fmla="*/ 3 w 29"/>
                  <a:gd name="T29" fmla="*/ 60 h 75"/>
                  <a:gd name="T30" fmla="*/ 6 w 29"/>
                  <a:gd name="T31" fmla="*/ 75 h 75"/>
                  <a:gd name="T32" fmla="*/ 13 w 29"/>
                  <a:gd name="T33" fmla="*/ 88 h 75"/>
                  <a:gd name="T34" fmla="*/ 22 w 29"/>
                  <a:gd name="T35" fmla="*/ 99 h 75"/>
                  <a:gd name="T36" fmla="*/ 34 w 29"/>
                  <a:gd name="T37" fmla="*/ 108 h 75"/>
                  <a:gd name="T38" fmla="*/ 34 w 29"/>
                  <a:gd name="T39" fmla="*/ 108 h 75"/>
                  <a:gd name="T40" fmla="*/ 43 w 29"/>
                  <a:gd name="T41" fmla="*/ 94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75">
                    <a:moveTo>
                      <a:pt x="29" y="65"/>
                    </a:moveTo>
                    <a:lnTo>
                      <a:pt x="29" y="65"/>
                    </a:lnTo>
                    <a:lnTo>
                      <a:pt x="23" y="61"/>
                    </a:lnTo>
                    <a:lnTo>
                      <a:pt x="17" y="56"/>
                    </a:lnTo>
                    <a:lnTo>
                      <a:pt x="15" y="48"/>
                    </a:lnTo>
                    <a:lnTo>
                      <a:pt x="11" y="40"/>
                    </a:lnTo>
                    <a:lnTo>
                      <a:pt x="11" y="33"/>
                    </a:lnTo>
                    <a:lnTo>
                      <a:pt x="11" y="23"/>
                    </a:lnTo>
                    <a:lnTo>
                      <a:pt x="15" y="15"/>
                    </a:lnTo>
                    <a:lnTo>
                      <a:pt x="19" y="6"/>
                    </a:lnTo>
                    <a:lnTo>
                      <a:pt x="9" y="0"/>
                    </a:lnTo>
                    <a:lnTo>
                      <a:pt x="4" y="12"/>
                    </a:lnTo>
                    <a:lnTo>
                      <a:pt x="2" y="21"/>
                    </a:lnTo>
                    <a:lnTo>
                      <a:pt x="0" y="33"/>
                    </a:lnTo>
                    <a:lnTo>
                      <a:pt x="2" y="42"/>
                    </a:lnTo>
                    <a:lnTo>
                      <a:pt x="4" y="52"/>
                    </a:lnTo>
                    <a:lnTo>
                      <a:pt x="9" y="61"/>
                    </a:lnTo>
                    <a:lnTo>
                      <a:pt x="15" y="69"/>
                    </a:lnTo>
                    <a:lnTo>
                      <a:pt x="23" y="75"/>
                    </a:lnTo>
                    <a:lnTo>
                      <a:pt x="29" y="65"/>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78" name="Freeform 289"/>
              <p:cNvSpPr>
                <a:spLocks/>
              </p:cNvSpPr>
              <p:nvPr/>
            </p:nvSpPr>
            <p:spPr bwMode="auto">
              <a:xfrm>
                <a:off x="2620" y="2021"/>
                <a:ext cx="65" cy="53"/>
              </a:xfrm>
              <a:custGeom>
                <a:avLst/>
                <a:gdLst>
                  <a:gd name="T0" fmla="*/ 57 w 46"/>
                  <a:gd name="T1" fmla="*/ 53 h 37"/>
                  <a:gd name="T2" fmla="*/ 65 w 46"/>
                  <a:gd name="T3" fmla="*/ 39 h 37"/>
                  <a:gd name="T4" fmla="*/ 8 w 46"/>
                  <a:gd name="T5" fmla="*/ 0 h 37"/>
                  <a:gd name="T6" fmla="*/ 0 w 46"/>
                  <a:gd name="T7" fmla="*/ 14 h 37"/>
                  <a:gd name="T8" fmla="*/ 57 w 46"/>
                  <a:gd name="T9" fmla="*/ 53 h 37"/>
                  <a:gd name="T10" fmla="*/ 57 w 46"/>
                  <a:gd name="T11" fmla="*/ 53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7">
                    <a:moveTo>
                      <a:pt x="40" y="37"/>
                    </a:moveTo>
                    <a:lnTo>
                      <a:pt x="46" y="27"/>
                    </a:lnTo>
                    <a:lnTo>
                      <a:pt x="6" y="0"/>
                    </a:lnTo>
                    <a:lnTo>
                      <a:pt x="0" y="10"/>
                    </a:lnTo>
                    <a:lnTo>
                      <a:pt x="40" y="37"/>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79" name="Freeform 290"/>
              <p:cNvSpPr>
                <a:spLocks/>
              </p:cNvSpPr>
              <p:nvPr/>
            </p:nvSpPr>
            <p:spPr bwMode="auto">
              <a:xfrm>
                <a:off x="2679" y="2042"/>
                <a:ext cx="106" cy="43"/>
              </a:xfrm>
              <a:custGeom>
                <a:avLst/>
                <a:gdLst>
                  <a:gd name="T0" fmla="*/ 93 w 73"/>
                  <a:gd name="T1" fmla="*/ 0 h 30"/>
                  <a:gd name="T2" fmla="*/ 93 w 73"/>
                  <a:gd name="T3" fmla="*/ 0 h 30"/>
                  <a:gd name="T4" fmla="*/ 84 w 73"/>
                  <a:gd name="T5" fmla="*/ 10 h 30"/>
                  <a:gd name="T6" fmla="*/ 76 w 73"/>
                  <a:gd name="T7" fmla="*/ 16 h 30"/>
                  <a:gd name="T8" fmla="*/ 64 w 73"/>
                  <a:gd name="T9" fmla="*/ 22 h 30"/>
                  <a:gd name="T10" fmla="*/ 54 w 73"/>
                  <a:gd name="T11" fmla="*/ 24 h 30"/>
                  <a:gd name="T12" fmla="*/ 42 w 73"/>
                  <a:gd name="T13" fmla="*/ 27 h 30"/>
                  <a:gd name="T14" fmla="*/ 30 w 73"/>
                  <a:gd name="T15" fmla="*/ 27 h 30"/>
                  <a:gd name="T16" fmla="*/ 20 w 73"/>
                  <a:gd name="T17" fmla="*/ 24 h 30"/>
                  <a:gd name="T18" fmla="*/ 9 w 73"/>
                  <a:gd name="T19" fmla="*/ 19 h 30"/>
                  <a:gd name="T20" fmla="*/ 0 w 73"/>
                  <a:gd name="T21" fmla="*/ 33 h 30"/>
                  <a:gd name="T22" fmla="*/ 15 w 73"/>
                  <a:gd name="T23" fmla="*/ 39 h 30"/>
                  <a:gd name="T24" fmla="*/ 28 w 73"/>
                  <a:gd name="T25" fmla="*/ 43 h 30"/>
                  <a:gd name="T26" fmla="*/ 45 w 73"/>
                  <a:gd name="T27" fmla="*/ 43 h 30"/>
                  <a:gd name="T28" fmla="*/ 60 w 73"/>
                  <a:gd name="T29" fmla="*/ 40 h 30"/>
                  <a:gd name="T30" fmla="*/ 73 w 73"/>
                  <a:gd name="T31" fmla="*/ 39 h 30"/>
                  <a:gd name="T32" fmla="*/ 84 w 73"/>
                  <a:gd name="T33" fmla="*/ 30 h 30"/>
                  <a:gd name="T34" fmla="*/ 94 w 73"/>
                  <a:gd name="T35" fmla="*/ 22 h 30"/>
                  <a:gd name="T36" fmla="*/ 106 w 73"/>
                  <a:gd name="T37" fmla="*/ 7 h 30"/>
                  <a:gd name="T38" fmla="*/ 106 w 73"/>
                  <a:gd name="T39" fmla="*/ 7 h 30"/>
                  <a:gd name="T40" fmla="*/ 93 w 73"/>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3" h="30">
                    <a:moveTo>
                      <a:pt x="64" y="0"/>
                    </a:moveTo>
                    <a:lnTo>
                      <a:pt x="64" y="0"/>
                    </a:lnTo>
                    <a:lnTo>
                      <a:pt x="58" y="7"/>
                    </a:lnTo>
                    <a:lnTo>
                      <a:pt x="52" y="11"/>
                    </a:lnTo>
                    <a:lnTo>
                      <a:pt x="44" y="15"/>
                    </a:lnTo>
                    <a:lnTo>
                      <a:pt x="37" y="17"/>
                    </a:lnTo>
                    <a:lnTo>
                      <a:pt x="29" y="19"/>
                    </a:lnTo>
                    <a:lnTo>
                      <a:pt x="21" y="19"/>
                    </a:lnTo>
                    <a:lnTo>
                      <a:pt x="14" y="17"/>
                    </a:lnTo>
                    <a:lnTo>
                      <a:pt x="6" y="13"/>
                    </a:lnTo>
                    <a:lnTo>
                      <a:pt x="0" y="23"/>
                    </a:lnTo>
                    <a:lnTo>
                      <a:pt x="10" y="27"/>
                    </a:lnTo>
                    <a:lnTo>
                      <a:pt x="19" y="30"/>
                    </a:lnTo>
                    <a:lnTo>
                      <a:pt x="31" y="30"/>
                    </a:lnTo>
                    <a:lnTo>
                      <a:pt x="41" y="28"/>
                    </a:lnTo>
                    <a:lnTo>
                      <a:pt x="50" y="27"/>
                    </a:lnTo>
                    <a:lnTo>
                      <a:pt x="58" y="21"/>
                    </a:lnTo>
                    <a:lnTo>
                      <a:pt x="65" y="15"/>
                    </a:lnTo>
                    <a:lnTo>
                      <a:pt x="73" y="5"/>
                    </a:lnTo>
                    <a:lnTo>
                      <a:pt x="64"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80" name="Freeform 291"/>
              <p:cNvSpPr>
                <a:spLocks/>
              </p:cNvSpPr>
              <p:nvPr/>
            </p:nvSpPr>
            <p:spPr bwMode="auto">
              <a:xfrm>
                <a:off x="2771" y="1565"/>
                <a:ext cx="319" cy="483"/>
              </a:xfrm>
              <a:custGeom>
                <a:avLst/>
                <a:gdLst>
                  <a:gd name="T0" fmla="*/ 316 w 218"/>
                  <a:gd name="T1" fmla="*/ 0 h 332"/>
                  <a:gd name="T2" fmla="*/ 303 w 218"/>
                  <a:gd name="T3" fmla="*/ 0 h 332"/>
                  <a:gd name="T4" fmla="*/ 0 w 218"/>
                  <a:gd name="T5" fmla="*/ 476 h 332"/>
                  <a:gd name="T6" fmla="*/ 13 w 218"/>
                  <a:gd name="T7" fmla="*/ 483 h 332"/>
                  <a:gd name="T8" fmla="*/ 316 w 218"/>
                  <a:gd name="T9" fmla="*/ 9 h 332"/>
                  <a:gd name="T10" fmla="*/ 316 w 218"/>
                  <a:gd name="T11" fmla="*/ 0 h 332"/>
                  <a:gd name="T12" fmla="*/ 316 w 218"/>
                  <a:gd name="T13" fmla="*/ 9 h 332"/>
                  <a:gd name="T14" fmla="*/ 319 w 218"/>
                  <a:gd name="T15" fmla="*/ 3 h 332"/>
                  <a:gd name="T16" fmla="*/ 316 w 218"/>
                  <a:gd name="T17" fmla="*/ 0 h 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8" h="332">
                    <a:moveTo>
                      <a:pt x="216" y="0"/>
                    </a:moveTo>
                    <a:lnTo>
                      <a:pt x="207" y="0"/>
                    </a:lnTo>
                    <a:lnTo>
                      <a:pt x="0" y="327"/>
                    </a:lnTo>
                    <a:lnTo>
                      <a:pt x="9" y="332"/>
                    </a:lnTo>
                    <a:lnTo>
                      <a:pt x="216" y="6"/>
                    </a:lnTo>
                    <a:lnTo>
                      <a:pt x="216" y="0"/>
                    </a:lnTo>
                    <a:lnTo>
                      <a:pt x="216" y="6"/>
                    </a:lnTo>
                    <a:lnTo>
                      <a:pt x="218" y="2"/>
                    </a:lnTo>
                    <a:lnTo>
                      <a:pt x="216"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81" name="Freeform 292"/>
              <p:cNvSpPr>
                <a:spLocks/>
              </p:cNvSpPr>
              <p:nvPr/>
            </p:nvSpPr>
            <p:spPr bwMode="auto">
              <a:xfrm>
                <a:off x="3151" y="1387"/>
                <a:ext cx="327" cy="187"/>
              </a:xfrm>
              <a:custGeom>
                <a:avLst/>
                <a:gdLst>
                  <a:gd name="T0" fmla="*/ 327 w 224"/>
                  <a:gd name="T1" fmla="*/ 13 h 128"/>
                  <a:gd name="T2" fmla="*/ 318 w 224"/>
                  <a:gd name="T3" fmla="*/ 0 h 128"/>
                  <a:gd name="T4" fmla="*/ 0 w 224"/>
                  <a:gd name="T5" fmla="*/ 174 h 128"/>
                  <a:gd name="T6" fmla="*/ 7 w 224"/>
                  <a:gd name="T7" fmla="*/ 187 h 128"/>
                  <a:gd name="T8" fmla="*/ 327 w 224"/>
                  <a:gd name="T9" fmla="*/ 13 h 128"/>
                  <a:gd name="T10" fmla="*/ 327 w 224"/>
                  <a:gd name="T11" fmla="*/ 13 h 1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128">
                    <a:moveTo>
                      <a:pt x="224" y="9"/>
                    </a:moveTo>
                    <a:lnTo>
                      <a:pt x="218" y="0"/>
                    </a:lnTo>
                    <a:lnTo>
                      <a:pt x="0" y="119"/>
                    </a:lnTo>
                    <a:lnTo>
                      <a:pt x="5" y="128"/>
                    </a:lnTo>
                    <a:lnTo>
                      <a:pt x="224" y="9"/>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82" name="Freeform 293"/>
              <p:cNvSpPr>
                <a:spLocks/>
              </p:cNvSpPr>
              <p:nvPr/>
            </p:nvSpPr>
            <p:spPr bwMode="auto">
              <a:xfrm>
                <a:off x="3468" y="1285"/>
                <a:ext cx="68" cy="115"/>
              </a:xfrm>
              <a:custGeom>
                <a:avLst/>
                <a:gdLst>
                  <a:gd name="T0" fmla="*/ 48 w 47"/>
                  <a:gd name="T1" fmla="*/ 9 h 79"/>
                  <a:gd name="T2" fmla="*/ 48 w 47"/>
                  <a:gd name="T3" fmla="*/ 9 h 79"/>
                  <a:gd name="T4" fmla="*/ 51 w 47"/>
                  <a:gd name="T5" fmla="*/ 20 h 79"/>
                  <a:gd name="T6" fmla="*/ 51 w 47"/>
                  <a:gd name="T7" fmla="*/ 32 h 79"/>
                  <a:gd name="T8" fmla="*/ 48 w 47"/>
                  <a:gd name="T9" fmla="*/ 45 h 79"/>
                  <a:gd name="T10" fmla="*/ 39 w 47"/>
                  <a:gd name="T11" fmla="*/ 60 h 79"/>
                  <a:gd name="T12" fmla="*/ 32 w 47"/>
                  <a:gd name="T13" fmla="*/ 70 h 79"/>
                  <a:gd name="T14" fmla="*/ 23 w 47"/>
                  <a:gd name="T15" fmla="*/ 84 h 79"/>
                  <a:gd name="T16" fmla="*/ 12 w 47"/>
                  <a:gd name="T17" fmla="*/ 93 h 79"/>
                  <a:gd name="T18" fmla="*/ 0 w 47"/>
                  <a:gd name="T19" fmla="*/ 102 h 79"/>
                  <a:gd name="T20" fmla="*/ 9 w 47"/>
                  <a:gd name="T21" fmla="*/ 115 h 79"/>
                  <a:gd name="T22" fmla="*/ 23 w 47"/>
                  <a:gd name="T23" fmla="*/ 106 h 79"/>
                  <a:gd name="T24" fmla="*/ 33 w 47"/>
                  <a:gd name="T25" fmla="*/ 96 h 79"/>
                  <a:gd name="T26" fmla="*/ 45 w 47"/>
                  <a:gd name="T27" fmla="*/ 82 h 79"/>
                  <a:gd name="T28" fmla="*/ 56 w 47"/>
                  <a:gd name="T29" fmla="*/ 66 h 79"/>
                  <a:gd name="T30" fmla="*/ 62 w 47"/>
                  <a:gd name="T31" fmla="*/ 51 h 79"/>
                  <a:gd name="T32" fmla="*/ 68 w 47"/>
                  <a:gd name="T33" fmla="*/ 35 h 79"/>
                  <a:gd name="T34" fmla="*/ 68 w 47"/>
                  <a:gd name="T35" fmla="*/ 17 h 79"/>
                  <a:gd name="T36" fmla="*/ 62 w 47"/>
                  <a:gd name="T37" fmla="*/ 0 h 79"/>
                  <a:gd name="T38" fmla="*/ 62 w 47"/>
                  <a:gd name="T39" fmla="*/ 0 h 79"/>
                  <a:gd name="T40" fmla="*/ 48 w 47"/>
                  <a:gd name="T41" fmla="*/ 9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7" h="79">
                    <a:moveTo>
                      <a:pt x="33" y="6"/>
                    </a:moveTo>
                    <a:lnTo>
                      <a:pt x="33" y="6"/>
                    </a:lnTo>
                    <a:lnTo>
                      <a:pt x="35" y="14"/>
                    </a:lnTo>
                    <a:lnTo>
                      <a:pt x="35" y="22"/>
                    </a:lnTo>
                    <a:lnTo>
                      <a:pt x="33" y="31"/>
                    </a:lnTo>
                    <a:lnTo>
                      <a:pt x="27" y="41"/>
                    </a:lnTo>
                    <a:lnTo>
                      <a:pt x="22" y="48"/>
                    </a:lnTo>
                    <a:lnTo>
                      <a:pt x="16" y="58"/>
                    </a:lnTo>
                    <a:lnTo>
                      <a:pt x="8" y="64"/>
                    </a:lnTo>
                    <a:lnTo>
                      <a:pt x="0" y="70"/>
                    </a:lnTo>
                    <a:lnTo>
                      <a:pt x="6" y="79"/>
                    </a:lnTo>
                    <a:lnTo>
                      <a:pt x="16" y="73"/>
                    </a:lnTo>
                    <a:lnTo>
                      <a:pt x="23" y="66"/>
                    </a:lnTo>
                    <a:lnTo>
                      <a:pt x="31" y="56"/>
                    </a:lnTo>
                    <a:lnTo>
                      <a:pt x="39" y="45"/>
                    </a:lnTo>
                    <a:lnTo>
                      <a:pt x="43" y="35"/>
                    </a:lnTo>
                    <a:lnTo>
                      <a:pt x="47" y="24"/>
                    </a:lnTo>
                    <a:lnTo>
                      <a:pt x="47" y="12"/>
                    </a:lnTo>
                    <a:lnTo>
                      <a:pt x="43" y="0"/>
                    </a:lnTo>
                    <a:lnTo>
                      <a:pt x="33" y="6"/>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83" name="Freeform 294"/>
              <p:cNvSpPr>
                <a:spLocks/>
              </p:cNvSpPr>
              <p:nvPr/>
            </p:nvSpPr>
            <p:spPr bwMode="auto">
              <a:xfrm>
                <a:off x="3468" y="1202"/>
                <a:ext cx="61" cy="92"/>
              </a:xfrm>
              <a:custGeom>
                <a:avLst/>
                <a:gdLst>
                  <a:gd name="T0" fmla="*/ 14 w 43"/>
                  <a:gd name="T1" fmla="*/ 0 h 63"/>
                  <a:gd name="T2" fmla="*/ 0 w 43"/>
                  <a:gd name="T3" fmla="*/ 9 h 63"/>
                  <a:gd name="T4" fmla="*/ 47 w 43"/>
                  <a:gd name="T5" fmla="*/ 92 h 63"/>
                  <a:gd name="T6" fmla="*/ 61 w 43"/>
                  <a:gd name="T7" fmla="*/ 83 h 63"/>
                  <a:gd name="T8" fmla="*/ 14 w 43"/>
                  <a:gd name="T9" fmla="*/ 0 h 63"/>
                  <a:gd name="T10" fmla="*/ 14 w 43"/>
                  <a:gd name="T11" fmla="*/ 0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63">
                    <a:moveTo>
                      <a:pt x="10" y="0"/>
                    </a:moveTo>
                    <a:lnTo>
                      <a:pt x="0" y="6"/>
                    </a:lnTo>
                    <a:lnTo>
                      <a:pt x="33" y="63"/>
                    </a:lnTo>
                    <a:lnTo>
                      <a:pt x="43" y="57"/>
                    </a:lnTo>
                    <a:lnTo>
                      <a:pt x="10"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84" name="Freeform 295"/>
              <p:cNvSpPr>
                <a:spLocks/>
              </p:cNvSpPr>
              <p:nvPr/>
            </p:nvSpPr>
            <p:spPr bwMode="auto">
              <a:xfrm>
                <a:off x="2916" y="1177"/>
                <a:ext cx="462" cy="259"/>
              </a:xfrm>
              <a:custGeom>
                <a:avLst/>
                <a:gdLst>
                  <a:gd name="T0" fmla="*/ 0 w 317"/>
                  <a:gd name="T1" fmla="*/ 246 h 178"/>
                  <a:gd name="T2" fmla="*/ 9 w 317"/>
                  <a:gd name="T3" fmla="*/ 259 h 178"/>
                  <a:gd name="T4" fmla="*/ 462 w 317"/>
                  <a:gd name="T5" fmla="*/ 13 h 178"/>
                  <a:gd name="T6" fmla="*/ 456 w 317"/>
                  <a:gd name="T7" fmla="*/ 0 h 178"/>
                  <a:gd name="T8" fmla="*/ 0 w 317"/>
                  <a:gd name="T9" fmla="*/ 246 h 178"/>
                  <a:gd name="T10" fmla="*/ 0 w 317"/>
                  <a:gd name="T11" fmla="*/ 246 h 1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7" h="178">
                    <a:moveTo>
                      <a:pt x="0" y="169"/>
                    </a:moveTo>
                    <a:lnTo>
                      <a:pt x="6" y="178"/>
                    </a:lnTo>
                    <a:lnTo>
                      <a:pt x="317" y="9"/>
                    </a:lnTo>
                    <a:lnTo>
                      <a:pt x="313" y="0"/>
                    </a:lnTo>
                    <a:lnTo>
                      <a:pt x="0" y="169"/>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85" name="Freeform 296"/>
              <p:cNvSpPr>
                <a:spLocks/>
              </p:cNvSpPr>
              <p:nvPr/>
            </p:nvSpPr>
            <p:spPr bwMode="auto">
              <a:xfrm>
                <a:off x="2877" y="1423"/>
                <a:ext cx="48" cy="104"/>
              </a:xfrm>
              <a:custGeom>
                <a:avLst/>
                <a:gdLst>
                  <a:gd name="T0" fmla="*/ 17 w 33"/>
                  <a:gd name="T1" fmla="*/ 88 h 72"/>
                  <a:gd name="T2" fmla="*/ 23 w 33"/>
                  <a:gd name="T3" fmla="*/ 94 h 72"/>
                  <a:gd name="T4" fmla="*/ 20 w 33"/>
                  <a:gd name="T5" fmla="*/ 82 h 72"/>
                  <a:gd name="T6" fmla="*/ 17 w 33"/>
                  <a:gd name="T7" fmla="*/ 71 h 72"/>
                  <a:gd name="T8" fmla="*/ 17 w 33"/>
                  <a:gd name="T9" fmla="*/ 61 h 72"/>
                  <a:gd name="T10" fmla="*/ 20 w 33"/>
                  <a:gd name="T11" fmla="*/ 49 h 72"/>
                  <a:gd name="T12" fmla="*/ 23 w 33"/>
                  <a:gd name="T13" fmla="*/ 38 h 72"/>
                  <a:gd name="T14" fmla="*/ 29 w 33"/>
                  <a:gd name="T15" fmla="*/ 27 h 72"/>
                  <a:gd name="T16" fmla="*/ 36 w 33"/>
                  <a:gd name="T17" fmla="*/ 22 h 72"/>
                  <a:gd name="T18" fmla="*/ 48 w 33"/>
                  <a:gd name="T19" fmla="*/ 13 h 72"/>
                  <a:gd name="T20" fmla="*/ 39 w 33"/>
                  <a:gd name="T21" fmla="*/ 0 h 72"/>
                  <a:gd name="T22" fmla="*/ 29 w 33"/>
                  <a:gd name="T23" fmla="*/ 7 h 72"/>
                  <a:gd name="T24" fmla="*/ 17 w 33"/>
                  <a:gd name="T25" fmla="*/ 19 h 72"/>
                  <a:gd name="T26" fmla="*/ 9 w 33"/>
                  <a:gd name="T27" fmla="*/ 30 h 72"/>
                  <a:gd name="T28" fmla="*/ 3 w 33"/>
                  <a:gd name="T29" fmla="*/ 43 h 72"/>
                  <a:gd name="T30" fmla="*/ 0 w 33"/>
                  <a:gd name="T31" fmla="*/ 58 h 72"/>
                  <a:gd name="T32" fmla="*/ 0 w 33"/>
                  <a:gd name="T33" fmla="*/ 71 h 72"/>
                  <a:gd name="T34" fmla="*/ 3 w 33"/>
                  <a:gd name="T35" fmla="*/ 88 h 72"/>
                  <a:gd name="T36" fmla="*/ 9 w 33"/>
                  <a:gd name="T37" fmla="*/ 103 h 72"/>
                  <a:gd name="T38" fmla="*/ 15 w 33"/>
                  <a:gd name="T39" fmla="*/ 104 h 72"/>
                  <a:gd name="T40" fmla="*/ 9 w 33"/>
                  <a:gd name="T41" fmla="*/ 103 h 72"/>
                  <a:gd name="T42" fmla="*/ 12 w 33"/>
                  <a:gd name="T43" fmla="*/ 104 h 72"/>
                  <a:gd name="T44" fmla="*/ 15 w 33"/>
                  <a:gd name="T45" fmla="*/ 104 h 72"/>
                  <a:gd name="T46" fmla="*/ 17 w 33"/>
                  <a:gd name="T47" fmla="*/ 88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 h="72">
                    <a:moveTo>
                      <a:pt x="12" y="61"/>
                    </a:moveTo>
                    <a:lnTo>
                      <a:pt x="16" y="65"/>
                    </a:lnTo>
                    <a:lnTo>
                      <a:pt x="14" y="57"/>
                    </a:lnTo>
                    <a:lnTo>
                      <a:pt x="12" y="49"/>
                    </a:lnTo>
                    <a:lnTo>
                      <a:pt x="12" y="42"/>
                    </a:lnTo>
                    <a:lnTo>
                      <a:pt x="14" y="34"/>
                    </a:lnTo>
                    <a:lnTo>
                      <a:pt x="16" y="26"/>
                    </a:lnTo>
                    <a:lnTo>
                      <a:pt x="20" y="19"/>
                    </a:lnTo>
                    <a:lnTo>
                      <a:pt x="25" y="15"/>
                    </a:lnTo>
                    <a:lnTo>
                      <a:pt x="33" y="9"/>
                    </a:lnTo>
                    <a:lnTo>
                      <a:pt x="27" y="0"/>
                    </a:lnTo>
                    <a:lnTo>
                      <a:pt x="20" y="5"/>
                    </a:lnTo>
                    <a:lnTo>
                      <a:pt x="12" y="13"/>
                    </a:lnTo>
                    <a:lnTo>
                      <a:pt x="6" y="21"/>
                    </a:lnTo>
                    <a:lnTo>
                      <a:pt x="2" y="30"/>
                    </a:lnTo>
                    <a:lnTo>
                      <a:pt x="0" y="40"/>
                    </a:lnTo>
                    <a:lnTo>
                      <a:pt x="0" y="49"/>
                    </a:lnTo>
                    <a:lnTo>
                      <a:pt x="2" y="61"/>
                    </a:lnTo>
                    <a:lnTo>
                      <a:pt x="6" y="71"/>
                    </a:lnTo>
                    <a:lnTo>
                      <a:pt x="10" y="72"/>
                    </a:lnTo>
                    <a:lnTo>
                      <a:pt x="6" y="71"/>
                    </a:lnTo>
                    <a:lnTo>
                      <a:pt x="8" y="72"/>
                    </a:lnTo>
                    <a:lnTo>
                      <a:pt x="10" y="72"/>
                    </a:lnTo>
                    <a:lnTo>
                      <a:pt x="12" y="61"/>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86" name="Freeform 297"/>
              <p:cNvSpPr>
                <a:spLocks/>
              </p:cNvSpPr>
              <p:nvPr/>
            </p:nvSpPr>
            <p:spPr bwMode="auto">
              <a:xfrm>
                <a:off x="2893" y="1513"/>
                <a:ext cx="264" cy="61"/>
              </a:xfrm>
              <a:custGeom>
                <a:avLst/>
                <a:gdLst>
                  <a:gd name="T0" fmla="*/ 264 w 182"/>
                  <a:gd name="T1" fmla="*/ 61 h 42"/>
                  <a:gd name="T2" fmla="*/ 261 w 182"/>
                  <a:gd name="T3" fmla="*/ 45 h 42"/>
                  <a:gd name="T4" fmla="*/ 3 w 182"/>
                  <a:gd name="T5" fmla="*/ 0 h 42"/>
                  <a:gd name="T6" fmla="*/ 0 w 182"/>
                  <a:gd name="T7" fmla="*/ 16 h 42"/>
                  <a:gd name="T8" fmla="*/ 260 w 182"/>
                  <a:gd name="T9" fmla="*/ 61 h 42"/>
                  <a:gd name="T10" fmla="*/ 264 w 182"/>
                  <a:gd name="T11" fmla="*/ 61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2" h="42">
                    <a:moveTo>
                      <a:pt x="182" y="42"/>
                    </a:moveTo>
                    <a:lnTo>
                      <a:pt x="180" y="31"/>
                    </a:lnTo>
                    <a:lnTo>
                      <a:pt x="2" y="0"/>
                    </a:lnTo>
                    <a:lnTo>
                      <a:pt x="0" y="11"/>
                    </a:lnTo>
                    <a:lnTo>
                      <a:pt x="179" y="42"/>
                    </a:lnTo>
                    <a:lnTo>
                      <a:pt x="182" y="42"/>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33800" name="Group 298"/>
            <p:cNvGrpSpPr>
              <a:grpSpLocks/>
            </p:cNvGrpSpPr>
            <p:nvPr/>
          </p:nvGrpSpPr>
          <p:grpSpPr bwMode="auto">
            <a:xfrm>
              <a:off x="270" y="1344"/>
              <a:ext cx="1399" cy="2289"/>
              <a:chOff x="1445" y="870"/>
              <a:chExt cx="1821" cy="2980"/>
            </a:xfrm>
          </p:grpSpPr>
          <p:sp>
            <p:nvSpPr>
              <p:cNvPr id="33994" name="Freeform 299"/>
              <p:cNvSpPr>
                <a:spLocks/>
              </p:cNvSpPr>
              <p:nvPr/>
            </p:nvSpPr>
            <p:spPr bwMode="auto">
              <a:xfrm>
                <a:off x="2791" y="2584"/>
                <a:ext cx="159" cy="18"/>
              </a:xfrm>
              <a:custGeom>
                <a:avLst/>
                <a:gdLst>
                  <a:gd name="T0" fmla="*/ 493 w 109"/>
                  <a:gd name="T1" fmla="*/ 62 h 12"/>
                  <a:gd name="T2" fmla="*/ 493 w 109"/>
                  <a:gd name="T3" fmla="*/ 0 h 12"/>
                  <a:gd name="T4" fmla="*/ 0 w 109"/>
                  <a:gd name="T5" fmla="*/ 0 h 12"/>
                  <a:gd name="T6" fmla="*/ 0 w 109"/>
                  <a:gd name="T7" fmla="*/ 62 h 12"/>
                  <a:gd name="T8" fmla="*/ 493 w 109"/>
                  <a:gd name="T9" fmla="*/ 62 h 12"/>
                  <a:gd name="T10" fmla="*/ 493 w 109"/>
                  <a:gd name="T11" fmla="*/ 62 h 12"/>
                  <a:gd name="T12" fmla="*/ 0 60000 65536"/>
                  <a:gd name="T13" fmla="*/ 0 60000 65536"/>
                  <a:gd name="T14" fmla="*/ 0 60000 65536"/>
                  <a:gd name="T15" fmla="*/ 0 60000 65536"/>
                  <a:gd name="T16" fmla="*/ 0 60000 65536"/>
                  <a:gd name="T17" fmla="*/ 0 60000 65536"/>
                  <a:gd name="T18" fmla="*/ 0 w 109"/>
                  <a:gd name="T19" fmla="*/ 0 h 12"/>
                  <a:gd name="T20" fmla="*/ 109 w 10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09" h="12">
                    <a:moveTo>
                      <a:pt x="109" y="12"/>
                    </a:moveTo>
                    <a:lnTo>
                      <a:pt x="109" y="0"/>
                    </a:lnTo>
                    <a:lnTo>
                      <a:pt x="0" y="0"/>
                    </a:lnTo>
                    <a:lnTo>
                      <a:pt x="0" y="12"/>
                    </a:lnTo>
                    <a:lnTo>
                      <a:pt x="109"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95" name="Freeform 300"/>
              <p:cNvSpPr>
                <a:spLocks/>
              </p:cNvSpPr>
              <p:nvPr/>
            </p:nvSpPr>
            <p:spPr bwMode="auto">
              <a:xfrm>
                <a:off x="2950" y="2584"/>
                <a:ext cx="112" cy="109"/>
              </a:xfrm>
              <a:custGeom>
                <a:avLst/>
                <a:gdLst>
                  <a:gd name="T0" fmla="*/ 345 w 77"/>
                  <a:gd name="T1" fmla="*/ 334 h 75"/>
                  <a:gd name="T2" fmla="*/ 345 w 77"/>
                  <a:gd name="T3" fmla="*/ 334 h 75"/>
                  <a:gd name="T4" fmla="*/ 336 w 77"/>
                  <a:gd name="T5" fmla="*/ 266 h 75"/>
                  <a:gd name="T6" fmla="*/ 317 w 77"/>
                  <a:gd name="T7" fmla="*/ 205 h 75"/>
                  <a:gd name="T8" fmla="*/ 285 w 77"/>
                  <a:gd name="T9" fmla="*/ 148 h 75"/>
                  <a:gd name="T10" fmla="*/ 243 w 77"/>
                  <a:gd name="T11" fmla="*/ 94 h 75"/>
                  <a:gd name="T12" fmla="*/ 195 w 77"/>
                  <a:gd name="T13" fmla="*/ 52 h 75"/>
                  <a:gd name="T14" fmla="*/ 138 w 77"/>
                  <a:gd name="T15" fmla="*/ 28 h 75"/>
                  <a:gd name="T16" fmla="*/ 70 w 77"/>
                  <a:gd name="T17" fmla="*/ 0 h 75"/>
                  <a:gd name="T18" fmla="*/ 0 w 77"/>
                  <a:gd name="T19" fmla="*/ 0 h 75"/>
                  <a:gd name="T20" fmla="*/ 0 w 77"/>
                  <a:gd name="T21" fmla="*/ 52 h 75"/>
                  <a:gd name="T22" fmla="*/ 61 w 77"/>
                  <a:gd name="T23" fmla="*/ 52 h 75"/>
                  <a:gd name="T24" fmla="*/ 111 w 77"/>
                  <a:gd name="T25" fmla="*/ 68 h 75"/>
                  <a:gd name="T26" fmla="*/ 167 w 77"/>
                  <a:gd name="T27" fmla="*/ 94 h 75"/>
                  <a:gd name="T28" fmla="*/ 205 w 77"/>
                  <a:gd name="T29" fmla="*/ 137 h 75"/>
                  <a:gd name="T30" fmla="*/ 243 w 77"/>
                  <a:gd name="T31" fmla="*/ 177 h 75"/>
                  <a:gd name="T32" fmla="*/ 269 w 77"/>
                  <a:gd name="T33" fmla="*/ 224 h 75"/>
                  <a:gd name="T34" fmla="*/ 285 w 77"/>
                  <a:gd name="T35" fmla="*/ 283 h 75"/>
                  <a:gd name="T36" fmla="*/ 297 w 77"/>
                  <a:gd name="T37" fmla="*/ 334 h 75"/>
                  <a:gd name="T38" fmla="*/ 297 w 77"/>
                  <a:gd name="T39" fmla="*/ 334 h 75"/>
                  <a:gd name="T40" fmla="*/ 345 w 77"/>
                  <a:gd name="T41" fmla="*/ 334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75"/>
                  <a:gd name="T65" fmla="*/ 77 w 77"/>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75">
                    <a:moveTo>
                      <a:pt x="77" y="75"/>
                    </a:moveTo>
                    <a:lnTo>
                      <a:pt x="77" y="75"/>
                    </a:lnTo>
                    <a:lnTo>
                      <a:pt x="75" y="60"/>
                    </a:lnTo>
                    <a:lnTo>
                      <a:pt x="71" y="46"/>
                    </a:lnTo>
                    <a:lnTo>
                      <a:pt x="64" y="33"/>
                    </a:lnTo>
                    <a:lnTo>
                      <a:pt x="54" y="21"/>
                    </a:lnTo>
                    <a:lnTo>
                      <a:pt x="43" y="12"/>
                    </a:lnTo>
                    <a:lnTo>
                      <a:pt x="31" y="6"/>
                    </a:lnTo>
                    <a:lnTo>
                      <a:pt x="16" y="0"/>
                    </a:lnTo>
                    <a:lnTo>
                      <a:pt x="0" y="0"/>
                    </a:lnTo>
                    <a:lnTo>
                      <a:pt x="0" y="12"/>
                    </a:lnTo>
                    <a:lnTo>
                      <a:pt x="14" y="12"/>
                    </a:lnTo>
                    <a:lnTo>
                      <a:pt x="25" y="15"/>
                    </a:lnTo>
                    <a:lnTo>
                      <a:pt x="37" y="21"/>
                    </a:lnTo>
                    <a:lnTo>
                      <a:pt x="46" y="31"/>
                    </a:lnTo>
                    <a:lnTo>
                      <a:pt x="54" y="40"/>
                    </a:lnTo>
                    <a:lnTo>
                      <a:pt x="60" y="50"/>
                    </a:lnTo>
                    <a:lnTo>
                      <a:pt x="64" y="63"/>
                    </a:lnTo>
                    <a:lnTo>
                      <a:pt x="66" y="75"/>
                    </a:lnTo>
                    <a:lnTo>
                      <a:pt x="77" y="7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96" name="Freeform 301"/>
              <p:cNvSpPr>
                <a:spLocks/>
              </p:cNvSpPr>
              <p:nvPr/>
            </p:nvSpPr>
            <p:spPr bwMode="auto">
              <a:xfrm>
                <a:off x="3046" y="2693"/>
                <a:ext cx="16" cy="856"/>
              </a:xfrm>
              <a:custGeom>
                <a:avLst/>
                <a:gdLst>
                  <a:gd name="T0" fmla="*/ 0 w 11"/>
                  <a:gd name="T1" fmla="*/ 2654 h 587"/>
                  <a:gd name="T2" fmla="*/ 48 w 11"/>
                  <a:gd name="T3" fmla="*/ 2654 h 587"/>
                  <a:gd name="T4" fmla="*/ 48 w 11"/>
                  <a:gd name="T5" fmla="*/ 0 h 587"/>
                  <a:gd name="T6" fmla="*/ 0 w 11"/>
                  <a:gd name="T7" fmla="*/ 0 h 587"/>
                  <a:gd name="T8" fmla="*/ 0 w 11"/>
                  <a:gd name="T9" fmla="*/ 2654 h 587"/>
                  <a:gd name="T10" fmla="*/ 0 w 11"/>
                  <a:gd name="T11" fmla="*/ 2654 h 587"/>
                  <a:gd name="T12" fmla="*/ 0 60000 65536"/>
                  <a:gd name="T13" fmla="*/ 0 60000 65536"/>
                  <a:gd name="T14" fmla="*/ 0 60000 65536"/>
                  <a:gd name="T15" fmla="*/ 0 60000 65536"/>
                  <a:gd name="T16" fmla="*/ 0 60000 65536"/>
                  <a:gd name="T17" fmla="*/ 0 60000 65536"/>
                  <a:gd name="T18" fmla="*/ 0 w 11"/>
                  <a:gd name="T19" fmla="*/ 0 h 587"/>
                  <a:gd name="T20" fmla="*/ 11 w 11"/>
                  <a:gd name="T21" fmla="*/ 587 h 587"/>
                </a:gdLst>
                <a:ahLst/>
                <a:cxnLst>
                  <a:cxn ang="T12">
                    <a:pos x="T0" y="T1"/>
                  </a:cxn>
                  <a:cxn ang="T13">
                    <a:pos x="T2" y="T3"/>
                  </a:cxn>
                  <a:cxn ang="T14">
                    <a:pos x="T4" y="T5"/>
                  </a:cxn>
                  <a:cxn ang="T15">
                    <a:pos x="T6" y="T7"/>
                  </a:cxn>
                  <a:cxn ang="T16">
                    <a:pos x="T8" y="T9"/>
                  </a:cxn>
                  <a:cxn ang="T17">
                    <a:pos x="T10" y="T11"/>
                  </a:cxn>
                </a:cxnLst>
                <a:rect l="T18" t="T19" r="T20" b="T21"/>
                <a:pathLst>
                  <a:path w="11" h="587">
                    <a:moveTo>
                      <a:pt x="0" y="587"/>
                    </a:moveTo>
                    <a:lnTo>
                      <a:pt x="11" y="587"/>
                    </a:lnTo>
                    <a:lnTo>
                      <a:pt x="11" y="0"/>
                    </a:lnTo>
                    <a:lnTo>
                      <a:pt x="0" y="0"/>
                    </a:lnTo>
                    <a:lnTo>
                      <a:pt x="0" y="58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97" name="Freeform 302"/>
              <p:cNvSpPr>
                <a:spLocks/>
              </p:cNvSpPr>
              <p:nvPr/>
            </p:nvSpPr>
            <p:spPr bwMode="auto">
              <a:xfrm>
                <a:off x="2950" y="3549"/>
                <a:ext cx="112" cy="113"/>
              </a:xfrm>
              <a:custGeom>
                <a:avLst/>
                <a:gdLst>
                  <a:gd name="T0" fmla="*/ 0 w 77"/>
                  <a:gd name="T1" fmla="*/ 358 h 77"/>
                  <a:gd name="T2" fmla="*/ 0 w 77"/>
                  <a:gd name="T3" fmla="*/ 358 h 77"/>
                  <a:gd name="T4" fmla="*/ 70 w 77"/>
                  <a:gd name="T5" fmla="*/ 346 h 77"/>
                  <a:gd name="T6" fmla="*/ 138 w 77"/>
                  <a:gd name="T7" fmla="*/ 330 h 77"/>
                  <a:gd name="T8" fmla="*/ 195 w 77"/>
                  <a:gd name="T9" fmla="*/ 298 h 77"/>
                  <a:gd name="T10" fmla="*/ 243 w 77"/>
                  <a:gd name="T11" fmla="*/ 249 h 77"/>
                  <a:gd name="T12" fmla="*/ 285 w 77"/>
                  <a:gd name="T13" fmla="*/ 197 h 77"/>
                  <a:gd name="T14" fmla="*/ 317 w 77"/>
                  <a:gd name="T15" fmla="*/ 142 h 77"/>
                  <a:gd name="T16" fmla="*/ 336 w 77"/>
                  <a:gd name="T17" fmla="*/ 73 h 77"/>
                  <a:gd name="T18" fmla="*/ 345 w 77"/>
                  <a:gd name="T19" fmla="*/ 0 h 77"/>
                  <a:gd name="T20" fmla="*/ 297 w 77"/>
                  <a:gd name="T21" fmla="*/ 0 h 77"/>
                  <a:gd name="T22" fmla="*/ 285 w 77"/>
                  <a:gd name="T23" fmla="*/ 66 h 77"/>
                  <a:gd name="T24" fmla="*/ 269 w 77"/>
                  <a:gd name="T25" fmla="*/ 116 h 77"/>
                  <a:gd name="T26" fmla="*/ 243 w 77"/>
                  <a:gd name="T27" fmla="*/ 170 h 77"/>
                  <a:gd name="T28" fmla="*/ 205 w 77"/>
                  <a:gd name="T29" fmla="*/ 216 h 77"/>
                  <a:gd name="T30" fmla="*/ 167 w 77"/>
                  <a:gd name="T31" fmla="*/ 249 h 77"/>
                  <a:gd name="T32" fmla="*/ 111 w 77"/>
                  <a:gd name="T33" fmla="*/ 277 h 77"/>
                  <a:gd name="T34" fmla="*/ 61 w 77"/>
                  <a:gd name="T35" fmla="*/ 298 h 77"/>
                  <a:gd name="T36" fmla="*/ 0 w 77"/>
                  <a:gd name="T37" fmla="*/ 299 h 77"/>
                  <a:gd name="T38" fmla="*/ 0 w 77"/>
                  <a:gd name="T39" fmla="*/ 299 h 77"/>
                  <a:gd name="T40" fmla="*/ 0 w 77"/>
                  <a:gd name="T41" fmla="*/ 358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77"/>
                  <a:gd name="T65" fmla="*/ 77 w 77"/>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77">
                    <a:moveTo>
                      <a:pt x="0" y="77"/>
                    </a:moveTo>
                    <a:lnTo>
                      <a:pt x="0" y="77"/>
                    </a:lnTo>
                    <a:lnTo>
                      <a:pt x="16" y="75"/>
                    </a:lnTo>
                    <a:lnTo>
                      <a:pt x="31" y="71"/>
                    </a:lnTo>
                    <a:lnTo>
                      <a:pt x="43" y="64"/>
                    </a:lnTo>
                    <a:lnTo>
                      <a:pt x="54" y="54"/>
                    </a:lnTo>
                    <a:lnTo>
                      <a:pt x="64" y="42"/>
                    </a:lnTo>
                    <a:lnTo>
                      <a:pt x="71" y="31"/>
                    </a:lnTo>
                    <a:lnTo>
                      <a:pt x="75" y="16"/>
                    </a:lnTo>
                    <a:lnTo>
                      <a:pt x="77" y="0"/>
                    </a:lnTo>
                    <a:lnTo>
                      <a:pt x="66" y="0"/>
                    </a:lnTo>
                    <a:lnTo>
                      <a:pt x="64" y="14"/>
                    </a:lnTo>
                    <a:lnTo>
                      <a:pt x="60" y="25"/>
                    </a:lnTo>
                    <a:lnTo>
                      <a:pt x="54" y="37"/>
                    </a:lnTo>
                    <a:lnTo>
                      <a:pt x="46" y="46"/>
                    </a:lnTo>
                    <a:lnTo>
                      <a:pt x="37" y="54"/>
                    </a:lnTo>
                    <a:lnTo>
                      <a:pt x="25" y="60"/>
                    </a:lnTo>
                    <a:lnTo>
                      <a:pt x="14" y="64"/>
                    </a:lnTo>
                    <a:lnTo>
                      <a:pt x="0" y="65"/>
                    </a:lnTo>
                    <a:lnTo>
                      <a:pt x="0" y="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98" name="Freeform 303"/>
              <p:cNvSpPr>
                <a:spLocks/>
              </p:cNvSpPr>
              <p:nvPr/>
            </p:nvSpPr>
            <p:spPr bwMode="auto">
              <a:xfrm>
                <a:off x="2791" y="3644"/>
                <a:ext cx="159" cy="18"/>
              </a:xfrm>
              <a:custGeom>
                <a:avLst/>
                <a:gdLst>
                  <a:gd name="T0" fmla="*/ 0 w 109"/>
                  <a:gd name="T1" fmla="*/ 0 h 12"/>
                  <a:gd name="T2" fmla="*/ 0 w 109"/>
                  <a:gd name="T3" fmla="*/ 62 h 12"/>
                  <a:gd name="T4" fmla="*/ 493 w 109"/>
                  <a:gd name="T5" fmla="*/ 62 h 12"/>
                  <a:gd name="T6" fmla="*/ 493 w 109"/>
                  <a:gd name="T7" fmla="*/ 0 h 12"/>
                  <a:gd name="T8" fmla="*/ 0 w 109"/>
                  <a:gd name="T9" fmla="*/ 0 h 12"/>
                  <a:gd name="T10" fmla="*/ 0 w 109"/>
                  <a:gd name="T11" fmla="*/ 0 h 12"/>
                  <a:gd name="T12" fmla="*/ 0 60000 65536"/>
                  <a:gd name="T13" fmla="*/ 0 60000 65536"/>
                  <a:gd name="T14" fmla="*/ 0 60000 65536"/>
                  <a:gd name="T15" fmla="*/ 0 60000 65536"/>
                  <a:gd name="T16" fmla="*/ 0 60000 65536"/>
                  <a:gd name="T17" fmla="*/ 0 60000 65536"/>
                  <a:gd name="T18" fmla="*/ 0 w 109"/>
                  <a:gd name="T19" fmla="*/ 0 h 12"/>
                  <a:gd name="T20" fmla="*/ 109 w 10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09" h="12">
                    <a:moveTo>
                      <a:pt x="0" y="0"/>
                    </a:moveTo>
                    <a:lnTo>
                      <a:pt x="0" y="12"/>
                    </a:lnTo>
                    <a:lnTo>
                      <a:pt x="109" y="12"/>
                    </a:lnTo>
                    <a:lnTo>
                      <a:pt x="109"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99" name="Freeform 304"/>
              <p:cNvSpPr>
                <a:spLocks/>
              </p:cNvSpPr>
              <p:nvPr/>
            </p:nvSpPr>
            <p:spPr bwMode="auto">
              <a:xfrm>
                <a:off x="2682" y="3549"/>
                <a:ext cx="109" cy="113"/>
              </a:xfrm>
              <a:custGeom>
                <a:avLst/>
                <a:gdLst>
                  <a:gd name="T0" fmla="*/ 0 w 75"/>
                  <a:gd name="T1" fmla="*/ 0 h 77"/>
                  <a:gd name="T2" fmla="*/ 0 w 75"/>
                  <a:gd name="T3" fmla="*/ 0 h 77"/>
                  <a:gd name="T4" fmla="*/ 0 w 75"/>
                  <a:gd name="T5" fmla="*/ 73 h 77"/>
                  <a:gd name="T6" fmla="*/ 28 w 75"/>
                  <a:gd name="T7" fmla="*/ 142 h 77"/>
                  <a:gd name="T8" fmla="*/ 52 w 75"/>
                  <a:gd name="T9" fmla="*/ 197 h 77"/>
                  <a:gd name="T10" fmla="*/ 94 w 75"/>
                  <a:gd name="T11" fmla="*/ 249 h 77"/>
                  <a:gd name="T12" fmla="*/ 148 w 75"/>
                  <a:gd name="T13" fmla="*/ 298 h 77"/>
                  <a:gd name="T14" fmla="*/ 205 w 75"/>
                  <a:gd name="T15" fmla="*/ 330 h 77"/>
                  <a:gd name="T16" fmla="*/ 266 w 75"/>
                  <a:gd name="T17" fmla="*/ 346 h 77"/>
                  <a:gd name="T18" fmla="*/ 334 w 75"/>
                  <a:gd name="T19" fmla="*/ 358 h 77"/>
                  <a:gd name="T20" fmla="*/ 334 w 75"/>
                  <a:gd name="T21" fmla="*/ 299 h 77"/>
                  <a:gd name="T22" fmla="*/ 283 w 75"/>
                  <a:gd name="T23" fmla="*/ 298 h 77"/>
                  <a:gd name="T24" fmla="*/ 224 w 75"/>
                  <a:gd name="T25" fmla="*/ 277 h 77"/>
                  <a:gd name="T26" fmla="*/ 177 w 75"/>
                  <a:gd name="T27" fmla="*/ 249 h 77"/>
                  <a:gd name="T28" fmla="*/ 129 w 75"/>
                  <a:gd name="T29" fmla="*/ 216 h 77"/>
                  <a:gd name="T30" fmla="*/ 94 w 75"/>
                  <a:gd name="T31" fmla="*/ 170 h 77"/>
                  <a:gd name="T32" fmla="*/ 68 w 75"/>
                  <a:gd name="T33" fmla="*/ 116 h 77"/>
                  <a:gd name="T34" fmla="*/ 52 w 75"/>
                  <a:gd name="T35" fmla="*/ 66 h 77"/>
                  <a:gd name="T36" fmla="*/ 52 w 75"/>
                  <a:gd name="T37" fmla="*/ 0 h 77"/>
                  <a:gd name="T38" fmla="*/ 52 w 75"/>
                  <a:gd name="T39" fmla="*/ 0 h 77"/>
                  <a:gd name="T40" fmla="*/ 0 w 75"/>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77"/>
                  <a:gd name="T65" fmla="*/ 75 w 75"/>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77">
                    <a:moveTo>
                      <a:pt x="0" y="0"/>
                    </a:moveTo>
                    <a:lnTo>
                      <a:pt x="0" y="0"/>
                    </a:lnTo>
                    <a:lnTo>
                      <a:pt x="0" y="16"/>
                    </a:lnTo>
                    <a:lnTo>
                      <a:pt x="6" y="31"/>
                    </a:lnTo>
                    <a:lnTo>
                      <a:pt x="12" y="42"/>
                    </a:lnTo>
                    <a:lnTo>
                      <a:pt x="21" y="54"/>
                    </a:lnTo>
                    <a:lnTo>
                      <a:pt x="33" y="64"/>
                    </a:lnTo>
                    <a:lnTo>
                      <a:pt x="46" y="71"/>
                    </a:lnTo>
                    <a:lnTo>
                      <a:pt x="60" y="75"/>
                    </a:lnTo>
                    <a:lnTo>
                      <a:pt x="75" y="77"/>
                    </a:lnTo>
                    <a:lnTo>
                      <a:pt x="75" y="65"/>
                    </a:lnTo>
                    <a:lnTo>
                      <a:pt x="63" y="64"/>
                    </a:lnTo>
                    <a:lnTo>
                      <a:pt x="50" y="60"/>
                    </a:lnTo>
                    <a:lnTo>
                      <a:pt x="40" y="54"/>
                    </a:lnTo>
                    <a:lnTo>
                      <a:pt x="29" y="46"/>
                    </a:lnTo>
                    <a:lnTo>
                      <a:pt x="21" y="37"/>
                    </a:lnTo>
                    <a:lnTo>
                      <a:pt x="15" y="25"/>
                    </a:lnTo>
                    <a:lnTo>
                      <a:pt x="12" y="14"/>
                    </a:lnTo>
                    <a:lnTo>
                      <a:pt x="12"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00" name="Freeform 305"/>
              <p:cNvSpPr>
                <a:spLocks/>
              </p:cNvSpPr>
              <p:nvPr/>
            </p:nvSpPr>
            <p:spPr bwMode="auto">
              <a:xfrm>
                <a:off x="2682" y="2693"/>
                <a:ext cx="17" cy="856"/>
              </a:xfrm>
              <a:custGeom>
                <a:avLst/>
                <a:gdLst>
                  <a:gd name="T0" fmla="*/ 48 w 12"/>
                  <a:gd name="T1" fmla="*/ 0 h 587"/>
                  <a:gd name="T2" fmla="*/ 0 w 12"/>
                  <a:gd name="T3" fmla="*/ 0 h 587"/>
                  <a:gd name="T4" fmla="*/ 0 w 12"/>
                  <a:gd name="T5" fmla="*/ 2654 h 587"/>
                  <a:gd name="T6" fmla="*/ 48 w 12"/>
                  <a:gd name="T7" fmla="*/ 2654 h 587"/>
                  <a:gd name="T8" fmla="*/ 48 w 12"/>
                  <a:gd name="T9" fmla="*/ 0 h 587"/>
                  <a:gd name="T10" fmla="*/ 48 w 12"/>
                  <a:gd name="T11" fmla="*/ 0 h 587"/>
                  <a:gd name="T12" fmla="*/ 0 60000 65536"/>
                  <a:gd name="T13" fmla="*/ 0 60000 65536"/>
                  <a:gd name="T14" fmla="*/ 0 60000 65536"/>
                  <a:gd name="T15" fmla="*/ 0 60000 65536"/>
                  <a:gd name="T16" fmla="*/ 0 60000 65536"/>
                  <a:gd name="T17" fmla="*/ 0 60000 65536"/>
                  <a:gd name="T18" fmla="*/ 0 w 12"/>
                  <a:gd name="T19" fmla="*/ 0 h 587"/>
                  <a:gd name="T20" fmla="*/ 12 w 12"/>
                  <a:gd name="T21" fmla="*/ 587 h 587"/>
                </a:gdLst>
                <a:ahLst/>
                <a:cxnLst>
                  <a:cxn ang="T12">
                    <a:pos x="T0" y="T1"/>
                  </a:cxn>
                  <a:cxn ang="T13">
                    <a:pos x="T2" y="T3"/>
                  </a:cxn>
                  <a:cxn ang="T14">
                    <a:pos x="T4" y="T5"/>
                  </a:cxn>
                  <a:cxn ang="T15">
                    <a:pos x="T6" y="T7"/>
                  </a:cxn>
                  <a:cxn ang="T16">
                    <a:pos x="T8" y="T9"/>
                  </a:cxn>
                  <a:cxn ang="T17">
                    <a:pos x="T10" y="T11"/>
                  </a:cxn>
                </a:cxnLst>
                <a:rect l="T18" t="T19" r="T20" b="T21"/>
                <a:pathLst>
                  <a:path w="12" h="587">
                    <a:moveTo>
                      <a:pt x="12" y="0"/>
                    </a:moveTo>
                    <a:lnTo>
                      <a:pt x="0" y="0"/>
                    </a:lnTo>
                    <a:lnTo>
                      <a:pt x="0" y="587"/>
                    </a:lnTo>
                    <a:lnTo>
                      <a:pt x="12" y="587"/>
                    </a:ln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01" name="Freeform 306"/>
              <p:cNvSpPr>
                <a:spLocks/>
              </p:cNvSpPr>
              <p:nvPr/>
            </p:nvSpPr>
            <p:spPr bwMode="auto">
              <a:xfrm>
                <a:off x="2682" y="2584"/>
                <a:ext cx="109" cy="109"/>
              </a:xfrm>
              <a:custGeom>
                <a:avLst/>
                <a:gdLst>
                  <a:gd name="T0" fmla="*/ 334 w 75"/>
                  <a:gd name="T1" fmla="*/ 0 h 75"/>
                  <a:gd name="T2" fmla="*/ 334 w 75"/>
                  <a:gd name="T3" fmla="*/ 0 h 75"/>
                  <a:gd name="T4" fmla="*/ 266 w 75"/>
                  <a:gd name="T5" fmla="*/ 0 h 75"/>
                  <a:gd name="T6" fmla="*/ 205 w 75"/>
                  <a:gd name="T7" fmla="*/ 28 h 75"/>
                  <a:gd name="T8" fmla="*/ 148 w 75"/>
                  <a:gd name="T9" fmla="*/ 52 h 75"/>
                  <a:gd name="T10" fmla="*/ 94 w 75"/>
                  <a:gd name="T11" fmla="*/ 94 h 75"/>
                  <a:gd name="T12" fmla="*/ 52 w 75"/>
                  <a:gd name="T13" fmla="*/ 148 h 75"/>
                  <a:gd name="T14" fmla="*/ 28 w 75"/>
                  <a:gd name="T15" fmla="*/ 205 h 75"/>
                  <a:gd name="T16" fmla="*/ 0 w 75"/>
                  <a:gd name="T17" fmla="*/ 266 h 75"/>
                  <a:gd name="T18" fmla="*/ 0 w 75"/>
                  <a:gd name="T19" fmla="*/ 334 h 75"/>
                  <a:gd name="T20" fmla="*/ 52 w 75"/>
                  <a:gd name="T21" fmla="*/ 334 h 75"/>
                  <a:gd name="T22" fmla="*/ 52 w 75"/>
                  <a:gd name="T23" fmla="*/ 283 h 75"/>
                  <a:gd name="T24" fmla="*/ 68 w 75"/>
                  <a:gd name="T25" fmla="*/ 224 h 75"/>
                  <a:gd name="T26" fmla="*/ 94 w 75"/>
                  <a:gd name="T27" fmla="*/ 177 h 75"/>
                  <a:gd name="T28" fmla="*/ 129 w 75"/>
                  <a:gd name="T29" fmla="*/ 137 h 75"/>
                  <a:gd name="T30" fmla="*/ 176 w 75"/>
                  <a:gd name="T31" fmla="*/ 94 h 75"/>
                  <a:gd name="T32" fmla="*/ 224 w 75"/>
                  <a:gd name="T33" fmla="*/ 68 h 75"/>
                  <a:gd name="T34" fmla="*/ 283 w 75"/>
                  <a:gd name="T35" fmla="*/ 52 h 75"/>
                  <a:gd name="T36" fmla="*/ 334 w 75"/>
                  <a:gd name="T37" fmla="*/ 52 h 75"/>
                  <a:gd name="T38" fmla="*/ 334 w 75"/>
                  <a:gd name="T39" fmla="*/ 52 h 75"/>
                  <a:gd name="T40" fmla="*/ 334 w 75"/>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75"/>
                  <a:gd name="T65" fmla="*/ 75 w 75"/>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75">
                    <a:moveTo>
                      <a:pt x="75" y="0"/>
                    </a:moveTo>
                    <a:lnTo>
                      <a:pt x="75" y="0"/>
                    </a:lnTo>
                    <a:lnTo>
                      <a:pt x="60" y="0"/>
                    </a:lnTo>
                    <a:lnTo>
                      <a:pt x="46" y="6"/>
                    </a:lnTo>
                    <a:lnTo>
                      <a:pt x="33" y="12"/>
                    </a:lnTo>
                    <a:lnTo>
                      <a:pt x="21" y="21"/>
                    </a:lnTo>
                    <a:lnTo>
                      <a:pt x="12" y="33"/>
                    </a:lnTo>
                    <a:lnTo>
                      <a:pt x="6" y="46"/>
                    </a:lnTo>
                    <a:lnTo>
                      <a:pt x="0" y="60"/>
                    </a:lnTo>
                    <a:lnTo>
                      <a:pt x="0" y="75"/>
                    </a:lnTo>
                    <a:lnTo>
                      <a:pt x="12" y="75"/>
                    </a:lnTo>
                    <a:lnTo>
                      <a:pt x="12" y="63"/>
                    </a:lnTo>
                    <a:lnTo>
                      <a:pt x="15" y="50"/>
                    </a:lnTo>
                    <a:lnTo>
                      <a:pt x="21" y="40"/>
                    </a:lnTo>
                    <a:lnTo>
                      <a:pt x="29" y="31"/>
                    </a:lnTo>
                    <a:lnTo>
                      <a:pt x="39" y="21"/>
                    </a:lnTo>
                    <a:lnTo>
                      <a:pt x="50" y="15"/>
                    </a:lnTo>
                    <a:lnTo>
                      <a:pt x="63" y="12"/>
                    </a:lnTo>
                    <a:lnTo>
                      <a:pt x="75" y="12"/>
                    </a:lnTo>
                    <a:lnTo>
                      <a:pt x="7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02" name="Freeform 307"/>
              <p:cNvSpPr>
                <a:spLocks/>
              </p:cNvSpPr>
              <p:nvPr/>
            </p:nvSpPr>
            <p:spPr bwMode="auto">
              <a:xfrm>
                <a:off x="1842" y="2536"/>
                <a:ext cx="17" cy="160"/>
              </a:xfrm>
              <a:custGeom>
                <a:avLst/>
                <a:gdLst>
                  <a:gd name="T0" fmla="*/ 48 w 12"/>
                  <a:gd name="T1" fmla="*/ 0 h 110"/>
                  <a:gd name="T2" fmla="*/ 0 w 12"/>
                  <a:gd name="T3" fmla="*/ 0 h 110"/>
                  <a:gd name="T4" fmla="*/ 0 w 12"/>
                  <a:gd name="T5" fmla="*/ 493 h 110"/>
                  <a:gd name="T6" fmla="*/ 48 w 12"/>
                  <a:gd name="T7" fmla="*/ 493 h 110"/>
                  <a:gd name="T8" fmla="*/ 48 w 12"/>
                  <a:gd name="T9" fmla="*/ 0 h 110"/>
                  <a:gd name="T10" fmla="*/ 48 w 12"/>
                  <a:gd name="T11" fmla="*/ 0 h 110"/>
                  <a:gd name="T12" fmla="*/ 0 60000 65536"/>
                  <a:gd name="T13" fmla="*/ 0 60000 65536"/>
                  <a:gd name="T14" fmla="*/ 0 60000 65536"/>
                  <a:gd name="T15" fmla="*/ 0 60000 65536"/>
                  <a:gd name="T16" fmla="*/ 0 60000 65536"/>
                  <a:gd name="T17" fmla="*/ 0 60000 65536"/>
                  <a:gd name="T18" fmla="*/ 0 w 12"/>
                  <a:gd name="T19" fmla="*/ 0 h 110"/>
                  <a:gd name="T20" fmla="*/ 12 w 12"/>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2" h="110">
                    <a:moveTo>
                      <a:pt x="12" y="0"/>
                    </a:moveTo>
                    <a:lnTo>
                      <a:pt x="0" y="0"/>
                    </a:lnTo>
                    <a:lnTo>
                      <a:pt x="0" y="110"/>
                    </a:lnTo>
                    <a:lnTo>
                      <a:pt x="12" y="110"/>
                    </a:ln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03" name="Freeform 308"/>
              <p:cNvSpPr>
                <a:spLocks/>
              </p:cNvSpPr>
              <p:nvPr/>
            </p:nvSpPr>
            <p:spPr bwMode="auto">
              <a:xfrm>
                <a:off x="1842" y="2425"/>
                <a:ext cx="112" cy="111"/>
              </a:xfrm>
              <a:custGeom>
                <a:avLst/>
                <a:gdLst>
                  <a:gd name="T0" fmla="*/ 345 w 77"/>
                  <a:gd name="T1" fmla="*/ 0 h 76"/>
                  <a:gd name="T2" fmla="*/ 345 w 77"/>
                  <a:gd name="T3" fmla="*/ 0 h 76"/>
                  <a:gd name="T4" fmla="*/ 278 w 77"/>
                  <a:gd name="T5" fmla="*/ 9 h 76"/>
                  <a:gd name="T6" fmla="*/ 215 w 77"/>
                  <a:gd name="T7" fmla="*/ 22 h 76"/>
                  <a:gd name="T8" fmla="*/ 157 w 77"/>
                  <a:gd name="T9" fmla="*/ 60 h 76"/>
                  <a:gd name="T10" fmla="*/ 102 w 77"/>
                  <a:gd name="T11" fmla="*/ 107 h 76"/>
                  <a:gd name="T12" fmla="*/ 61 w 77"/>
                  <a:gd name="T13" fmla="*/ 156 h 76"/>
                  <a:gd name="T14" fmla="*/ 36 w 77"/>
                  <a:gd name="T15" fmla="*/ 209 h 76"/>
                  <a:gd name="T16" fmla="*/ 9 w 77"/>
                  <a:gd name="T17" fmla="*/ 278 h 76"/>
                  <a:gd name="T18" fmla="*/ 0 w 77"/>
                  <a:gd name="T19" fmla="*/ 346 h 76"/>
                  <a:gd name="T20" fmla="*/ 52 w 77"/>
                  <a:gd name="T21" fmla="*/ 346 h 76"/>
                  <a:gd name="T22" fmla="*/ 61 w 77"/>
                  <a:gd name="T23" fmla="*/ 286 h 76"/>
                  <a:gd name="T24" fmla="*/ 80 w 77"/>
                  <a:gd name="T25" fmla="*/ 231 h 76"/>
                  <a:gd name="T26" fmla="*/ 102 w 77"/>
                  <a:gd name="T27" fmla="*/ 181 h 76"/>
                  <a:gd name="T28" fmla="*/ 138 w 77"/>
                  <a:gd name="T29" fmla="*/ 136 h 76"/>
                  <a:gd name="T30" fmla="*/ 185 w 77"/>
                  <a:gd name="T31" fmla="*/ 107 h 76"/>
                  <a:gd name="T32" fmla="*/ 234 w 77"/>
                  <a:gd name="T33" fmla="*/ 79 h 76"/>
                  <a:gd name="T34" fmla="*/ 285 w 77"/>
                  <a:gd name="T35" fmla="*/ 60 h 76"/>
                  <a:gd name="T36" fmla="*/ 345 w 77"/>
                  <a:gd name="T37" fmla="*/ 50 h 76"/>
                  <a:gd name="T38" fmla="*/ 345 w 77"/>
                  <a:gd name="T39" fmla="*/ 50 h 76"/>
                  <a:gd name="T40" fmla="*/ 345 w 77"/>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76"/>
                  <a:gd name="T65" fmla="*/ 77 w 77"/>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76">
                    <a:moveTo>
                      <a:pt x="77" y="0"/>
                    </a:moveTo>
                    <a:lnTo>
                      <a:pt x="77" y="0"/>
                    </a:lnTo>
                    <a:lnTo>
                      <a:pt x="62" y="2"/>
                    </a:lnTo>
                    <a:lnTo>
                      <a:pt x="48" y="5"/>
                    </a:lnTo>
                    <a:lnTo>
                      <a:pt x="35" y="13"/>
                    </a:lnTo>
                    <a:lnTo>
                      <a:pt x="23" y="23"/>
                    </a:lnTo>
                    <a:lnTo>
                      <a:pt x="14" y="34"/>
                    </a:lnTo>
                    <a:lnTo>
                      <a:pt x="8" y="46"/>
                    </a:lnTo>
                    <a:lnTo>
                      <a:pt x="2" y="61"/>
                    </a:lnTo>
                    <a:lnTo>
                      <a:pt x="0" y="76"/>
                    </a:lnTo>
                    <a:lnTo>
                      <a:pt x="12" y="76"/>
                    </a:lnTo>
                    <a:lnTo>
                      <a:pt x="14" y="63"/>
                    </a:lnTo>
                    <a:lnTo>
                      <a:pt x="18" y="51"/>
                    </a:lnTo>
                    <a:lnTo>
                      <a:pt x="23" y="40"/>
                    </a:lnTo>
                    <a:lnTo>
                      <a:pt x="31" y="30"/>
                    </a:lnTo>
                    <a:lnTo>
                      <a:pt x="41" y="23"/>
                    </a:lnTo>
                    <a:lnTo>
                      <a:pt x="52" y="17"/>
                    </a:lnTo>
                    <a:lnTo>
                      <a:pt x="64" y="13"/>
                    </a:lnTo>
                    <a:lnTo>
                      <a:pt x="77" y="11"/>
                    </a:lnTo>
                    <a:lnTo>
                      <a:pt x="7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04" name="Freeform 309"/>
              <p:cNvSpPr>
                <a:spLocks/>
              </p:cNvSpPr>
              <p:nvPr/>
            </p:nvSpPr>
            <p:spPr bwMode="auto">
              <a:xfrm>
                <a:off x="1954" y="2425"/>
                <a:ext cx="996" cy="16"/>
              </a:xfrm>
              <a:custGeom>
                <a:avLst/>
                <a:gdLst>
                  <a:gd name="T0" fmla="*/ 3087 w 683"/>
                  <a:gd name="T1" fmla="*/ 48 h 11"/>
                  <a:gd name="T2" fmla="*/ 3087 w 683"/>
                  <a:gd name="T3" fmla="*/ 0 h 11"/>
                  <a:gd name="T4" fmla="*/ 0 w 683"/>
                  <a:gd name="T5" fmla="*/ 0 h 11"/>
                  <a:gd name="T6" fmla="*/ 0 w 683"/>
                  <a:gd name="T7" fmla="*/ 48 h 11"/>
                  <a:gd name="T8" fmla="*/ 3087 w 683"/>
                  <a:gd name="T9" fmla="*/ 48 h 11"/>
                  <a:gd name="T10" fmla="*/ 3087 w 683"/>
                  <a:gd name="T11" fmla="*/ 48 h 11"/>
                  <a:gd name="T12" fmla="*/ 0 60000 65536"/>
                  <a:gd name="T13" fmla="*/ 0 60000 65536"/>
                  <a:gd name="T14" fmla="*/ 0 60000 65536"/>
                  <a:gd name="T15" fmla="*/ 0 60000 65536"/>
                  <a:gd name="T16" fmla="*/ 0 60000 65536"/>
                  <a:gd name="T17" fmla="*/ 0 60000 65536"/>
                  <a:gd name="T18" fmla="*/ 0 w 683"/>
                  <a:gd name="T19" fmla="*/ 0 h 11"/>
                  <a:gd name="T20" fmla="*/ 683 w 68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83" h="11">
                    <a:moveTo>
                      <a:pt x="683" y="11"/>
                    </a:moveTo>
                    <a:lnTo>
                      <a:pt x="683" y="0"/>
                    </a:lnTo>
                    <a:lnTo>
                      <a:pt x="0" y="0"/>
                    </a:lnTo>
                    <a:lnTo>
                      <a:pt x="0" y="11"/>
                    </a:lnTo>
                    <a:lnTo>
                      <a:pt x="683"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05" name="Freeform 310"/>
              <p:cNvSpPr>
                <a:spLocks/>
              </p:cNvSpPr>
              <p:nvPr/>
            </p:nvSpPr>
            <p:spPr bwMode="auto">
              <a:xfrm>
                <a:off x="2950" y="2425"/>
                <a:ext cx="112" cy="111"/>
              </a:xfrm>
              <a:custGeom>
                <a:avLst/>
                <a:gdLst>
                  <a:gd name="T0" fmla="*/ 345 w 77"/>
                  <a:gd name="T1" fmla="*/ 346 h 76"/>
                  <a:gd name="T2" fmla="*/ 345 w 77"/>
                  <a:gd name="T3" fmla="*/ 346 h 76"/>
                  <a:gd name="T4" fmla="*/ 336 w 77"/>
                  <a:gd name="T5" fmla="*/ 278 h 76"/>
                  <a:gd name="T6" fmla="*/ 317 w 77"/>
                  <a:gd name="T7" fmla="*/ 209 h 76"/>
                  <a:gd name="T8" fmla="*/ 285 w 77"/>
                  <a:gd name="T9" fmla="*/ 156 h 76"/>
                  <a:gd name="T10" fmla="*/ 243 w 77"/>
                  <a:gd name="T11" fmla="*/ 107 h 76"/>
                  <a:gd name="T12" fmla="*/ 195 w 77"/>
                  <a:gd name="T13" fmla="*/ 60 h 76"/>
                  <a:gd name="T14" fmla="*/ 138 w 77"/>
                  <a:gd name="T15" fmla="*/ 22 h 76"/>
                  <a:gd name="T16" fmla="*/ 70 w 77"/>
                  <a:gd name="T17" fmla="*/ 9 h 76"/>
                  <a:gd name="T18" fmla="*/ 0 w 77"/>
                  <a:gd name="T19" fmla="*/ 0 h 76"/>
                  <a:gd name="T20" fmla="*/ 0 w 77"/>
                  <a:gd name="T21" fmla="*/ 50 h 76"/>
                  <a:gd name="T22" fmla="*/ 61 w 77"/>
                  <a:gd name="T23" fmla="*/ 60 h 76"/>
                  <a:gd name="T24" fmla="*/ 111 w 77"/>
                  <a:gd name="T25" fmla="*/ 79 h 76"/>
                  <a:gd name="T26" fmla="*/ 167 w 77"/>
                  <a:gd name="T27" fmla="*/ 107 h 76"/>
                  <a:gd name="T28" fmla="*/ 205 w 77"/>
                  <a:gd name="T29" fmla="*/ 136 h 76"/>
                  <a:gd name="T30" fmla="*/ 243 w 77"/>
                  <a:gd name="T31" fmla="*/ 181 h 76"/>
                  <a:gd name="T32" fmla="*/ 269 w 77"/>
                  <a:gd name="T33" fmla="*/ 231 h 76"/>
                  <a:gd name="T34" fmla="*/ 285 w 77"/>
                  <a:gd name="T35" fmla="*/ 286 h 76"/>
                  <a:gd name="T36" fmla="*/ 297 w 77"/>
                  <a:gd name="T37" fmla="*/ 346 h 76"/>
                  <a:gd name="T38" fmla="*/ 297 w 77"/>
                  <a:gd name="T39" fmla="*/ 346 h 76"/>
                  <a:gd name="T40" fmla="*/ 345 w 77"/>
                  <a:gd name="T41" fmla="*/ 346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76"/>
                  <a:gd name="T65" fmla="*/ 77 w 77"/>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76">
                    <a:moveTo>
                      <a:pt x="77" y="76"/>
                    </a:moveTo>
                    <a:lnTo>
                      <a:pt x="77" y="76"/>
                    </a:lnTo>
                    <a:lnTo>
                      <a:pt x="75" y="61"/>
                    </a:lnTo>
                    <a:lnTo>
                      <a:pt x="71" y="46"/>
                    </a:lnTo>
                    <a:lnTo>
                      <a:pt x="64" y="34"/>
                    </a:lnTo>
                    <a:lnTo>
                      <a:pt x="54" y="23"/>
                    </a:lnTo>
                    <a:lnTo>
                      <a:pt x="43" y="13"/>
                    </a:lnTo>
                    <a:lnTo>
                      <a:pt x="31" y="5"/>
                    </a:lnTo>
                    <a:lnTo>
                      <a:pt x="16" y="2"/>
                    </a:lnTo>
                    <a:lnTo>
                      <a:pt x="0" y="0"/>
                    </a:lnTo>
                    <a:lnTo>
                      <a:pt x="0" y="11"/>
                    </a:lnTo>
                    <a:lnTo>
                      <a:pt x="14" y="13"/>
                    </a:lnTo>
                    <a:lnTo>
                      <a:pt x="25" y="17"/>
                    </a:lnTo>
                    <a:lnTo>
                      <a:pt x="37" y="23"/>
                    </a:lnTo>
                    <a:lnTo>
                      <a:pt x="46" y="30"/>
                    </a:lnTo>
                    <a:lnTo>
                      <a:pt x="54" y="40"/>
                    </a:lnTo>
                    <a:lnTo>
                      <a:pt x="60" y="51"/>
                    </a:lnTo>
                    <a:lnTo>
                      <a:pt x="64" y="63"/>
                    </a:lnTo>
                    <a:lnTo>
                      <a:pt x="66" y="76"/>
                    </a:lnTo>
                    <a:lnTo>
                      <a:pt x="77" y="7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06" name="Freeform 311"/>
              <p:cNvSpPr>
                <a:spLocks/>
              </p:cNvSpPr>
              <p:nvPr/>
            </p:nvSpPr>
            <p:spPr bwMode="auto">
              <a:xfrm>
                <a:off x="3046" y="2536"/>
                <a:ext cx="16" cy="160"/>
              </a:xfrm>
              <a:custGeom>
                <a:avLst/>
                <a:gdLst>
                  <a:gd name="T0" fmla="*/ 0 w 11"/>
                  <a:gd name="T1" fmla="*/ 493 h 110"/>
                  <a:gd name="T2" fmla="*/ 48 w 11"/>
                  <a:gd name="T3" fmla="*/ 493 h 110"/>
                  <a:gd name="T4" fmla="*/ 48 w 11"/>
                  <a:gd name="T5" fmla="*/ 0 h 110"/>
                  <a:gd name="T6" fmla="*/ 0 w 11"/>
                  <a:gd name="T7" fmla="*/ 0 h 110"/>
                  <a:gd name="T8" fmla="*/ 0 w 11"/>
                  <a:gd name="T9" fmla="*/ 493 h 110"/>
                  <a:gd name="T10" fmla="*/ 0 w 11"/>
                  <a:gd name="T11" fmla="*/ 493 h 110"/>
                  <a:gd name="T12" fmla="*/ 0 60000 65536"/>
                  <a:gd name="T13" fmla="*/ 0 60000 65536"/>
                  <a:gd name="T14" fmla="*/ 0 60000 65536"/>
                  <a:gd name="T15" fmla="*/ 0 60000 65536"/>
                  <a:gd name="T16" fmla="*/ 0 60000 65536"/>
                  <a:gd name="T17" fmla="*/ 0 60000 65536"/>
                  <a:gd name="T18" fmla="*/ 0 w 11"/>
                  <a:gd name="T19" fmla="*/ 0 h 110"/>
                  <a:gd name="T20" fmla="*/ 11 w 11"/>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1" h="110">
                    <a:moveTo>
                      <a:pt x="0" y="110"/>
                    </a:moveTo>
                    <a:lnTo>
                      <a:pt x="11" y="110"/>
                    </a:lnTo>
                    <a:lnTo>
                      <a:pt x="11" y="0"/>
                    </a:lnTo>
                    <a:lnTo>
                      <a:pt x="0" y="0"/>
                    </a:lnTo>
                    <a:lnTo>
                      <a:pt x="0" y="1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07" name="Freeform 312"/>
              <p:cNvSpPr>
                <a:spLocks/>
              </p:cNvSpPr>
              <p:nvPr/>
            </p:nvSpPr>
            <p:spPr bwMode="auto">
              <a:xfrm>
                <a:off x="2950" y="2696"/>
                <a:ext cx="112" cy="113"/>
              </a:xfrm>
              <a:custGeom>
                <a:avLst/>
                <a:gdLst>
                  <a:gd name="T0" fmla="*/ 0 w 77"/>
                  <a:gd name="T1" fmla="*/ 358 h 77"/>
                  <a:gd name="T2" fmla="*/ 0 w 77"/>
                  <a:gd name="T3" fmla="*/ 358 h 77"/>
                  <a:gd name="T4" fmla="*/ 70 w 77"/>
                  <a:gd name="T5" fmla="*/ 346 h 77"/>
                  <a:gd name="T6" fmla="*/ 138 w 77"/>
                  <a:gd name="T7" fmla="*/ 318 h 77"/>
                  <a:gd name="T8" fmla="*/ 195 w 77"/>
                  <a:gd name="T9" fmla="*/ 291 h 77"/>
                  <a:gd name="T10" fmla="*/ 243 w 77"/>
                  <a:gd name="T11" fmla="*/ 249 h 77"/>
                  <a:gd name="T12" fmla="*/ 285 w 77"/>
                  <a:gd name="T13" fmla="*/ 197 h 77"/>
                  <a:gd name="T14" fmla="*/ 317 w 77"/>
                  <a:gd name="T15" fmla="*/ 135 h 77"/>
                  <a:gd name="T16" fmla="*/ 336 w 77"/>
                  <a:gd name="T17" fmla="*/ 69 h 77"/>
                  <a:gd name="T18" fmla="*/ 345 w 77"/>
                  <a:gd name="T19" fmla="*/ 0 h 77"/>
                  <a:gd name="T20" fmla="*/ 297 w 77"/>
                  <a:gd name="T21" fmla="*/ 0 h 77"/>
                  <a:gd name="T22" fmla="*/ 285 w 77"/>
                  <a:gd name="T23" fmla="*/ 60 h 77"/>
                  <a:gd name="T24" fmla="*/ 269 w 77"/>
                  <a:gd name="T25" fmla="*/ 116 h 77"/>
                  <a:gd name="T26" fmla="*/ 243 w 77"/>
                  <a:gd name="T27" fmla="*/ 167 h 77"/>
                  <a:gd name="T28" fmla="*/ 205 w 77"/>
                  <a:gd name="T29" fmla="*/ 216 h 77"/>
                  <a:gd name="T30" fmla="*/ 167 w 77"/>
                  <a:gd name="T31" fmla="*/ 249 h 77"/>
                  <a:gd name="T32" fmla="*/ 111 w 77"/>
                  <a:gd name="T33" fmla="*/ 276 h 77"/>
                  <a:gd name="T34" fmla="*/ 61 w 77"/>
                  <a:gd name="T35" fmla="*/ 291 h 77"/>
                  <a:gd name="T36" fmla="*/ 0 w 77"/>
                  <a:gd name="T37" fmla="*/ 299 h 77"/>
                  <a:gd name="T38" fmla="*/ 0 w 77"/>
                  <a:gd name="T39" fmla="*/ 299 h 77"/>
                  <a:gd name="T40" fmla="*/ 0 w 77"/>
                  <a:gd name="T41" fmla="*/ 358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77"/>
                  <a:gd name="T65" fmla="*/ 77 w 77"/>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77">
                    <a:moveTo>
                      <a:pt x="0" y="77"/>
                    </a:moveTo>
                    <a:lnTo>
                      <a:pt x="0" y="77"/>
                    </a:lnTo>
                    <a:lnTo>
                      <a:pt x="16" y="75"/>
                    </a:lnTo>
                    <a:lnTo>
                      <a:pt x="31" y="69"/>
                    </a:lnTo>
                    <a:lnTo>
                      <a:pt x="43" y="63"/>
                    </a:lnTo>
                    <a:lnTo>
                      <a:pt x="54" y="54"/>
                    </a:lnTo>
                    <a:lnTo>
                      <a:pt x="64" y="42"/>
                    </a:lnTo>
                    <a:lnTo>
                      <a:pt x="71" y="29"/>
                    </a:lnTo>
                    <a:lnTo>
                      <a:pt x="75" y="15"/>
                    </a:lnTo>
                    <a:lnTo>
                      <a:pt x="77" y="0"/>
                    </a:lnTo>
                    <a:lnTo>
                      <a:pt x="66" y="0"/>
                    </a:lnTo>
                    <a:lnTo>
                      <a:pt x="64" y="13"/>
                    </a:lnTo>
                    <a:lnTo>
                      <a:pt x="60" y="25"/>
                    </a:lnTo>
                    <a:lnTo>
                      <a:pt x="54" y="36"/>
                    </a:lnTo>
                    <a:lnTo>
                      <a:pt x="46" y="46"/>
                    </a:lnTo>
                    <a:lnTo>
                      <a:pt x="37" y="54"/>
                    </a:lnTo>
                    <a:lnTo>
                      <a:pt x="25" y="59"/>
                    </a:lnTo>
                    <a:lnTo>
                      <a:pt x="14" y="63"/>
                    </a:lnTo>
                    <a:lnTo>
                      <a:pt x="0" y="65"/>
                    </a:lnTo>
                    <a:lnTo>
                      <a:pt x="0" y="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08" name="Freeform 313"/>
              <p:cNvSpPr>
                <a:spLocks/>
              </p:cNvSpPr>
              <p:nvPr/>
            </p:nvSpPr>
            <p:spPr bwMode="auto">
              <a:xfrm>
                <a:off x="1954" y="2791"/>
                <a:ext cx="996" cy="18"/>
              </a:xfrm>
              <a:custGeom>
                <a:avLst/>
                <a:gdLst>
                  <a:gd name="T0" fmla="*/ 0 w 683"/>
                  <a:gd name="T1" fmla="*/ 0 h 12"/>
                  <a:gd name="T2" fmla="*/ 0 w 683"/>
                  <a:gd name="T3" fmla="*/ 62 h 12"/>
                  <a:gd name="T4" fmla="*/ 3087 w 683"/>
                  <a:gd name="T5" fmla="*/ 62 h 12"/>
                  <a:gd name="T6" fmla="*/ 3087 w 683"/>
                  <a:gd name="T7" fmla="*/ 0 h 12"/>
                  <a:gd name="T8" fmla="*/ 0 w 683"/>
                  <a:gd name="T9" fmla="*/ 0 h 12"/>
                  <a:gd name="T10" fmla="*/ 0 w 683"/>
                  <a:gd name="T11" fmla="*/ 0 h 12"/>
                  <a:gd name="T12" fmla="*/ 0 60000 65536"/>
                  <a:gd name="T13" fmla="*/ 0 60000 65536"/>
                  <a:gd name="T14" fmla="*/ 0 60000 65536"/>
                  <a:gd name="T15" fmla="*/ 0 60000 65536"/>
                  <a:gd name="T16" fmla="*/ 0 60000 65536"/>
                  <a:gd name="T17" fmla="*/ 0 60000 65536"/>
                  <a:gd name="T18" fmla="*/ 0 w 683"/>
                  <a:gd name="T19" fmla="*/ 0 h 12"/>
                  <a:gd name="T20" fmla="*/ 683 w 68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83" h="12">
                    <a:moveTo>
                      <a:pt x="0" y="0"/>
                    </a:moveTo>
                    <a:lnTo>
                      <a:pt x="0" y="12"/>
                    </a:lnTo>
                    <a:lnTo>
                      <a:pt x="683" y="12"/>
                    </a:lnTo>
                    <a:lnTo>
                      <a:pt x="683"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09" name="Freeform 314"/>
              <p:cNvSpPr>
                <a:spLocks/>
              </p:cNvSpPr>
              <p:nvPr/>
            </p:nvSpPr>
            <p:spPr bwMode="auto">
              <a:xfrm>
                <a:off x="1842" y="2696"/>
                <a:ext cx="112" cy="113"/>
              </a:xfrm>
              <a:custGeom>
                <a:avLst/>
                <a:gdLst>
                  <a:gd name="T0" fmla="*/ 0 w 77"/>
                  <a:gd name="T1" fmla="*/ 0 h 77"/>
                  <a:gd name="T2" fmla="*/ 0 w 77"/>
                  <a:gd name="T3" fmla="*/ 0 h 77"/>
                  <a:gd name="T4" fmla="*/ 9 w 77"/>
                  <a:gd name="T5" fmla="*/ 69 h 77"/>
                  <a:gd name="T6" fmla="*/ 36 w 77"/>
                  <a:gd name="T7" fmla="*/ 135 h 77"/>
                  <a:gd name="T8" fmla="*/ 61 w 77"/>
                  <a:gd name="T9" fmla="*/ 197 h 77"/>
                  <a:gd name="T10" fmla="*/ 102 w 77"/>
                  <a:gd name="T11" fmla="*/ 249 h 77"/>
                  <a:gd name="T12" fmla="*/ 157 w 77"/>
                  <a:gd name="T13" fmla="*/ 291 h 77"/>
                  <a:gd name="T14" fmla="*/ 215 w 77"/>
                  <a:gd name="T15" fmla="*/ 318 h 77"/>
                  <a:gd name="T16" fmla="*/ 278 w 77"/>
                  <a:gd name="T17" fmla="*/ 346 h 77"/>
                  <a:gd name="T18" fmla="*/ 345 w 77"/>
                  <a:gd name="T19" fmla="*/ 358 h 77"/>
                  <a:gd name="T20" fmla="*/ 345 w 77"/>
                  <a:gd name="T21" fmla="*/ 299 h 77"/>
                  <a:gd name="T22" fmla="*/ 285 w 77"/>
                  <a:gd name="T23" fmla="*/ 291 h 77"/>
                  <a:gd name="T24" fmla="*/ 234 w 77"/>
                  <a:gd name="T25" fmla="*/ 276 h 77"/>
                  <a:gd name="T26" fmla="*/ 185 w 77"/>
                  <a:gd name="T27" fmla="*/ 249 h 77"/>
                  <a:gd name="T28" fmla="*/ 138 w 77"/>
                  <a:gd name="T29" fmla="*/ 216 h 77"/>
                  <a:gd name="T30" fmla="*/ 102 w 77"/>
                  <a:gd name="T31" fmla="*/ 167 h 77"/>
                  <a:gd name="T32" fmla="*/ 80 w 77"/>
                  <a:gd name="T33" fmla="*/ 116 h 77"/>
                  <a:gd name="T34" fmla="*/ 61 w 77"/>
                  <a:gd name="T35" fmla="*/ 60 h 77"/>
                  <a:gd name="T36" fmla="*/ 52 w 77"/>
                  <a:gd name="T37" fmla="*/ 0 h 77"/>
                  <a:gd name="T38" fmla="*/ 52 w 77"/>
                  <a:gd name="T39" fmla="*/ 0 h 77"/>
                  <a:gd name="T40" fmla="*/ 0 w 77"/>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77"/>
                  <a:gd name="T65" fmla="*/ 77 w 77"/>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77">
                    <a:moveTo>
                      <a:pt x="0" y="0"/>
                    </a:moveTo>
                    <a:lnTo>
                      <a:pt x="0" y="0"/>
                    </a:lnTo>
                    <a:lnTo>
                      <a:pt x="2" y="15"/>
                    </a:lnTo>
                    <a:lnTo>
                      <a:pt x="8" y="29"/>
                    </a:lnTo>
                    <a:lnTo>
                      <a:pt x="14" y="42"/>
                    </a:lnTo>
                    <a:lnTo>
                      <a:pt x="23" y="54"/>
                    </a:lnTo>
                    <a:lnTo>
                      <a:pt x="35" y="63"/>
                    </a:lnTo>
                    <a:lnTo>
                      <a:pt x="48" y="69"/>
                    </a:lnTo>
                    <a:lnTo>
                      <a:pt x="62" y="75"/>
                    </a:lnTo>
                    <a:lnTo>
                      <a:pt x="77" y="77"/>
                    </a:lnTo>
                    <a:lnTo>
                      <a:pt x="77" y="65"/>
                    </a:lnTo>
                    <a:lnTo>
                      <a:pt x="64" y="63"/>
                    </a:lnTo>
                    <a:lnTo>
                      <a:pt x="52" y="59"/>
                    </a:lnTo>
                    <a:lnTo>
                      <a:pt x="41" y="54"/>
                    </a:lnTo>
                    <a:lnTo>
                      <a:pt x="31" y="46"/>
                    </a:lnTo>
                    <a:lnTo>
                      <a:pt x="23" y="36"/>
                    </a:lnTo>
                    <a:lnTo>
                      <a:pt x="18" y="25"/>
                    </a:lnTo>
                    <a:lnTo>
                      <a:pt x="14" y="13"/>
                    </a:lnTo>
                    <a:lnTo>
                      <a:pt x="12"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10" name="Freeform 315"/>
              <p:cNvSpPr>
                <a:spLocks/>
              </p:cNvSpPr>
              <p:nvPr/>
            </p:nvSpPr>
            <p:spPr bwMode="auto">
              <a:xfrm>
                <a:off x="2797" y="3644"/>
                <a:ext cx="179" cy="18"/>
              </a:xfrm>
              <a:custGeom>
                <a:avLst/>
                <a:gdLst>
                  <a:gd name="T0" fmla="*/ 550 w 123"/>
                  <a:gd name="T1" fmla="*/ 0 h 12"/>
                  <a:gd name="T2" fmla="*/ 543 w 123"/>
                  <a:gd name="T3" fmla="*/ 0 h 12"/>
                  <a:gd name="T4" fmla="*/ 0 w 123"/>
                  <a:gd name="T5" fmla="*/ 0 h 12"/>
                  <a:gd name="T6" fmla="*/ 0 w 123"/>
                  <a:gd name="T7" fmla="*/ 62 h 12"/>
                  <a:gd name="T8" fmla="*/ 543 w 123"/>
                  <a:gd name="T9" fmla="*/ 62 h 12"/>
                  <a:gd name="T10" fmla="*/ 550 w 123"/>
                  <a:gd name="T11" fmla="*/ 0 h 12"/>
                  <a:gd name="T12" fmla="*/ 0 60000 65536"/>
                  <a:gd name="T13" fmla="*/ 0 60000 65536"/>
                  <a:gd name="T14" fmla="*/ 0 60000 65536"/>
                  <a:gd name="T15" fmla="*/ 0 60000 65536"/>
                  <a:gd name="T16" fmla="*/ 0 60000 65536"/>
                  <a:gd name="T17" fmla="*/ 0 60000 65536"/>
                  <a:gd name="T18" fmla="*/ 0 w 123"/>
                  <a:gd name="T19" fmla="*/ 0 h 12"/>
                  <a:gd name="T20" fmla="*/ 123 w 12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3" h="12">
                    <a:moveTo>
                      <a:pt x="123" y="0"/>
                    </a:moveTo>
                    <a:lnTo>
                      <a:pt x="121" y="0"/>
                    </a:lnTo>
                    <a:lnTo>
                      <a:pt x="0" y="0"/>
                    </a:lnTo>
                    <a:lnTo>
                      <a:pt x="0" y="12"/>
                    </a:lnTo>
                    <a:lnTo>
                      <a:pt x="121" y="12"/>
                    </a:lnTo>
                    <a:lnTo>
                      <a:pt x="12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11" name="Freeform 316"/>
              <p:cNvSpPr>
                <a:spLocks/>
              </p:cNvSpPr>
              <p:nvPr/>
            </p:nvSpPr>
            <p:spPr bwMode="auto">
              <a:xfrm>
                <a:off x="2973" y="3644"/>
                <a:ext cx="229" cy="60"/>
              </a:xfrm>
              <a:custGeom>
                <a:avLst/>
                <a:gdLst>
                  <a:gd name="T0" fmla="*/ 702 w 157"/>
                  <a:gd name="T1" fmla="*/ 189 h 41"/>
                  <a:gd name="T2" fmla="*/ 710 w 157"/>
                  <a:gd name="T3" fmla="*/ 130 h 41"/>
                  <a:gd name="T4" fmla="*/ 9 w 157"/>
                  <a:gd name="T5" fmla="*/ 0 h 41"/>
                  <a:gd name="T6" fmla="*/ 0 w 157"/>
                  <a:gd name="T7" fmla="*/ 47 h 41"/>
                  <a:gd name="T8" fmla="*/ 702 w 157"/>
                  <a:gd name="T9" fmla="*/ 189 h 41"/>
                  <a:gd name="T10" fmla="*/ 702 w 157"/>
                  <a:gd name="T11" fmla="*/ 189 h 41"/>
                  <a:gd name="T12" fmla="*/ 0 60000 65536"/>
                  <a:gd name="T13" fmla="*/ 0 60000 65536"/>
                  <a:gd name="T14" fmla="*/ 0 60000 65536"/>
                  <a:gd name="T15" fmla="*/ 0 60000 65536"/>
                  <a:gd name="T16" fmla="*/ 0 60000 65536"/>
                  <a:gd name="T17" fmla="*/ 0 60000 65536"/>
                  <a:gd name="T18" fmla="*/ 0 w 157"/>
                  <a:gd name="T19" fmla="*/ 0 h 41"/>
                  <a:gd name="T20" fmla="*/ 157 w 15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57" h="41">
                    <a:moveTo>
                      <a:pt x="155" y="41"/>
                    </a:moveTo>
                    <a:lnTo>
                      <a:pt x="157" y="29"/>
                    </a:lnTo>
                    <a:lnTo>
                      <a:pt x="2" y="0"/>
                    </a:lnTo>
                    <a:lnTo>
                      <a:pt x="0" y="10"/>
                    </a:lnTo>
                    <a:lnTo>
                      <a:pt x="155" y="4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12" name="Freeform 317"/>
              <p:cNvSpPr>
                <a:spLocks/>
              </p:cNvSpPr>
              <p:nvPr/>
            </p:nvSpPr>
            <p:spPr bwMode="auto">
              <a:xfrm>
                <a:off x="3199" y="3686"/>
                <a:ext cx="67" cy="64"/>
              </a:xfrm>
              <a:custGeom>
                <a:avLst/>
                <a:gdLst>
                  <a:gd name="T0" fmla="*/ 208 w 46"/>
                  <a:gd name="T1" fmla="*/ 196 h 44"/>
                  <a:gd name="T2" fmla="*/ 208 w 46"/>
                  <a:gd name="T3" fmla="*/ 196 h 44"/>
                  <a:gd name="T4" fmla="*/ 197 w 46"/>
                  <a:gd name="T5" fmla="*/ 167 h 44"/>
                  <a:gd name="T6" fmla="*/ 189 w 46"/>
                  <a:gd name="T7" fmla="*/ 121 h 44"/>
                  <a:gd name="T8" fmla="*/ 176 w 46"/>
                  <a:gd name="T9" fmla="*/ 95 h 44"/>
                  <a:gd name="T10" fmla="*/ 149 w 46"/>
                  <a:gd name="T11" fmla="*/ 61 h 44"/>
                  <a:gd name="T12" fmla="*/ 111 w 46"/>
                  <a:gd name="T13" fmla="*/ 47 h 44"/>
                  <a:gd name="T14" fmla="*/ 76 w 46"/>
                  <a:gd name="T15" fmla="*/ 19 h 44"/>
                  <a:gd name="T16" fmla="*/ 47 w 46"/>
                  <a:gd name="T17" fmla="*/ 9 h 44"/>
                  <a:gd name="T18" fmla="*/ 9 w 46"/>
                  <a:gd name="T19" fmla="*/ 0 h 44"/>
                  <a:gd name="T20" fmla="*/ 0 w 46"/>
                  <a:gd name="T21" fmla="*/ 52 h 44"/>
                  <a:gd name="T22" fmla="*/ 36 w 46"/>
                  <a:gd name="T23" fmla="*/ 52 h 44"/>
                  <a:gd name="T24" fmla="*/ 61 w 46"/>
                  <a:gd name="T25" fmla="*/ 70 h 44"/>
                  <a:gd name="T26" fmla="*/ 87 w 46"/>
                  <a:gd name="T27" fmla="*/ 87 h 44"/>
                  <a:gd name="T28" fmla="*/ 111 w 46"/>
                  <a:gd name="T29" fmla="*/ 102 h 44"/>
                  <a:gd name="T30" fmla="*/ 130 w 46"/>
                  <a:gd name="T31" fmla="*/ 121 h 44"/>
                  <a:gd name="T32" fmla="*/ 149 w 46"/>
                  <a:gd name="T33" fmla="*/ 148 h 44"/>
                  <a:gd name="T34" fmla="*/ 157 w 46"/>
                  <a:gd name="T35" fmla="*/ 176 h 44"/>
                  <a:gd name="T36" fmla="*/ 157 w 46"/>
                  <a:gd name="T37" fmla="*/ 196 h 44"/>
                  <a:gd name="T38" fmla="*/ 157 w 46"/>
                  <a:gd name="T39" fmla="*/ 196 h 44"/>
                  <a:gd name="T40" fmla="*/ 208 w 46"/>
                  <a:gd name="T41" fmla="*/ 196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4"/>
                  <a:gd name="T65" fmla="*/ 46 w 46"/>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4">
                    <a:moveTo>
                      <a:pt x="46" y="44"/>
                    </a:moveTo>
                    <a:lnTo>
                      <a:pt x="46" y="44"/>
                    </a:lnTo>
                    <a:lnTo>
                      <a:pt x="44" y="37"/>
                    </a:lnTo>
                    <a:lnTo>
                      <a:pt x="42" y="27"/>
                    </a:lnTo>
                    <a:lnTo>
                      <a:pt x="39" y="21"/>
                    </a:lnTo>
                    <a:lnTo>
                      <a:pt x="33" y="14"/>
                    </a:lnTo>
                    <a:lnTo>
                      <a:pt x="25" y="10"/>
                    </a:lnTo>
                    <a:lnTo>
                      <a:pt x="17" y="4"/>
                    </a:lnTo>
                    <a:lnTo>
                      <a:pt x="10" y="2"/>
                    </a:lnTo>
                    <a:lnTo>
                      <a:pt x="2" y="0"/>
                    </a:lnTo>
                    <a:lnTo>
                      <a:pt x="0" y="12"/>
                    </a:lnTo>
                    <a:lnTo>
                      <a:pt x="8" y="12"/>
                    </a:lnTo>
                    <a:lnTo>
                      <a:pt x="14" y="16"/>
                    </a:lnTo>
                    <a:lnTo>
                      <a:pt x="19" y="19"/>
                    </a:lnTo>
                    <a:lnTo>
                      <a:pt x="25" y="23"/>
                    </a:lnTo>
                    <a:lnTo>
                      <a:pt x="29" y="27"/>
                    </a:lnTo>
                    <a:lnTo>
                      <a:pt x="33" y="33"/>
                    </a:lnTo>
                    <a:lnTo>
                      <a:pt x="35" y="39"/>
                    </a:lnTo>
                    <a:lnTo>
                      <a:pt x="35" y="44"/>
                    </a:lnTo>
                    <a:lnTo>
                      <a:pt x="46" y="4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13" name="Freeform 318"/>
              <p:cNvSpPr>
                <a:spLocks/>
              </p:cNvSpPr>
              <p:nvPr/>
            </p:nvSpPr>
            <p:spPr bwMode="auto">
              <a:xfrm>
                <a:off x="3250" y="3750"/>
                <a:ext cx="16" cy="27"/>
              </a:xfrm>
              <a:custGeom>
                <a:avLst/>
                <a:gdLst>
                  <a:gd name="T0" fmla="*/ 0 w 11"/>
                  <a:gd name="T1" fmla="*/ 90 h 18"/>
                  <a:gd name="T2" fmla="*/ 48 w 11"/>
                  <a:gd name="T3" fmla="*/ 90 h 18"/>
                  <a:gd name="T4" fmla="*/ 48 w 11"/>
                  <a:gd name="T5" fmla="*/ 0 h 18"/>
                  <a:gd name="T6" fmla="*/ 0 w 11"/>
                  <a:gd name="T7" fmla="*/ 0 h 18"/>
                  <a:gd name="T8" fmla="*/ 0 w 11"/>
                  <a:gd name="T9" fmla="*/ 90 h 18"/>
                  <a:gd name="T10" fmla="*/ 0 w 11"/>
                  <a:gd name="T11" fmla="*/ 90 h 18"/>
                  <a:gd name="T12" fmla="*/ 0 60000 65536"/>
                  <a:gd name="T13" fmla="*/ 0 60000 65536"/>
                  <a:gd name="T14" fmla="*/ 0 60000 65536"/>
                  <a:gd name="T15" fmla="*/ 0 60000 65536"/>
                  <a:gd name="T16" fmla="*/ 0 60000 65536"/>
                  <a:gd name="T17" fmla="*/ 0 60000 65536"/>
                  <a:gd name="T18" fmla="*/ 0 w 11"/>
                  <a:gd name="T19" fmla="*/ 0 h 18"/>
                  <a:gd name="T20" fmla="*/ 11 w 11"/>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1" h="18">
                    <a:moveTo>
                      <a:pt x="0" y="18"/>
                    </a:moveTo>
                    <a:lnTo>
                      <a:pt x="11" y="18"/>
                    </a:lnTo>
                    <a:lnTo>
                      <a:pt x="11" y="0"/>
                    </a:lnTo>
                    <a:lnTo>
                      <a:pt x="0" y="0"/>
                    </a:lnTo>
                    <a:lnTo>
                      <a:pt x="0" y="1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14" name="Freeform 319"/>
              <p:cNvSpPr>
                <a:spLocks/>
              </p:cNvSpPr>
              <p:nvPr/>
            </p:nvSpPr>
            <p:spPr bwMode="auto">
              <a:xfrm>
                <a:off x="3199" y="3777"/>
                <a:ext cx="67" cy="64"/>
              </a:xfrm>
              <a:custGeom>
                <a:avLst/>
                <a:gdLst>
                  <a:gd name="T0" fmla="*/ 0 w 46"/>
                  <a:gd name="T1" fmla="*/ 196 h 44"/>
                  <a:gd name="T2" fmla="*/ 0 w 46"/>
                  <a:gd name="T3" fmla="*/ 196 h 44"/>
                  <a:gd name="T4" fmla="*/ 47 w 46"/>
                  <a:gd name="T5" fmla="*/ 196 h 44"/>
                  <a:gd name="T6" fmla="*/ 76 w 46"/>
                  <a:gd name="T7" fmla="*/ 177 h 44"/>
                  <a:gd name="T8" fmla="*/ 111 w 46"/>
                  <a:gd name="T9" fmla="*/ 161 h 44"/>
                  <a:gd name="T10" fmla="*/ 149 w 46"/>
                  <a:gd name="T11" fmla="*/ 135 h 44"/>
                  <a:gd name="T12" fmla="*/ 176 w 46"/>
                  <a:gd name="T13" fmla="*/ 111 h 44"/>
                  <a:gd name="T14" fmla="*/ 189 w 46"/>
                  <a:gd name="T15" fmla="*/ 76 h 44"/>
                  <a:gd name="T16" fmla="*/ 197 w 46"/>
                  <a:gd name="T17" fmla="*/ 32 h 44"/>
                  <a:gd name="T18" fmla="*/ 208 w 46"/>
                  <a:gd name="T19" fmla="*/ 0 h 44"/>
                  <a:gd name="T20" fmla="*/ 157 w 46"/>
                  <a:gd name="T21" fmla="*/ 0 h 44"/>
                  <a:gd name="T22" fmla="*/ 157 w 46"/>
                  <a:gd name="T23" fmla="*/ 22 h 44"/>
                  <a:gd name="T24" fmla="*/ 149 w 46"/>
                  <a:gd name="T25" fmla="*/ 60 h 44"/>
                  <a:gd name="T26" fmla="*/ 130 w 46"/>
                  <a:gd name="T27" fmla="*/ 87 h 44"/>
                  <a:gd name="T28" fmla="*/ 111 w 46"/>
                  <a:gd name="T29" fmla="*/ 102 h 44"/>
                  <a:gd name="T30" fmla="*/ 87 w 46"/>
                  <a:gd name="T31" fmla="*/ 121 h 44"/>
                  <a:gd name="T32" fmla="*/ 61 w 46"/>
                  <a:gd name="T33" fmla="*/ 135 h 44"/>
                  <a:gd name="T34" fmla="*/ 36 w 46"/>
                  <a:gd name="T35" fmla="*/ 144 h 44"/>
                  <a:gd name="T36" fmla="*/ 0 w 46"/>
                  <a:gd name="T37" fmla="*/ 144 h 44"/>
                  <a:gd name="T38" fmla="*/ 0 w 46"/>
                  <a:gd name="T39" fmla="*/ 144 h 44"/>
                  <a:gd name="T40" fmla="*/ 0 w 46"/>
                  <a:gd name="T41" fmla="*/ 196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4"/>
                  <a:gd name="T65" fmla="*/ 46 w 46"/>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4">
                    <a:moveTo>
                      <a:pt x="0" y="44"/>
                    </a:moveTo>
                    <a:lnTo>
                      <a:pt x="0" y="44"/>
                    </a:lnTo>
                    <a:lnTo>
                      <a:pt x="10" y="44"/>
                    </a:lnTo>
                    <a:lnTo>
                      <a:pt x="17" y="40"/>
                    </a:lnTo>
                    <a:lnTo>
                      <a:pt x="25" y="36"/>
                    </a:lnTo>
                    <a:lnTo>
                      <a:pt x="33" y="30"/>
                    </a:lnTo>
                    <a:lnTo>
                      <a:pt x="39" y="25"/>
                    </a:lnTo>
                    <a:lnTo>
                      <a:pt x="42" y="17"/>
                    </a:lnTo>
                    <a:lnTo>
                      <a:pt x="44" y="7"/>
                    </a:lnTo>
                    <a:lnTo>
                      <a:pt x="46" y="0"/>
                    </a:lnTo>
                    <a:lnTo>
                      <a:pt x="35" y="0"/>
                    </a:lnTo>
                    <a:lnTo>
                      <a:pt x="35" y="5"/>
                    </a:lnTo>
                    <a:lnTo>
                      <a:pt x="33" y="13"/>
                    </a:lnTo>
                    <a:lnTo>
                      <a:pt x="29" y="19"/>
                    </a:lnTo>
                    <a:lnTo>
                      <a:pt x="25" y="23"/>
                    </a:lnTo>
                    <a:lnTo>
                      <a:pt x="19" y="27"/>
                    </a:lnTo>
                    <a:lnTo>
                      <a:pt x="14" y="30"/>
                    </a:lnTo>
                    <a:lnTo>
                      <a:pt x="8" y="32"/>
                    </a:lnTo>
                    <a:lnTo>
                      <a:pt x="0" y="32"/>
                    </a:lnTo>
                    <a:lnTo>
                      <a:pt x="0" y="4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15" name="Freeform 320"/>
              <p:cNvSpPr>
                <a:spLocks/>
              </p:cNvSpPr>
              <p:nvPr/>
            </p:nvSpPr>
            <p:spPr bwMode="auto">
              <a:xfrm>
                <a:off x="2797" y="3823"/>
                <a:ext cx="402" cy="18"/>
              </a:xfrm>
              <a:custGeom>
                <a:avLst/>
                <a:gdLst>
                  <a:gd name="T0" fmla="*/ 0 w 276"/>
                  <a:gd name="T1" fmla="*/ 0 h 12"/>
                  <a:gd name="T2" fmla="*/ 0 w 276"/>
                  <a:gd name="T3" fmla="*/ 62 h 12"/>
                  <a:gd name="T4" fmla="*/ 1244 w 276"/>
                  <a:gd name="T5" fmla="*/ 62 h 12"/>
                  <a:gd name="T6" fmla="*/ 1244 w 276"/>
                  <a:gd name="T7" fmla="*/ 0 h 12"/>
                  <a:gd name="T8" fmla="*/ 0 w 276"/>
                  <a:gd name="T9" fmla="*/ 0 h 12"/>
                  <a:gd name="T10" fmla="*/ 0 w 276"/>
                  <a:gd name="T11" fmla="*/ 0 h 12"/>
                  <a:gd name="T12" fmla="*/ 0 60000 65536"/>
                  <a:gd name="T13" fmla="*/ 0 60000 65536"/>
                  <a:gd name="T14" fmla="*/ 0 60000 65536"/>
                  <a:gd name="T15" fmla="*/ 0 60000 65536"/>
                  <a:gd name="T16" fmla="*/ 0 60000 65536"/>
                  <a:gd name="T17" fmla="*/ 0 60000 65536"/>
                  <a:gd name="T18" fmla="*/ 0 w 276"/>
                  <a:gd name="T19" fmla="*/ 0 h 12"/>
                  <a:gd name="T20" fmla="*/ 276 w 27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76" h="12">
                    <a:moveTo>
                      <a:pt x="0" y="0"/>
                    </a:moveTo>
                    <a:lnTo>
                      <a:pt x="0" y="12"/>
                    </a:lnTo>
                    <a:lnTo>
                      <a:pt x="276" y="12"/>
                    </a:lnTo>
                    <a:lnTo>
                      <a:pt x="276"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16" name="Freeform 321"/>
              <p:cNvSpPr>
                <a:spLocks/>
              </p:cNvSpPr>
              <p:nvPr/>
            </p:nvSpPr>
            <p:spPr bwMode="auto">
              <a:xfrm>
                <a:off x="2733" y="3777"/>
                <a:ext cx="64" cy="64"/>
              </a:xfrm>
              <a:custGeom>
                <a:avLst/>
                <a:gdLst>
                  <a:gd name="T0" fmla="*/ 0 w 44"/>
                  <a:gd name="T1" fmla="*/ 0 h 44"/>
                  <a:gd name="T2" fmla="*/ 0 w 44"/>
                  <a:gd name="T3" fmla="*/ 0 h 44"/>
                  <a:gd name="T4" fmla="*/ 0 w 44"/>
                  <a:gd name="T5" fmla="*/ 32 h 44"/>
                  <a:gd name="T6" fmla="*/ 19 w 44"/>
                  <a:gd name="T7" fmla="*/ 76 h 44"/>
                  <a:gd name="T8" fmla="*/ 32 w 44"/>
                  <a:gd name="T9" fmla="*/ 111 h 44"/>
                  <a:gd name="T10" fmla="*/ 60 w 44"/>
                  <a:gd name="T11" fmla="*/ 135 h 44"/>
                  <a:gd name="T12" fmla="*/ 87 w 44"/>
                  <a:gd name="T13" fmla="*/ 161 h 44"/>
                  <a:gd name="T14" fmla="*/ 121 w 44"/>
                  <a:gd name="T15" fmla="*/ 177 h 44"/>
                  <a:gd name="T16" fmla="*/ 161 w 44"/>
                  <a:gd name="T17" fmla="*/ 196 h 44"/>
                  <a:gd name="T18" fmla="*/ 196 w 44"/>
                  <a:gd name="T19" fmla="*/ 196 h 44"/>
                  <a:gd name="T20" fmla="*/ 196 w 44"/>
                  <a:gd name="T21" fmla="*/ 144 h 44"/>
                  <a:gd name="T22" fmla="*/ 169 w 44"/>
                  <a:gd name="T23" fmla="*/ 144 h 44"/>
                  <a:gd name="T24" fmla="*/ 144 w 44"/>
                  <a:gd name="T25" fmla="*/ 135 h 44"/>
                  <a:gd name="T26" fmla="*/ 121 w 44"/>
                  <a:gd name="T27" fmla="*/ 121 h 44"/>
                  <a:gd name="T28" fmla="*/ 95 w 44"/>
                  <a:gd name="T29" fmla="*/ 102 h 44"/>
                  <a:gd name="T30" fmla="*/ 76 w 44"/>
                  <a:gd name="T31" fmla="*/ 87 h 44"/>
                  <a:gd name="T32" fmla="*/ 60 w 44"/>
                  <a:gd name="T33" fmla="*/ 60 h 44"/>
                  <a:gd name="T34" fmla="*/ 48 w 44"/>
                  <a:gd name="T35" fmla="*/ 22 h 44"/>
                  <a:gd name="T36" fmla="*/ 48 w 44"/>
                  <a:gd name="T37" fmla="*/ 0 h 44"/>
                  <a:gd name="T38" fmla="*/ 48 w 44"/>
                  <a:gd name="T39" fmla="*/ 0 h 44"/>
                  <a:gd name="T40" fmla="*/ 0 w 44"/>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4"/>
                  <a:gd name="T65" fmla="*/ 44 w 44"/>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4">
                    <a:moveTo>
                      <a:pt x="0" y="0"/>
                    </a:moveTo>
                    <a:lnTo>
                      <a:pt x="0" y="0"/>
                    </a:lnTo>
                    <a:lnTo>
                      <a:pt x="0" y="7"/>
                    </a:lnTo>
                    <a:lnTo>
                      <a:pt x="4" y="17"/>
                    </a:lnTo>
                    <a:lnTo>
                      <a:pt x="7" y="25"/>
                    </a:lnTo>
                    <a:lnTo>
                      <a:pt x="13" y="30"/>
                    </a:lnTo>
                    <a:lnTo>
                      <a:pt x="19" y="36"/>
                    </a:lnTo>
                    <a:lnTo>
                      <a:pt x="27" y="40"/>
                    </a:lnTo>
                    <a:lnTo>
                      <a:pt x="36" y="44"/>
                    </a:lnTo>
                    <a:lnTo>
                      <a:pt x="44" y="44"/>
                    </a:lnTo>
                    <a:lnTo>
                      <a:pt x="44" y="32"/>
                    </a:lnTo>
                    <a:lnTo>
                      <a:pt x="38" y="32"/>
                    </a:lnTo>
                    <a:lnTo>
                      <a:pt x="32" y="30"/>
                    </a:lnTo>
                    <a:lnTo>
                      <a:pt x="27" y="27"/>
                    </a:lnTo>
                    <a:lnTo>
                      <a:pt x="21" y="23"/>
                    </a:lnTo>
                    <a:lnTo>
                      <a:pt x="17" y="19"/>
                    </a:lnTo>
                    <a:lnTo>
                      <a:pt x="13" y="13"/>
                    </a:lnTo>
                    <a:lnTo>
                      <a:pt x="11" y="5"/>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17" name="Freeform 322"/>
              <p:cNvSpPr>
                <a:spLocks/>
              </p:cNvSpPr>
              <p:nvPr/>
            </p:nvSpPr>
            <p:spPr bwMode="auto">
              <a:xfrm>
                <a:off x="2733" y="3713"/>
                <a:ext cx="16" cy="64"/>
              </a:xfrm>
              <a:custGeom>
                <a:avLst/>
                <a:gdLst>
                  <a:gd name="T0" fmla="*/ 48 w 11"/>
                  <a:gd name="T1" fmla="*/ 0 h 44"/>
                  <a:gd name="T2" fmla="*/ 0 w 11"/>
                  <a:gd name="T3" fmla="*/ 0 h 44"/>
                  <a:gd name="T4" fmla="*/ 0 w 11"/>
                  <a:gd name="T5" fmla="*/ 196 h 44"/>
                  <a:gd name="T6" fmla="*/ 48 w 11"/>
                  <a:gd name="T7" fmla="*/ 196 h 44"/>
                  <a:gd name="T8" fmla="*/ 48 w 11"/>
                  <a:gd name="T9" fmla="*/ 0 h 44"/>
                  <a:gd name="T10" fmla="*/ 48 w 11"/>
                  <a:gd name="T11" fmla="*/ 0 h 44"/>
                  <a:gd name="T12" fmla="*/ 0 60000 65536"/>
                  <a:gd name="T13" fmla="*/ 0 60000 65536"/>
                  <a:gd name="T14" fmla="*/ 0 60000 65536"/>
                  <a:gd name="T15" fmla="*/ 0 60000 65536"/>
                  <a:gd name="T16" fmla="*/ 0 60000 65536"/>
                  <a:gd name="T17" fmla="*/ 0 60000 65536"/>
                  <a:gd name="T18" fmla="*/ 0 w 11"/>
                  <a:gd name="T19" fmla="*/ 0 h 44"/>
                  <a:gd name="T20" fmla="*/ 11 w 1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1" h="44">
                    <a:moveTo>
                      <a:pt x="11" y="0"/>
                    </a:moveTo>
                    <a:lnTo>
                      <a:pt x="0" y="0"/>
                    </a:lnTo>
                    <a:lnTo>
                      <a:pt x="0" y="44"/>
                    </a:lnTo>
                    <a:lnTo>
                      <a:pt x="11" y="44"/>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18" name="Freeform 323"/>
              <p:cNvSpPr>
                <a:spLocks/>
              </p:cNvSpPr>
              <p:nvPr/>
            </p:nvSpPr>
            <p:spPr bwMode="auto">
              <a:xfrm>
                <a:off x="2733" y="3644"/>
                <a:ext cx="64" cy="69"/>
              </a:xfrm>
              <a:custGeom>
                <a:avLst/>
                <a:gdLst>
                  <a:gd name="T0" fmla="*/ 196 w 44"/>
                  <a:gd name="T1" fmla="*/ 0 h 47"/>
                  <a:gd name="T2" fmla="*/ 196 w 44"/>
                  <a:gd name="T3" fmla="*/ 0 h 47"/>
                  <a:gd name="T4" fmla="*/ 161 w 44"/>
                  <a:gd name="T5" fmla="*/ 0 h 47"/>
                  <a:gd name="T6" fmla="*/ 121 w 44"/>
                  <a:gd name="T7" fmla="*/ 19 h 47"/>
                  <a:gd name="T8" fmla="*/ 87 w 44"/>
                  <a:gd name="T9" fmla="*/ 38 h 47"/>
                  <a:gd name="T10" fmla="*/ 60 w 44"/>
                  <a:gd name="T11" fmla="*/ 68 h 47"/>
                  <a:gd name="T12" fmla="*/ 32 w 44"/>
                  <a:gd name="T13" fmla="*/ 92 h 47"/>
                  <a:gd name="T14" fmla="*/ 19 w 44"/>
                  <a:gd name="T15" fmla="*/ 128 h 47"/>
                  <a:gd name="T16" fmla="*/ 0 w 44"/>
                  <a:gd name="T17" fmla="*/ 170 h 47"/>
                  <a:gd name="T18" fmla="*/ 0 w 44"/>
                  <a:gd name="T19" fmla="*/ 217 h 47"/>
                  <a:gd name="T20" fmla="*/ 48 w 44"/>
                  <a:gd name="T21" fmla="*/ 217 h 47"/>
                  <a:gd name="T22" fmla="*/ 48 w 44"/>
                  <a:gd name="T23" fmla="*/ 181 h 47"/>
                  <a:gd name="T24" fmla="*/ 60 w 44"/>
                  <a:gd name="T25" fmla="*/ 151 h 47"/>
                  <a:gd name="T26" fmla="*/ 76 w 44"/>
                  <a:gd name="T27" fmla="*/ 128 h 47"/>
                  <a:gd name="T28" fmla="*/ 95 w 44"/>
                  <a:gd name="T29" fmla="*/ 101 h 47"/>
                  <a:gd name="T30" fmla="*/ 121 w 44"/>
                  <a:gd name="T31" fmla="*/ 82 h 47"/>
                  <a:gd name="T32" fmla="*/ 144 w 44"/>
                  <a:gd name="T33" fmla="*/ 68 h 47"/>
                  <a:gd name="T34" fmla="*/ 169 w 44"/>
                  <a:gd name="T35" fmla="*/ 56 h 47"/>
                  <a:gd name="T36" fmla="*/ 196 w 44"/>
                  <a:gd name="T37" fmla="*/ 56 h 47"/>
                  <a:gd name="T38" fmla="*/ 196 w 44"/>
                  <a:gd name="T39" fmla="*/ 56 h 47"/>
                  <a:gd name="T40" fmla="*/ 196 w 44"/>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7"/>
                  <a:gd name="T65" fmla="*/ 44 w 44"/>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7">
                    <a:moveTo>
                      <a:pt x="44" y="0"/>
                    </a:moveTo>
                    <a:lnTo>
                      <a:pt x="44" y="0"/>
                    </a:lnTo>
                    <a:lnTo>
                      <a:pt x="36" y="0"/>
                    </a:lnTo>
                    <a:lnTo>
                      <a:pt x="27" y="4"/>
                    </a:lnTo>
                    <a:lnTo>
                      <a:pt x="19" y="8"/>
                    </a:lnTo>
                    <a:lnTo>
                      <a:pt x="13" y="14"/>
                    </a:lnTo>
                    <a:lnTo>
                      <a:pt x="7" y="20"/>
                    </a:lnTo>
                    <a:lnTo>
                      <a:pt x="4" y="27"/>
                    </a:lnTo>
                    <a:lnTo>
                      <a:pt x="0" y="37"/>
                    </a:lnTo>
                    <a:lnTo>
                      <a:pt x="0" y="47"/>
                    </a:lnTo>
                    <a:lnTo>
                      <a:pt x="11" y="47"/>
                    </a:lnTo>
                    <a:lnTo>
                      <a:pt x="11" y="39"/>
                    </a:lnTo>
                    <a:lnTo>
                      <a:pt x="13" y="33"/>
                    </a:lnTo>
                    <a:lnTo>
                      <a:pt x="17" y="27"/>
                    </a:lnTo>
                    <a:lnTo>
                      <a:pt x="21" y="22"/>
                    </a:lnTo>
                    <a:lnTo>
                      <a:pt x="27" y="18"/>
                    </a:lnTo>
                    <a:lnTo>
                      <a:pt x="32" y="14"/>
                    </a:lnTo>
                    <a:lnTo>
                      <a:pt x="38" y="12"/>
                    </a:lnTo>
                    <a:lnTo>
                      <a:pt x="44" y="12"/>
                    </a:lnTo>
                    <a:lnTo>
                      <a:pt x="4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19" name="Freeform 324"/>
              <p:cNvSpPr>
                <a:spLocks/>
              </p:cNvSpPr>
              <p:nvPr/>
            </p:nvSpPr>
            <p:spPr bwMode="auto">
              <a:xfrm>
                <a:off x="1923" y="1376"/>
                <a:ext cx="263" cy="16"/>
              </a:xfrm>
              <a:custGeom>
                <a:avLst/>
                <a:gdLst>
                  <a:gd name="T0" fmla="*/ 820 w 180"/>
                  <a:gd name="T1" fmla="*/ 48 h 11"/>
                  <a:gd name="T2" fmla="*/ 820 w 180"/>
                  <a:gd name="T3" fmla="*/ 0 h 11"/>
                  <a:gd name="T4" fmla="*/ 0 w 180"/>
                  <a:gd name="T5" fmla="*/ 0 h 11"/>
                  <a:gd name="T6" fmla="*/ 0 w 180"/>
                  <a:gd name="T7" fmla="*/ 48 h 11"/>
                  <a:gd name="T8" fmla="*/ 820 w 180"/>
                  <a:gd name="T9" fmla="*/ 48 h 11"/>
                  <a:gd name="T10" fmla="*/ 820 w 180"/>
                  <a:gd name="T11" fmla="*/ 48 h 11"/>
                  <a:gd name="T12" fmla="*/ 0 60000 65536"/>
                  <a:gd name="T13" fmla="*/ 0 60000 65536"/>
                  <a:gd name="T14" fmla="*/ 0 60000 65536"/>
                  <a:gd name="T15" fmla="*/ 0 60000 65536"/>
                  <a:gd name="T16" fmla="*/ 0 60000 65536"/>
                  <a:gd name="T17" fmla="*/ 0 60000 65536"/>
                  <a:gd name="T18" fmla="*/ 0 w 180"/>
                  <a:gd name="T19" fmla="*/ 0 h 11"/>
                  <a:gd name="T20" fmla="*/ 180 w 18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0" h="11">
                    <a:moveTo>
                      <a:pt x="180" y="11"/>
                    </a:moveTo>
                    <a:lnTo>
                      <a:pt x="180" y="0"/>
                    </a:lnTo>
                    <a:lnTo>
                      <a:pt x="0" y="0"/>
                    </a:lnTo>
                    <a:lnTo>
                      <a:pt x="0" y="11"/>
                    </a:lnTo>
                    <a:lnTo>
                      <a:pt x="180"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20" name="Freeform 325"/>
              <p:cNvSpPr>
                <a:spLocks/>
              </p:cNvSpPr>
              <p:nvPr/>
            </p:nvSpPr>
            <p:spPr bwMode="auto">
              <a:xfrm>
                <a:off x="2186" y="1376"/>
                <a:ext cx="137" cy="140"/>
              </a:xfrm>
              <a:custGeom>
                <a:avLst/>
                <a:gdLst>
                  <a:gd name="T0" fmla="*/ 424 w 94"/>
                  <a:gd name="T1" fmla="*/ 435 h 96"/>
                  <a:gd name="T2" fmla="*/ 424 w 94"/>
                  <a:gd name="T3" fmla="*/ 435 h 96"/>
                  <a:gd name="T4" fmla="*/ 421 w 94"/>
                  <a:gd name="T5" fmla="*/ 347 h 96"/>
                  <a:gd name="T6" fmla="*/ 394 w 94"/>
                  <a:gd name="T7" fmla="*/ 265 h 96"/>
                  <a:gd name="T8" fmla="*/ 347 w 94"/>
                  <a:gd name="T9" fmla="*/ 190 h 96"/>
                  <a:gd name="T10" fmla="*/ 297 w 94"/>
                  <a:gd name="T11" fmla="*/ 130 h 96"/>
                  <a:gd name="T12" fmla="*/ 236 w 94"/>
                  <a:gd name="T13" fmla="*/ 77 h 96"/>
                  <a:gd name="T14" fmla="*/ 168 w 94"/>
                  <a:gd name="T15" fmla="*/ 38 h 96"/>
                  <a:gd name="T16" fmla="*/ 89 w 94"/>
                  <a:gd name="T17" fmla="*/ 9 h 96"/>
                  <a:gd name="T18" fmla="*/ 0 w 94"/>
                  <a:gd name="T19" fmla="*/ 0 h 96"/>
                  <a:gd name="T20" fmla="*/ 0 w 94"/>
                  <a:gd name="T21" fmla="*/ 50 h 96"/>
                  <a:gd name="T22" fmla="*/ 73 w 94"/>
                  <a:gd name="T23" fmla="*/ 60 h 96"/>
                  <a:gd name="T24" fmla="*/ 140 w 94"/>
                  <a:gd name="T25" fmla="*/ 77 h 96"/>
                  <a:gd name="T26" fmla="*/ 208 w 94"/>
                  <a:gd name="T27" fmla="*/ 112 h 96"/>
                  <a:gd name="T28" fmla="*/ 264 w 94"/>
                  <a:gd name="T29" fmla="*/ 163 h 96"/>
                  <a:gd name="T30" fmla="*/ 306 w 94"/>
                  <a:gd name="T31" fmla="*/ 217 h 96"/>
                  <a:gd name="T32" fmla="*/ 338 w 94"/>
                  <a:gd name="T33" fmla="*/ 284 h 96"/>
                  <a:gd name="T34" fmla="*/ 366 w 94"/>
                  <a:gd name="T35" fmla="*/ 357 h 96"/>
                  <a:gd name="T36" fmla="*/ 375 w 94"/>
                  <a:gd name="T37" fmla="*/ 435 h 96"/>
                  <a:gd name="T38" fmla="*/ 375 w 94"/>
                  <a:gd name="T39" fmla="*/ 435 h 96"/>
                  <a:gd name="T40" fmla="*/ 424 w 94"/>
                  <a:gd name="T41" fmla="*/ 435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96"/>
                  <a:gd name="T65" fmla="*/ 94 w 94"/>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96">
                    <a:moveTo>
                      <a:pt x="94" y="96"/>
                    </a:moveTo>
                    <a:lnTo>
                      <a:pt x="94" y="96"/>
                    </a:lnTo>
                    <a:lnTo>
                      <a:pt x="93" y="77"/>
                    </a:lnTo>
                    <a:lnTo>
                      <a:pt x="87" y="59"/>
                    </a:lnTo>
                    <a:lnTo>
                      <a:pt x="77" y="42"/>
                    </a:lnTo>
                    <a:lnTo>
                      <a:pt x="66" y="29"/>
                    </a:lnTo>
                    <a:lnTo>
                      <a:pt x="52" y="17"/>
                    </a:lnTo>
                    <a:lnTo>
                      <a:pt x="37" y="8"/>
                    </a:lnTo>
                    <a:lnTo>
                      <a:pt x="20" y="2"/>
                    </a:lnTo>
                    <a:lnTo>
                      <a:pt x="0" y="0"/>
                    </a:lnTo>
                    <a:lnTo>
                      <a:pt x="0" y="11"/>
                    </a:lnTo>
                    <a:lnTo>
                      <a:pt x="16" y="13"/>
                    </a:lnTo>
                    <a:lnTo>
                      <a:pt x="31" y="17"/>
                    </a:lnTo>
                    <a:lnTo>
                      <a:pt x="46" y="25"/>
                    </a:lnTo>
                    <a:lnTo>
                      <a:pt x="58" y="36"/>
                    </a:lnTo>
                    <a:lnTo>
                      <a:pt x="68" y="48"/>
                    </a:lnTo>
                    <a:lnTo>
                      <a:pt x="75" y="63"/>
                    </a:lnTo>
                    <a:lnTo>
                      <a:pt x="81" y="79"/>
                    </a:lnTo>
                    <a:lnTo>
                      <a:pt x="83" y="96"/>
                    </a:lnTo>
                    <a:lnTo>
                      <a:pt x="94" y="9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21" name="Freeform 326"/>
              <p:cNvSpPr>
                <a:spLocks/>
              </p:cNvSpPr>
              <p:nvPr/>
            </p:nvSpPr>
            <p:spPr bwMode="auto">
              <a:xfrm>
                <a:off x="2307" y="1516"/>
                <a:ext cx="16" cy="839"/>
              </a:xfrm>
              <a:custGeom>
                <a:avLst/>
                <a:gdLst>
                  <a:gd name="T0" fmla="*/ 0 w 11"/>
                  <a:gd name="T1" fmla="*/ 2593 h 576"/>
                  <a:gd name="T2" fmla="*/ 48 w 11"/>
                  <a:gd name="T3" fmla="*/ 2593 h 576"/>
                  <a:gd name="T4" fmla="*/ 48 w 11"/>
                  <a:gd name="T5" fmla="*/ 0 h 576"/>
                  <a:gd name="T6" fmla="*/ 0 w 11"/>
                  <a:gd name="T7" fmla="*/ 0 h 576"/>
                  <a:gd name="T8" fmla="*/ 0 w 11"/>
                  <a:gd name="T9" fmla="*/ 2593 h 576"/>
                  <a:gd name="T10" fmla="*/ 0 w 11"/>
                  <a:gd name="T11" fmla="*/ 2593 h 576"/>
                  <a:gd name="T12" fmla="*/ 0 60000 65536"/>
                  <a:gd name="T13" fmla="*/ 0 60000 65536"/>
                  <a:gd name="T14" fmla="*/ 0 60000 65536"/>
                  <a:gd name="T15" fmla="*/ 0 60000 65536"/>
                  <a:gd name="T16" fmla="*/ 0 60000 65536"/>
                  <a:gd name="T17" fmla="*/ 0 60000 65536"/>
                  <a:gd name="T18" fmla="*/ 0 w 11"/>
                  <a:gd name="T19" fmla="*/ 0 h 576"/>
                  <a:gd name="T20" fmla="*/ 11 w 11"/>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1" h="576">
                    <a:moveTo>
                      <a:pt x="0" y="576"/>
                    </a:moveTo>
                    <a:lnTo>
                      <a:pt x="11" y="576"/>
                    </a:lnTo>
                    <a:lnTo>
                      <a:pt x="11" y="0"/>
                    </a:lnTo>
                    <a:lnTo>
                      <a:pt x="0" y="0"/>
                    </a:lnTo>
                    <a:lnTo>
                      <a:pt x="0" y="57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22" name="Freeform 327"/>
              <p:cNvSpPr>
                <a:spLocks/>
              </p:cNvSpPr>
              <p:nvPr/>
            </p:nvSpPr>
            <p:spPr bwMode="auto">
              <a:xfrm>
                <a:off x="2186" y="2355"/>
                <a:ext cx="137" cy="140"/>
              </a:xfrm>
              <a:custGeom>
                <a:avLst/>
                <a:gdLst>
                  <a:gd name="T0" fmla="*/ 0 w 94"/>
                  <a:gd name="T1" fmla="*/ 435 h 96"/>
                  <a:gd name="T2" fmla="*/ 0 w 94"/>
                  <a:gd name="T3" fmla="*/ 435 h 96"/>
                  <a:gd name="T4" fmla="*/ 89 w 94"/>
                  <a:gd name="T5" fmla="*/ 426 h 96"/>
                  <a:gd name="T6" fmla="*/ 168 w 94"/>
                  <a:gd name="T7" fmla="*/ 398 h 96"/>
                  <a:gd name="T8" fmla="*/ 236 w 94"/>
                  <a:gd name="T9" fmla="*/ 363 h 96"/>
                  <a:gd name="T10" fmla="*/ 297 w 94"/>
                  <a:gd name="T11" fmla="*/ 305 h 96"/>
                  <a:gd name="T12" fmla="*/ 347 w 94"/>
                  <a:gd name="T13" fmla="*/ 238 h 96"/>
                  <a:gd name="T14" fmla="*/ 394 w 94"/>
                  <a:gd name="T15" fmla="*/ 171 h 96"/>
                  <a:gd name="T16" fmla="*/ 421 w 94"/>
                  <a:gd name="T17" fmla="*/ 88 h 96"/>
                  <a:gd name="T18" fmla="*/ 424 w 94"/>
                  <a:gd name="T19" fmla="*/ 0 h 96"/>
                  <a:gd name="T20" fmla="*/ 375 w 94"/>
                  <a:gd name="T21" fmla="*/ 0 h 96"/>
                  <a:gd name="T22" fmla="*/ 366 w 94"/>
                  <a:gd name="T23" fmla="*/ 77 h 96"/>
                  <a:gd name="T24" fmla="*/ 338 w 94"/>
                  <a:gd name="T25" fmla="*/ 147 h 96"/>
                  <a:gd name="T26" fmla="*/ 306 w 94"/>
                  <a:gd name="T27" fmla="*/ 217 h 96"/>
                  <a:gd name="T28" fmla="*/ 264 w 94"/>
                  <a:gd name="T29" fmla="*/ 265 h 96"/>
                  <a:gd name="T30" fmla="*/ 208 w 94"/>
                  <a:gd name="T31" fmla="*/ 324 h 96"/>
                  <a:gd name="T32" fmla="*/ 140 w 94"/>
                  <a:gd name="T33" fmla="*/ 353 h 96"/>
                  <a:gd name="T34" fmla="*/ 73 w 94"/>
                  <a:gd name="T35" fmla="*/ 372 h 96"/>
                  <a:gd name="T36" fmla="*/ 0 w 94"/>
                  <a:gd name="T37" fmla="*/ 381 h 96"/>
                  <a:gd name="T38" fmla="*/ 0 w 94"/>
                  <a:gd name="T39" fmla="*/ 381 h 96"/>
                  <a:gd name="T40" fmla="*/ 0 w 94"/>
                  <a:gd name="T41" fmla="*/ 435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96"/>
                  <a:gd name="T65" fmla="*/ 94 w 94"/>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96">
                    <a:moveTo>
                      <a:pt x="0" y="96"/>
                    </a:moveTo>
                    <a:lnTo>
                      <a:pt x="0" y="96"/>
                    </a:lnTo>
                    <a:lnTo>
                      <a:pt x="20" y="94"/>
                    </a:lnTo>
                    <a:lnTo>
                      <a:pt x="37" y="88"/>
                    </a:lnTo>
                    <a:lnTo>
                      <a:pt x="52" y="80"/>
                    </a:lnTo>
                    <a:lnTo>
                      <a:pt x="66" y="67"/>
                    </a:lnTo>
                    <a:lnTo>
                      <a:pt x="77" y="53"/>
                    </a:lnTo>
                    <a:lnTo>
                      <a:pt x="87" y="38"/>
                    </a:lnTo>
                    <a:lnTo>
                      <a:pt x="93" y="19"/>
                    </a:lnTo>
                    <a:lnTo>
                      <a:pt x="94" y="0"/>
                    </a:lnTo>
                    <a:lnTo>
                      <a:pt x="83" y="0"/>
                    </a:lnTo>
                    <a:lnTo>
                      <a:pt x="81" y="17"/>
                    </a:lnTo>
                    <a:lnTo>
                      <a:pt x="75" y="32"/>
                    </a:lnTo>
                    <a:lnTo>
                      <a:pt x="68" y="48"/>
                    </a:lnTo>
                    <a:lnTo>
                      <a:pt x="58" y="59"/>
                    </a:lnTo>
                    <a:lnTo>
                      <a:pt x="46" y="71"/>
                    </a:lnTo>
                    <a:lnTo>
                      <a:pt x="31" y="78"/>
                    </a:lnTo>
                    <a:lnTo>
                      <a:pt x="16" y="82"/>
                    </a:lnTo>
                    <a:lnTo>
                      <a:pt x="0" y="84"/>
                    </a:lnTo>
                    <a:lnTo>
                      <a:pt x="0" y="9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23" name="Freeform 328"/>
              <p:cNvSpPr>
                <a:spLocks/>
              </p:cNvSpPr>
              <p:nvPr/>
            </p:nvSpPr>
            <p:spPr bwMode="auto">
              <a:xfrm>
                <a:off x="1923" y="2478"/>
                <a:ext cx="263" cy="17"/>
              </a:xfrm>
              <a:custGeom>
                <a:avLst/>
                <a:gdLst>
                  <a:gd name="T0" fmla="*/ 0 w 180"/>
                  <a:gd name="T1" fmla="*/ 0 h 12"/>
                  <a:gd name="T2" fmla="*/ 0 w 180"/>
                  <a:gd name="T3" fmla="*/ 48 h 12"/>
                  <a:gd name="T4" fmla="*/ 820 w 180"/>
                  <a:gd name="T5" fmla="*/ 48 h 12"/>
                  <a:gd name="T6" fmla="*/ 820 w 180"/>
                  <a:gd name="T7" fmla="*/ 0 h 12"/>
                  <a:gd name="T8" fmla="*/ 0 w 180"/>
                  <a:gd name="T9" fmla="*/ 0 h 12"/>
                  <a:gd name="T10" fmla="*/ 0 w 180"/>
                  <a:gd name="T11" fmla="*/ 0 h 12"/>
                  <a:gd name="T12" fmla="*/ 0 60000 65536"/>
                  <a:gd name="T13" fmla="*/ 0 60000 65536"/>
                  <a:gd name="T14" fmla="*/ 0 60000 65536"/>
                  <a:gd name="T15" fmla="*/ 0 60000 65536"/>
                  <a:gd name="T16" fmla="*/ 0 60000 65536"/>
                  <a:gd name="T17" fmla="*/ 0 60000 65536"/>
                  <a:gd name="T18" fmla="*/ 0 w 180"/>
                  <a:gd name="T19" fmla="*/ 0 h 12"/>
                  <a:gd name="T20" fmla="*/ 180 w 18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0" h="12">
                    <a:moveTo>
                      <a:pt x="0" y="0"/>
                    </a:moveTo>
                    <a:lnTo>
                      <a:pt x="0" y="12"/>
                    </a:lnTo>
                    <a:lnTo>
                      <a:pt x="180" y="12"/>
                    </a:lnTo>
                    <a:lnTo>
                      <a:pt x="180"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24" name="Freeform 329"/>
              <p:cNvSpPr>
                <a:spLocks/>
              </p:cNvSpPr>
              <p:nvPr/>
            </p:nvSpPr>
            <p:spPr bwMode="auto">
              <a:xfrm>
                <a:off x="1786" y="2355"/>
                <a:ext cx="137" cy="140"/>
              </a:xfrm>
              <a:custGeom>
                <a:avLst/>
                <a:gdLst>
                  <a:gd name="T0" fmla="*/ 0 w 94"/>
                  <a:gd name="T1" fmla="*/ 0 h 96"/>
                  <a:gd name="T2" fmla="*/ 0 w 94"/>
                  <a:gd name="T3" fmla="*/ 0 h 96"/>
                  <a:gd name="T4" fmla="*/ 9 w 94"/>
                  <a:gd name="T5" fmla="*/ 88 h 96"/>
                  <a:gd name="T6" fmla="*/ 36 w 94"/>
                  <a:gd name="T7" fmla="*/ 171 h 96"/>
                  <a:gd name="T8" fmla="*/ 76 w 94"/>
                  <a:gd name="T9" fmla="*/ 238 h 96"/>
                  <a:gd name="T10" fmla="*/ 130 w 94"/>
                  <a:gd name="T11" fmla="*/ 305 h 96"/>
                  <a:gd name="T12" fmla="*/ 189 w 94"/>
                  <a:gd name="T13" fmla="*/ 363 h 96"/>
                  <a:gd name="T14" fmla="*/ 264 w 94"/>
                  <a:gd name="T15" fmla="*/ 398 h 96"/>
                  <a:gd name="T16" fmla="*/ 338 w 94"/>
                  <a:gd name="T17" fmla="*/ 426 h 96"/>
                  <a:gd name="T18" fmla="*/ 424 w 94"/>
                  <a:gd name="T19" fmla="*/ 435 h 96"/>
                  <a:gd name="T20" fmla="*/ 424 w 94"/>
                  <a:gd name="T21" fmla="*/ 381 h 96"/>
                  <a:gd name="T22" fmla="*/ 347 w 94"/>
                  <a:gd name="T23" fmla="*/ 372 h 96"/>
                  <a:gd name="T24" fmla="*/ 275 w 94"/>
                  <a:gd name="T25" fmla="*/ 353 h 96"/>
                  <a:gd name="T26" fmla="*/ 217 w 94"/>
                  <a:gd name="T27" fmla="*/ 324 h 96"/>
                  <a:gd name="T28" fmla="*/ 162 w 94"/>
                  <a:gd name="T29" fmla="*/ 265 h 96"/>
                  <a:gd name="T30" fmla="*/ 121 w 94"/>
                  <a:gd name="T31" fmla="*/ 217 h 96"/>
                  <a:gd name="T32" fmla="*/ 87 w 94"/>
                  <a:gd name="T33" fmla="*/ 147 h 96"/>
                  <a:gd name="T34" fmla="*/ 60 w 94"/>
                  <a:gd name="T35" fmla="*/ 77 h 96"/>
                  <a:gd name="T36" fmla="*/ 50 w 94"/>
                  <a:gd name="T37" fmla="*/ 0 h 96"/>
                  <a:gd name="T38" fmla="*/ 50 w 94"/>
                  <a:gd name="T39" fmla="*/ 0 h 96"/>
                  <a:gd name="T40" fmla="*/ 0 w 94"/>
                  <a:gd name="T41" fmla="*/ 0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96"/>
                  <a:gd name="T65" fmla="*/ 94 w 94"/>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96">
                    <a:moveTo>
                      <a:pt x="0" y="0"/>
                    </a:moveTo>
                    <a:lnTo>
                      <a:pt x="0" y="0"/>
                    </a:lnTo>
                    <a:lnTo>
                      <a:pt x="2" y="19"/>
                    </a:lnTo>
                    <a:lnTo>
                      <a:pt x="8" y="38"/>
                    </a:lnTo>
                    <a:lnTo>
                      <a:pt x="17" y="53"/>
                    </a:lnTo>
                    <a:lnTo>
                      <a:pt x="29" y="67"/>
                    </a:lnTo>
                    <a:lnTo>
                      <a:pt x="42" y="80"/>
                    </a:lnTo>
                    <a:lnTo>
                      <a:pt x="58" y="88"/>
                    </a:lnTo>
                    <a:lnTo>
                      <a:pt x="75" y="94"/>
                    </a:lnTo>
                    <a:lnTo>
                      <a:pt x="94" y="96"/>
                    </a:lnTo>
                    <a:lnTo>
                      <a:pt x="94" y="84"/>
                    </a:lnTo>
                    <a:lnTo>
                      <a:pt x="77" y="82"/>
                    </a:lnTo>
                    <a:lnTo>
                      <a:pt x="61" y="78"/>
                    </a:lnTo>
                    <a:lnTo>
                      <a:pt x="48" y="71"/>
                    </a:lnTo>
                    <a:lnTo>
                      <a:pt x="36" y="59"/>
                    </a:lnTo>
                    <a:lnTo>
                      <a:pt x="27" y="48"/>
                    </a:lnTo>
                    <a:lnTo>
                      <a:pt x="19" y="32"/>
                    </a:lnTo>
                    <a:lnTo>
                      <a:pt x="13" y="17"/>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25" name="Freeform 330"/>
              <p:cNvSpPr>
                <a:spLocks/>
              </p:cNvSpPr>
              <p:nvPr/>
            </p:nvSpPr>
            <p:spPr bwMode="auto">
              <a:xfrm>
                <a:off x="1786" y="1516"/>
                <a:ext cx="16" cy="839"/>
              </a:xfrm>
              <a:custGeom>
                <a:avLst/>
                <a:gdLst>
                  <a:gd name="T0" fmla="*/ 48 w 11"/>
                  <a:gd name="T1" fmla="*/ 0 h 576"/>
                  <a:gd name="T2" fmla="*/ 0 w 11"/>
                  <a:gd name="T3" fmla="*/ 0 h 576"/>
                  <a:gd name="T4" fmla="*/ 0 w 11"/>
                  <a:gd name="T5" fmla="*/ 2593 h 576"/>
                  <a:gd name="T6" fmla="*/ 48 w 11"/>
                  <a:gd name="T7" fmla="*/ 2593 h 576"/>
                  <a:gd name="T8" fmla="*/ 48 w 11"/>
                  <a:gd name="T9" fmla="*/ 0 h 576"/>
                  <a:gd name="T10" fmla="*/ 48 w 11"/>
                  <a:gd name="T11" fmla="*/ 0 h 576"/>
                  <a:gd name="T12" fmla="*/ 0 60000 65536"/>
                  <a:gd name="T13" fmla="*/ 0 60000 65536"/>
                  <a:gd name="T14" fmla="*/ 0 60000 65536"/>
                  <a:gd name="T15" fmla="*/ 0 60000 65536"/>
                  <a:gd name="T16" fmla="*/ 0 60000 65536"/>
                  <a:gd name="T17" fmla="*/ 0 60000 65536"/>
                  <a:gd name="T18" fmla="*/ 0 w 11"/>
                  <a:gd name="T19" fmla="*/ 0 h 576"/>
                  <a:gd name="T20" fmla="*/ 11 w 11"/>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1" h="576">
                    <a:moveTo>
                      <a:pt x="11" y="0"/>
                    </a:moveTo>
                    <a:lnTo>
                      <a:pt x="0" y="0"/>
                    </a:lnTo>
                    <a:lnTo>
                      <a:pt x="0" y="576"/>
                    </a:lnTo>
                    <a:lnTo>
                      <a:pt x="11" y="576"/>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26" name="Freeform 331"/>
              <p:cNvSpPr>
                <a:spLocks/>
              </p:cNvSpPr>
              <p:nvPr/>
            </p:nvSpPr>
            <p:spPr bwMode="auto">
              <a:xfrm>
                <a:off x="1786" y="1376"/>
                <a:ext cx="137" cy="140"/>
              </a:xfrm>
              <a:custGeom>
                <a:avLst/>
                <a:gdLst>
                  <a:gd name="T0" fmla="*/ 424 w 94"/>
                  <a:gd name="T1" fmla="*/ 0 h 96"/>
                  <a:gd name="T2" fmla="*/ 424 w 94"/>
                  <a:gd name="T3" fmla="*/ 0 h 96"/>
                  <a:gd name="T4" fmla="*/ 338 w 94"/>
                  <a:gd name="T5" fmla="*/ 9 h 96"/>
                  <a:gd name="T6" fmla="*/ 264 w 94"/>
                  <a:gd name="T7" fmla="*/ 38 h 96"/>
                  <a:gd name="T8" fmla="*/ 189 w 94"/>
                  <a:gd name="T9" fmla="*/ 77 h 96"/>
                  <a:gd name="T10" fmla="*/ 130 w 94"/>
                  <a:gd name="T11" fmla="*/ 130 h 96"/>
                  <a:gd name="T12" fmla="*/ 76 w 94"/>
                  <a:gd name="T13" fmla="*/ 190 h 96"/>
                  <a:gd name="T14" fmla="*/ 36 w 94"/>
                  <a:gd name="T15" fmla="*/ 265 h 96"/>
                  <a:gd name="T16" fmla="*/ 9 w 94"/>
                  <a:gd name="T17" fmla="*/ 347 h 96"/>
                  <a:gd name="T18" fmla="*/ 0 w 94"/>
                  <a:gd name="T19" fmla="*/ 435 h 96"/>
                  <a:gd name="T20" fmla="*/ 50 w 94"/>
                  <a:gd name="T21" fmla="*/ 435 h 96"/>
                  <a:gd name="T22" fmla="*/ 60 w 94"/>
                  <a:gd name="T23" fmla="*/ 357 h 96"/>
                  <a:gd name="T24" fmla="*/ 87 w 94"/>
                  <a:gd name="T25" fmla="*/ 284 h 96"/>
                  <a:gd name="T26" fmla="*/ 121 w 94"/>
                  <a:gd name="T27" fmla="*/ 217 h 96"/>
                  <a:gd name="T28" fmla="*/ 162 w 94"/>
                  <a:gd name="T29" fmla="*/ 163 h 96"/>
                  <a:gd name="T30" fmla="*/ 217 w 94"/>
                  <a:gd name="T31" fmla="*/ 112 h 96"/>
                  <a:gd name="T32" fmla="*/ 275 w 94"/>
                  <a:gd name="T33" fmla="*/ 77 h 96"/>
                  <a:gd name="T34" fmla="*/ 347 w 94"/>
                  <a:gd name="T35" fmla="*/ 60 h 96"/>
                  <a:gd name="T36" fmla="*/ 424 w 94"/>
                  <a:gd name="T37" fmla="*/ 50 h 96"/>
                  <a:gd name="T38" fmla="*/ 424 w 94"/>
                  <a:gd name="T39" fmla="*/ 50 h 96"/>
                  <a:gd name="T40" fmla="*/ 424 w 94"/>
                  <a:gd name="T41" fmla="*/ 0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96"/>
                  <a:gd name="T65" fmla="*/ 94 w 94"/>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96">
                    <a:moveTo>
                      <a:pt x="94" y="0"/>
                    </a:moveTo>
                    <a:lnTo>
                      <a:pt x="94" y="0"/>
                    </a:lnTo>
                    <a:lnTo>
                      <a:pt x="75" y="2"/>
                    </a:lnTo>
                    <a:lnTo>
                      <a:pt x="58" y="8"/>
                    </a:lnTo>
                    <a:lnTo>
                      <a:pt x="42" y="17"/>
                    </a:lnTo>
                    <a:lnTo>
                      <a:pt x="29" y="29"/>
                    </a:lnTo>
                    <a:lnTo>
                      <a:pt x="17" y="42"/>
                    </a:lnTo>
                    <a:lnTo>
                      <a:pt x="8" y="59"/>
                    </a:lnTo>
                    <a:lnTo>
                      <a:pt x="2" y="77"/>
                    </a:lnTo>
                    <a:lnTo>
                      <a:pt x="0" y="96"/>
                    </a:lnTo>
                    <a:lnTo>
                      <a:pt x="11" y="96"/>
                    </a:lnTo>
                    <a:lnTo>
                      <a:pt x="13" y="79"/>
                    </a:lnTo>
                    <a:lnTo>
                      <a:pt x="19" y="63"/>
                    </a:lnTo>
                    <a:lnTo>
                      <a:pt x="27" y="48"/>
                    </a:lnTo>
                    <a:lnTo>
                      <a:pt x="36" y="36"/>
                    </a:lnTo>
                    <a:lnTo>
                      <a:pt x="48" y="25"/>
                    </a:lnTo>
                    <a:lnTo>
                      <a:pt x="61" y="17"/>
                    </a:lnTo>
                    <a:lnTo>
                      <a:pt x="77" y="13"/>
                    </a:lnTo>
                    <a:lnTo>
                      <a:pt x="94" y="11"/>
                    </a:lnTo>
                    <a:lnTo>
                      <a:pt x="9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27" name="Freeform 332"/>
              <p:cNvSpPr>
                <a:spLocks/>
              </p:cNvSpPr>
              <p:nvPr/>
            </p:nvSpPr>
            <p:spPr bwMode="auto">
              <a:xfrm>
                <a:off x="2113" y="870"/>
                <a:ext cx="255" cy="253"/>
              </a:xfrm>
              <a:custGeom>
                <a:avLst/>
                <a:gdLst>
                  <a:gd name="T0" fmla="*/ 790 w 175"/>
                  <a:gd name="T1" fmla="*/ 778 h 174"/>
                  <a:gd name="T2" fmla="*/ 790 w 175"/>
                  <a:gd name="T3" fmla="*/ 778 h 174"/>
                  <a:gd name="T4" fmla="*/ 790 w 175"/>
                  <a:gd name="T5" fmla="*/ 702 h 174"/>
                  <a:gd name="T6" fmla="*/ 771 w 175"/>
                  <a:gd name="T7" fmla="*/ 628 h 174"/>
                  <a:gd name="T8" fmla="*/ 752 w 175"/>
                  <a:gd name="T9" fmla="*/ 544 h 174"/>
                  <a:gd name="T10" fmla="*/ 730 w 175"/>
                  <a:gd name="T11" fmla="*/ 480 h 174"/>
                  <a:gd name="T12" fmla="*/ 692 w 175"/>
                  <a:gd name="T13" fmla="*/ 413 h 174"/>
                  <a:gd name="T14" fmla="*/ 659 w 175"/>
                  <a:gd name="T15" fmla="*/ 340 h 174"/>
                  <a:gd name="T16" fmla="*/ 609 w 175"/>
                  <a:gd name="T17" fmla="*/ 284 h 174"/>
                  <a:gd name="T18" fmla="*/ 562 w 175"/>
                  <a:gd name="T19" fmla="*/ 228 h 174"/>
                  <a:gd name="T20" fmla="*/ 506 w 175"/>
                  <a:gd name="T21" fmla="*/ 177 h 174"/>
                  <a:gd name="T22" fmla="*/ 442 w 175"/>
                  <a:gd name="T23" fmla="*/ 135 h 174"/>
                  <a:gd name="T24" fmla="*/ 385 w 175"/>
                  <a:gd name="T25" fmla="*/ 95 h 174"/>
                  <a:gd name="T26" fmla="*/ 316 w 175"/>
                  <a:gd name="T27" fmla="*/ 60 h 174"/>
                  <a:gd name="T28" fmla="*/ 236 w 175"/>
                  <a:gd name="T29" fmla="*/ 32 h 174"/>
                  <a:gd name="T30" fmla="*/ 168 w 175"/>
                  <a:gd name="T31" fmla="*/ 13 h 174"/>
                  <a:gd name="T32" fmla="*/ 89 w 175"/>
                  <a:gd name="T33" fmla="*/ 1 h 174"/>
                  <a:gd name="T34" fmla="*/ 0 w 175"/>
                  <a:gd name="T35" fmla="*/ 0 h 174"/>
                  <a:gd name="T36" fmla="*/ 0 w 175"/>
                  <a:gd name="T37" fmla="*/ 48 h 174"/>
                  <a:gd name="T38" fmla="*/ 80 w 175"/>
                  <a:gd name="T39" fmla="*/ 48 h 174"/>
                  <a:gd name="T40" fmla="*/ 157 w 175"/>
                  <a:gd name="T41" fmla="*/ 68 h 174"/>
                  <a:gd name="T42" fmla="*/ 224 w 175"/>
                  <a:gd name="T43" fmla="*/ 87 h 174"/>
                  <a:gd name="T44" fmla="*/ 289 w 175"/>
                  <a:gd name="T45" fmla="*/ 108 h 174"/>
                  <a:gd name="T46" fmla="*/ 357 w 175"/>
                  <a:gd name="T47" fmla="*/ 135 h 174"/>
                  <a:gd name="T48" fmla="*/ 421 w 175"/>
                  <a:gd name="T49" fmla="*/ 177 h 174"/>
                  <a:gd name="T50" fmla="*/ 469 w 175"/>
                  <a:gd name="T51" fmla="*/ 215 h 174"/>
                  <a:gd name="T52" fmla="*/ 522 w 175"/>
                  <a:gd name="T53" fmla="*/ 265 h 174"/>
                  <a:gd name="T54" fmla="*/ 573 w 175"/>
                  <a:gd name="T55" fmla="*/ 317 h 174"/>
                  <a:gd name="T56" fmla="*/ 618 w 175"/>
                  <a:gd name="T57" fmla="*/ 374 h 174"/>
                  <a:gd name="T58" fmla="*/ 650 w 175"/>
                  <a:gd name="T59" fmla="*/ 425 h 174"/>
                  <a:gd name="T60" fmla="*/ 683 w 175"/>
                  <a:gd name="T61" fmla="*/ 494 h 174"/>
                  <a:gd name="T62" fmla="*/ 702 w 175"/>
                  <a:gd name="T63" fmla="*/ 563 h 174"/>
                  <a:gd name="T64" fmla="*/ 730 w 175"/>
                  <a:gd name="T65" fmla="*/ 634 h 174"/>
                  <a:gd name="T66" fmla="*/ 739 w 175"/>
                  <a:gd name="T67" fmla="*/ 702 h 174"/>
                  <a:gd name="T68" fmla="*/ 739 w 175"/>
                  <a:gd name="T69" fmla="*/ 778 h 174"/>
                  <a:gd name="T70" fmla="*/ 739 w 175"/>
                  <a:gd name="T71" fmla="*/ 778 h 174"/>
                  <a:gd name="T72" fmla="*/ 790 w 175"/>
                  <a:gd name="T73" fmla="*/ 778 h 1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174"/>
                  <a:gd name="T113" fmla="*/ 175 w 175"/>
                  <a:gd name="T114" fmla="*/ 174 h 1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174">
                    <a:moveTo>
                      <a:pt x="175" y="174"/>
                    </a:moveTo>
                    <a:lnTo>
                      <a:pt x="175" y="174"/>
                    </a:lnTo>
                    <a:lnTo>
                      <a:pt x="175" y="157"/>
                    </a:lnTo>
                    <a:lnTo>
                      <a:pt x="171" y="140"/>
                    </a:lnTo>
                    <a:lnTo>
                      <a:pt x="167" y="122"/>
                    </a:lnTo>
                    <a:lnTo>
                      <a:pt x="162" y="107"/>
                    </a:lnTo>
                    <a:lnTo>
                      <a:pt x="154" y="92"/>
                    </a:lnTo>
                    <a:lnTo>
                      <a:pt x="146" y="76"/>
                    </a:lnTo>
                    <a:lnTo>
                      <a:pt x="135" y="63"/>
                    </a:lnTo>
                    <a:lnTo>
                      <a:pt x="125" y="51"/>
                    </a:lnTo>
                    <a:lnTo>
                      <a:pt x="112" y="40"/>
                    </a:lnTo>
                    <a:lnTo>
                      <a:pt x="98" y="30"/>
                    </a:lnTo>
                    <a:lnTo>
                      <a:pt x="85" y="21"/>
                    </a:lnTo>
                    <a:lnTo>
                      <a:pt x="70" y="13"/>
                    </a:lnTo>
                    <a:lnTo>
                      <a:pt x="52" y="7"/>
                    </a:lnTo>
                    <a:lnTo>
                      <a:pt x="37" y="3"/>
                    </a:lnTo>
                    <a:lnTo>
                      <a:pt x="20" y="1"/>
                    </a:lnTo>
                    <a:lnTo>
                      <a:pt x="0" y="0"/>
                    </a:lnTo>
                    <a:lnTo>
                      <a:pt x="0" y="11"/>
                    </a:lnTo>
                    <a:lnTo>
                      <a:pt x="18" y="11"/>
                    </a:lnTo>
                    <a:lnTo>
                      <a:pt x="35" y="15"/>
                    </a:lnTo>
                    <a:lnTo>
                      <a:pt x="50" y="19"/>
                    </a:lnTo>
                    <a:lnTo>
                      <a:pt x="64" y="24"/>
                    </a:lnTo>
                    <a:lnTo>
                      <a:pt x="79" y="30"/>
                    </a:lnTo>
                    <a:lnTo>
                      <a:pt x="93" y="40"/>
                    </a:lnTo>
                    <a:lnTo>
                      <a:pt x="104" y="48"/>
                    </a:lnTo>
                    <a:lnTo>
                      <a:pt x="116" y="59"/>
                    </a:lnTo>
                    <a:lnTo>
                      <a:pt x="127" y="71"/>
                    </a:lnTo>
                    <a:lnTo>
                      <a:pt x="137" y="84"/>
                    </a:lnTo>
                    <a:lnTo>
                      <a:pt x="144" y="95"/>
                    </a:lnTo>
                    <a:lnTo>
                      <a:pt x="152" y="111"/>
                    </a:lnTo>
                    <a:lnTo>
                      <a:pt x="156" y="126"/>
                    </a:lnTo>
                    <a:lnTo>
                      <a:pt x="162" y="142"/>
                    </a:lnTo>
                    <a:lnTo>
                      <a:pt x="164" y="157"/>
                    </a:lnTo>
                    <a:lnTo>
                      <a:pt x="164" y="174"/>
                    </a:lnTo>
                    <a:lnTo>
                      <a:pt x="175" y="17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28" name="Freeform 333"/>
              <p:cNvSpPr>
                <a:spLocks/>
              </p:cNvSpPr>
              <p:nvPr/>
            </p:nvSpPr>
            <p:spPr bwMode="auto">
              <a:xfrm>
                <a:off x="2113" y="1123"/>
                <a:ext cx="255" cy="255"/>
              </a:xfrm>
              <a:custGeom>
                <a:avLst/>
                <a:gdLst>
                  <a:gd name="T0" fmla="*/ 0 w 175"/>
                  <a:gd name="T1" fmla="*/ 790 h 175"/>
                  <a:gd name="T2" fmla="*/ 0 w 175"/>
                  <a:gd name="T3" fmla="*/ 790 h 175"/>
                  <a:gd name="T4" fmla="*/ 89 w 175"/>
                  <a:gd name="T5" fmla="*/ 780 h 175"/>
                  <a:gd name="T6" fmla="*/ 168 w 175"/>
                  <a:gd name="T7" fmla="*/ 771 h 175"/>
                  <a:gd name="T8" fmla="*/ 236 w 175"/>
                  <a:gd name="T9" fmla="*/ 743 h 175"/>
                  <a:gd name="T10" fmla="*/ 316 w 175"/>
                  <a:gd name="T11" fmla="*/ 718 h 175"/>
                  <a:gd name="T12" fmla="*/ 385 w 175"/>
                  <a:gd name="T13" fmla="*/ 692 h 175"/>
                  <a:gd name="T14" fmla="*/ 442 w 175"/>
                  <a:gd name="T15" fmla="*/ 650 h 175"/>
                  <a:gd name="T16" fmla="*/ 506 w 175"/>
                  <a:gd name="T17" fmla="*/ 609 h 175"/>
                  <a:gd name="T18" fmla="*/ 562 w 175"/>
                  <a:gd name="T19" fmla="*/ 554 h 175"/>
                  <a:gd name="T20" fmla="*/ 609 w 175"/>
                  <a:gd name="T21" fmla="*/ 495 h 175"/>
                  <a:gd name="T22" fmla="*/ 659 w 175"/>
                  <a:gd name="T23" fmla="*/ 442 h 175"/>
                  <a:gd name="T24" fmla="*/ 692 w 175"/>
                  <a:gd name="T25" fmla="*/ 373 h 175"/>
                  <a:gd name="T26" fmla="*/ 730 w 175"/>
                  <a:gd name="T27" fmla="*/ 303 h 175"/>
                  <a:gd name="T28" fmla="*/ 752 w 175"/>
                  <a:gd name="T29" fmla="*/ 236 h 175"/>
                  <a:gd name="T30" fmla="*/ 771 w 175"/>
                  <a:gd name="T31" fmla="*/ 157 h 175"/>
                  <a:gd name="T32" fmla="*/ 790 w 175"/>
                  <a:gd name="T33" fmla="*/ 76 h 175"/>
                  <a:gd name="T34" fmla="*/ 790 w 175"/>
                  <a:gd name="T35" fmla="*/ 0 h 175"/>
                  <a:gd name="T36" fmla="*/ 739 w 175"/>
                  <a:gd name="T37" fmla="*/ 0 h 175"/>
                  <a:gd name="T38" fmla="*/ 739 w 175"/>
                  <a:gd name="T39" fmla="*/ 76 h 175"/>
                  <a:gd name="T40" fmla="*/ 730 w 175"/>
                  <a:gd name="T41" fmla="*/ 149 h 175"/>
                  <a:gd name="T42" fmla="*/ 702 w 175"/>
                  <a:gd name="T43" fmla="*/ 217 h 175"/>
                  <a:gd name="T44" fmla="*/ 683 w 175"/>
                  <a:gd name="T45" fmla="*/ 289 h 175"/>
                  <a:gd name="T46" fmla="*/ 650 w 175"/>
                  <a:gd name="T47" fmla="*/ 347 h 175"/>
                  <a:gd name="T48" fmla="*/ 618 w 175"/>
                  <a:gd name="T49" fmla="*/ 405 h 175"/>
                  <a:gd name="T50" fmla="*/ 573 w 175"/>
                  <a:gd name="T51" fmla="*/ 469 h 175"/>
                  <a:gd name="T52" fmla="*/ 522 w 175"/>
                  <a:gd name="T53" fmla="*/ 520 h 175"/>
                  <a:gd name="T54" fmla="*/ 469 w 175"/>
                  <a:gd name="T55" fmla="*/ 562 h 175"/>
                  <a:gd name="T56" fmla="*/ 421 w 175"/>
                  <a:gd name="T57" fmla="*/ 609 h 175"/>
                  <a:gd name="T58" fmla="*/ 357 w 175"/>
                  <a:gd name="T59" fmla="*/ 641 h 175"/>
                  <a:gd name="T60" fmla="*/ 289 w 175"/>
                  <a:gd name="T61" fmla="*/ 678 h 175"/>
                  <a:gd name="T62" fmla="*/ 224 w 175"/>
                  <a:gd name="T63" fmla="*/ 702 h 175"/>
                  <a:gd name="T64" fmla="*/ 157 w 175"/>
                  <a:gd name="T65" fmla="*/ 718 h 175"/>
                  <a:gd name="T66" fmla="*/ 80 w 175"/>
                  <a:gd name="T67" fmla="*/ 726 h 175"/>
                  <a:gd name="T68" fmla="*/ 0 w 175"/>
                  <a:gd name="T69" fmla="*/ 737 h 175"/>
                  <a:gd name="T70" fmla="*/ 0 w 175"/>
                  <a:gd name="T71" fmla="*/ 737 h 175"/>
                  <a:gd name="T72" fmla="*/ 0 w 175"/>
                  <a:gd name="T73" fmla="*/ 790 h 1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175"/>
                  <a:gd name="T113" fmla="*/ 175 w 175"/>
                  <a:gd name="T114" fmla="*/ 175 h 1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175">
                    <a:moveTo>
                      <a:pt x="0" y="175"/>
                    </a:moveTo>
                    <a:lnTo>
                      <a:pt x="0" y="175"/>
                    </a:lnTo>
                    <a:lnTo>
                      <a:pt x="20" y="173"/>
                    </a:lnTo>
                    <a:lnTo>
                      <a:pt x="37" y="171"/>
                    </a:lnTo>
                    <a:lnTo>
                      <a:pt x="52" y="165"/>
                    </a:lnTo>
                    <a:lnTo>
                      <a:pt x="70" y="159"/>
                    </a:lnTo>
                    <a:lnTo>
                      <a:pt x="85" y="154"/>
                    </a:lnTo>
                    <a:lnTo>
                      <a:pt x="98" y="144"/>
                    </a:lnTo>
                    <a:lnTo>
                      <a:pt x="112" y="135"/>
                    </a:lnTo>
                    <a:lnTo>
                      <a:pt x="125" y="123"/>
                    </a:lnTo>
                    <a:lnTo>
                      <a:pt x="135" y="110"/>
                    </a:lnTo>
                    <a:lnTo>
                      <a:pt x="146" y="98"/>
                    </a:lnTo>
                    <a:lnTo>
                      <a:pt x="154" y="83"/>
                    </a:lnTo>
                    <a:lnTo>
                      <a:pt x="162" y="67"/>
                    </a:lnTo>
                    <a:lnTo>
                      <a:pt x="167" y="52"/>
                    </a:lnTo>
                    <a:lnTo>
                      <a:pt x="171" y="35"/>
                    </a:lnTo>
                    <a:lnTo>
                      <a:pt x="175" y="17"/>
                    </a:lnTo>
                    <a:lnTo>
                      <a:pt x="175" y="0"/>
                    </a:lnTo>
                    <a:lnTo>
                      <a:pt x="164" y="0"/>
                    </a:lnTo>
                    <a:lnTo>
                      <a:pt x="164" y="17"/>
                    </a:lnTo>
                    <a:lnTo>
                      <a:pt x="162" y="33"/>
                    </a:lnTo>
                    <a:lnTo>
                      <a:pt x="156" y="48"/>
                    </a:lnTo>
                    <a:lnTo>
                      <a:pt x="152" y="64"/>
                    </a:lnTo>
                    <a:lnTo>
                      <a:pt x="144" y="77"/>
                    </a:lnTo>
                    <a:lnTo>
                      <a:pt x="137" y="90"/>
                    </a:lnTo>
                    <a:lnTo>
                      <a:pt x="127" y="104"/>
                    </a:lnTo>
                    <a:lnTo>
                      <a:pt x="116" y="115"/>
                    </a:lnTo>
                    <a:lnTo>
                      <a:pt x="104" y="125"/>
                    </a:lnTo>
                    <a:lnTo>
                      <a:pt x="93" y="135"/>
                    </a:lnTo>
                    <a:lnTo>
                      <a:pt x="79" y="142"/>
                    </a:lnTo>
                    <a:lnTo>
                      <a:pt x="64" y="150"/>
                    </a:lnTo>
                    <a:lnTo>
                      <a:pt x="50" y="156"/>
                    </a:lnTo>
                    <a:lnTo>
                      <a:pt x="35" y="159"/>
                    </a:lnTo>
                    <a:lnTo>
                      <a:pt x="18" y="161"/>
                    </a:lnTo>
                    <a:lnTo>
                      <a:pt x="0" y="163"/>
                    </a:lnTo>
                    <a:lnTo>
                      <a:pt x="0" y="17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29" name="Freeform 334"/>
              <p:cNvSpPr>
                <a:spLocks/>
              </p:cNvSpPr>
              <p:nvPr/>
            </p:nvSpPr>
            <p:spPr bwMode="auto">
              <a:xfrm>
                <a:off x="1862" y="1123"/>
                <a:ext cx="251" cy="255"/>
              </a:xfrm>
              <a:custGeom>
                <a:avLst/>
                <a:gdLst>
                  <a:gd name="T0" fmla="*/ 0 w 172"/>
                  <a:gd name="T1" fmla="*/ 0 h 175"/>
                  <a:gd name="T2" fmla="*/ 0 w 172"/>
                  <a:gd name="T3" fmla="*/ 0 h 175"/>
                  <a:gd name="T4" fmla="*/ 0 w 172"/>
                  <a:gd name="T5" fmla="*/ 76 h 175"/>
                  <a:gd name="T6" fmla="*/ 19 w 172"/>
                  <a:gd name="T7" fmla="*/ 157 h 175"/>
                  <a:gd name="T8" fmla="*/ 32 w 172"/>
                  <a:gd name="T9" fmla="*/ 236 h 175"/>
                  <a:gd name="T10" fmla="*/ 60 w 172"/>
                  <a:gd name="T11" fmla="*/ 303 h 175"/>
                  <a:gd name="T12" fmla="*/ 96 w 172"/>
                  <a:gd name="T13" fmla="*/ 373 h 175"/>
                  <a:gd name="T14" fmla="*/ 130 w 172"/>
                  <a:gd name="T15" fmla="*/ 442 h 175"/>
                  <a:gd name="T16" fmla="*/ 181 w 172"/>
                  <a:gd name="T17" fmla="*/ 495 h 175"/>
                  <a:gd name="T18" fmla="*/ 228 w 172"/>
                  <a:gd name="T19" fmla="*/ 554 h 175"/>
                  <a:gd name="T20" fmla="*/ 286 w 172"/>
                  <a:gd name="T21" fmla="*/ 609 h 175"/>
                  <a:gd name="T22" fmla="*/ 347 w 172"/>
                  <a:gd name="T23" fmla="*/ 650 h 175"/>
                  <a:gd name="T24" fmla="*/ 407 w 172"/>
                  <a:gd name="T25" fmla="*/ 692 h 175"/>
                  <a:gd name="T26" fmla="*/ 474 w 172"/>
                  <a:gd name="T27" fmla="*/ 718 h 175"/>
                  <a:gd name="T28" fmla="*/ 556 w 172"/>
                  <a:gd name="T29" fmla="*/ 743 h 175"/>
                  <a:gd name="T30" fmla="*/ 625 w 172"/>
                  <a:gd name="T31" fmla="*/ 771 h 175"/>
                  <a:gd name="T32" fmla="*/ 703 w 172"/>
                  <a:gd name="T33" fmla="*/ 780 h 175"/>
                  <a:gd name="T34" fmla="*/ 779 w 172"/>
                  <a:gd name="T35" fmla="*/ 790 h 175"/>
                  <a:gd name="T36" fmla="*/ 779 w 172"/>
                  <a:gd name="T37" fmla="*/ 737 h 175"/>
                  <a:gd name="T38" fmla="*/ 711 w 172"/>
                  <a:gd name="T39" fmla="*/ 726 h 175"/>
                  <a:gd name="T40" fmla="*/ 635 w 172"/>
                  <a:gd name="T41" fmla="*/ 718 h 175"/>
                  <a:gd name="T42" fmla="*/ 566 w 172"/>
                  <a:gd name="T43" fmla="*/ 702 h 175"/>
                  <a:gd name="T44" fmla="*/ 502 w 172"/>
                  <a:gd name="T45" fmla="*/ 678 h 175"/>
                  <a:gd name="T46" fmla="*/ 435 w 172"/>
                  <a:gd name="T47" fmla="*/ 641 h 175"/>
                  <a:gd name="T48" fmla="*/ 372 w 172"/>
                  <a:gd name="T49" fmla="*/ 609 h 175"/>
                  <a:gd name="T50" fmla="*/ 324 w 172"/>
                  <a:gd name="T51" fmla="*/ 562 h 175"/>
                  <a:gd name="T52" fmla="*/ 269 w 172"/>
                  <a:gd name="T53" fmla="*/ 520 h 175"/>
                  <a:gd name="T54" fmla="*/ 217 w 172"/>
                  <a:gd name="T55" fmla="*/ 469 h 175"/>
                  <a:gd name="T56" fmla="*/ 171 w 172"/>
                  <a:gd name="T57" fmla="*/ 405 h 175"/>
                  <a:gd name="T58" fmla="*/ 136 w 172"/>
                  <a:gd name="T59" fmla="*/ 347 h 175"/>
                  <a:gd name="T60" fmla="*/ 107 w 172"/>
                  <a:gd name="T61" fmla="*/ 289 h 175"/>
                  <a:gd name="T62" fmla="*/ 88 w 172"/>
                  <a:gd name="T63" fmla="*/ 217 h 175"/>
                  <a:gd name="T64" fmla="*/ 60 w 172"/>
                  <a:gd name="T65" fmla="*/ 149 h 175"/>
                  <a:gd name="T66" fmla="*/ 50 w 172"/>
                  <a:gd name="T67" fmla="*/ 76 h 175"/>
                  <a:gd name="T68" fmla="*/ 50 w 172"/>
                  <a:gd name="T69" fmla="*/ 0 h 175"/>
                  <a:gd name="T70" fmla="*/ 50 w 172"/>
                  <a:gd name="T71" fmla="*/ 0 h 175"/>
                  <a:gd name="T72" fmla="*/ 0 w 172"/>
                  <a:gd name="T73" fmla="*/ 0 h 1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2"/>
                  <a:gd name="T112" fmla="*/ 0 h 175"/>
                  <a:gd name="T113" fmla="*/ 172 w 172"/>
                  <a:gd name="T114" fmla="*/ 175 h 1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2" h="175">
                    <a:moveTo>
                      <a:pt x="0" y="0"/>
                    </a:moveTo>
                    <a:lnTo>
                      <a:pt x="0" y="0"/>
                    </a:lnTo>
                    <a:lnTo>
                      <a:pt x="0" y="17"/>
                    </a:lnTo>
                    <a:lnTo>
                      <a:pt x="4" y="35"/>
                    </a:lnTo>
                    <a:lnTo>
                      <a:pt x="7" y="52"/>
                    </a:lnTo>
                    <a:lnTo>
                      <a:pt x="13" y="67"/>
                    </a:lnTo>
                    <a:lnTo>
                      <a:pt x="21" y="83"/>
                    </a:lnTo>
                    <a:lnTo>
                      <a:pt x="29" y="98"/>
                    </a:lnTo>
                    <a:lnTo>
                      <a:pt x="40" y="110"/>
                    </a:lnTo>
                    <a:lnTo>
                      <a:pt x="50" y="123"/>
                    </a:lnTo>
                    <a:lnTo>
                      <a:pt x="63" y="135"/>
                    </a:lnTo>
                    <a:lnTo>
                      <a:pt x="77" y="144"/>
                    </a:lnTo>
                    <a:lnTo>
                      <a:pt x="90" y="154"/>
                    </a:lnTo>
                    <a:lnTo>
                      <a:pt x="105" y="159"/>
                    </a:lnTo>
                    <a:lnTo>
                      <a:pt x="123" y="165"/>
                    </a:lnTo>
                    <a:lnTo>
                      <a:pt x="138" y="171"/>
                    </a:lnTo>
                    <a:lnTo>
                      <a:pt x="155" y="173"/>
                    </a:lnTo>
                    <a:lnTo>
                      <a:pt x="172" y="175"/>
                    </a:lnTo>
                    <a:lnTo>
                      <a:pt x="172" y="163"/>
                    </a:lnTo>
                    <a:lnTo>
                      <a:pt x="157" y="161"/>
                    </a:lnTo>
                    <a:lnTo>
                      <a:pt x="140" y="159"/>
                    </a:lnTo>
                    <a:lnTo>
                      <a:pt x="125" y="156"/>
                    </a:lnTo>
                    <a:lnTo>
                      <a:pt x="111" y="150"/>
                    </a:lnTo>
                    <a:lnTo>
                      <a:pt x="96" y="142"/>
                    </a:lnTo>
                    <a:lnTo>
                      <a:pt x="82" y="135"/>
                    </a:lnTo>
                    <a:lnTo>
                      <a:pt x="71" y="125"/>
                    </a:lnTo>
                    <a:lnTo>
                      <a:pt x="59" y="115"/>
                    </a:lnTo>
                    <a:lnTo>
                      <a:pt x="48" y="104"/>
                    </a:lnTo>
                    <a:lnTo>
                      <a:pt x="38" y="90"/>
                    </a:lnTo>
                    <a:lnTo>
                      <a:pt x="30" y="77"/>
                    </a:lnTo>
                    <a:lnTo>
                      <a:pt x="23" y="64"/>
                    </a:lnTo>
                    <a:lnTo>
                      <a:pt x="19" y="48"/>
                    </a:lnTo>
                    <a:lnTo>
                      <a:pt x="13" y="33"/>
                    </a:lnTo>
                    <a:lnTo>
                      <a:pt x="11" y="17"/>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30" name="Freeform 335"/>
              <p:cNvSpPr>
                <a:spLocks/>
              </p:cNvSpPr>
              <p:nvPr/>
            </p:nvSpPr>
            <p:spPr bwMode="auto">
              <a:xfrm>
                <a:off x="1862" y="870"/>
                <a:ext cx="251" cy="253"/>
              </a:xfrm>
              <a:custGeom>
                <a:avLst/>
                <a:gdLst>
                  <a:gd name="T0" fmla="*/ 779 w 172"/>
                  <a:gd name="T1" fmla="*/ 0 h 174"/>
                  <a:gd name="T2" fmla="*/ 779 w 172"/>
                  <a:gd name="T3" fmla="*/ 0 h 174"/>
                  <a:gd name="T4" fmla="*/ 703 w 172"/>
                  <a:gd name="T5" fmla="*/ 1 h 174"/>
                  <a:gd name="T6" fmla="*/ 625 w 172"/>
                  <a:gd name="T7" fmla="*/ 13 h 174"/>
                  <a:gd name="T8" fmla="*/ 556 w 172"/>
                  <a:gd name="T9" fmla="*/ 32 h 174"/>
                  <a:gd name="T10" fmla="*/ 474 w 172"/>
                  <a:gd name="T11" fmla="*/ 60 h 174"/>
                  <a:gd name="T12" fmla="*/ 407 w 172"/>
                  <a:gd name="T13" fmla="*/ 95 h 174"/>
                  <a:gd name="T14" fmla="*/ 347 w 172"/>
                  <a:gd name="T15" fmla="*/ 135 h 174"/>
                  <a:gd name="T16" fmla="*/ 286 w 172"/>
                  <a:gd name="T17" fmla="*/ 177 h 174"/>
                  <a:gd name="T18" fmla="*/ 228 w 172"/>
                  <a:gd name="T19" fmla="*/ 228 h 174"/>
                  <a:gd name="T20" fmla="*/ 181 w 172"/>
                  <a:gd name="T21" fmla="*/ 284 h 174"/>
                  <a:gd name="T22" fmla="*/ 130 w 172"/>
                  <a:gd name="T23" fmla="*/ 340 h 174"/>
                  <a:gd name="T24" fmla="*/ 96 w 172"/>
                  <a:gd name="T25" fmla="*/ 413 h 174"/>
                  <a:gd name="T26" fmla="*/ 60 w 172"/>
                  <a:gd name="T27" fmla="*/ 480 h 174"/>
                  <a:gd name="T28" fmla="*/ 32 w 172"/>
                  <a:gd name="T29" fmla="*/ 544 h 174"/>
                  <a:gd name="T30" fmla="*/ 19 w 172"/>
                  <a:gd name="T31" fmla="*/ 628 h 174"/>
                  <a:gd name="T32" fmla="*/ 0 w 172"/>
                  <a:gd name="T33" fmla="*/ 702 h 174"/>
                  <a:gd name="T34" fmla="*/ 0 w 172"/>
                  <a:gd name="T35" fmla="*/ 778 h 174"/>
                  <a:gd name="T36" fmla="*/ 50 w 172"/>
                  <a:gd name="T37" fmla="*/ 778 h 174"/>
                  <a:gd name="T38" fmla="*/ 50 w 172"/>
                  <a:gd name="T39" fmla="*/ 702 h 174"/>
                  <a:gd name="T40" fmla="*/ 60 w 172"/>
                  <a:gd name="T41" fmla="*/ 634 h 174"/>
                  <a:gd name="T42" fmla="*/ 88 w 172"/>
                  <a:gd name="T43" fmla="*/ 563 h 174"/>
                  <a:gd name="T44" fmla="*/ 107 w 172"/>
                  <a:gd name="T45" fmla="*/ 494 h 174"/>
                  <a:gd name="T46" fmla="*/ 136 w 172"/>
                  <a:gd name="T47" fmla="*/ 425 h 174"/>
                  <a:gd name="T48" fmla="*/ 171 w 172"/>
                  <a:gd name="T49" fmla="*/ 374 h 174"/>
                  <a:gd name="T50" fmla="*/ 217 w 172"/>
                  <a:gd name="T51" fmla="*/ 317 h 174"/>
                  <a:gd name="T52" fmla="*/ 269 w 172"/>
                  <a:gd name="T53" fmla="*/ 265 h 174"/>
                  <a:gd name="T54" fmla="*/ 324 w 172"/>
                  <a:gd name="T55" fmla="*/ 215 h 174"/>
                  <a:gd name="T56" fmla="*/ 372 w 172"/>
                  <a:gd name="T57" fmla="*/ 177 h 174"/>
                  <a:gd name="T58" fmla="*/ 435 w 172"/>
                  <a:gd name="T59" fmla="*/ 135 h 174"/>
                  <a:gd name="T60" fmla="*/ 502 w 172"/>
                  <a:gd name="T61" fmla="*/ 108 h 174"/>
                  <a:gd name="T62" fmla="*/ 566 w 172"/>
                  <a:gd name="T63" fmla="*/ 87 h 174"/>
                  <a:gd name="T64" fmla="*/ 635 w 172"/>
                  <a:gd name="T65" fmla="*/ 68 h 174"/>
                  <a:gd name="T66" fmla="*/ 711 w 172"/>
                  <a:gd name="T67" fmla="*/ 48 h 174"/>
                  <a:gd name="T68" fmla="*/ 779 w 172"/>
                  <a:gd name="T69" fmla="*/ 48 h 174"/>
                  <a:gd name="T70" fmla="*/ 779 w 172"/>
                  <a:gd name="T71" fmla="*/ 48 h 174"/>
                  <a:gd name="T72" fmla="*/ 779 w 172"/>
                  <a:gd name="T73" fmla="*/ 0 h 1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2"/>
                  <a:gd name="T112" fmla="*/ 0 h 174"/>
                  <a:gd name="T113" fmla="*/ 172 w 172"/>
                  <a:gd name="T114" fmla="*/ 174 h 1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2" h="174">
                    <a:moveTo>
                      <a:pt x="172" y="0"/>
                    </a:moveTo>
                    <a:lnTo>
                      <a:pt x="172" y="0"/>
                    </a:lnTo>
                    <a:lnTo>
                      <a:pt x="155" y="1"/>
                    </a:lnTo>
                    <a:lnTo>
                      <a:pt x="138" y="3"/>
                    </a:lnTo>
                    <a:lnTo>
                      <a:pt x="123" y="7"/>
                    </a:lnTo>
                    <a:lnTo>
                      <a:pt x="105" y="13"/>
                    </a:lnTo>
                    <a:lnTo>
                      <a:pt x="90" y="21"/>
                    </a:lnTo>
                    <a:lnTo>
                      <a:pt x="77" y="30"/>
                    </a:lnTo>
                    <a:lnTo>
                      <a:pt x="63" y="40"/>
                    </a:lnTo>
                    <a:lnTo>
                      <a:pt x="50" y="51"/>
                    </a:lnTo>
                    <a:lnTo>
                      <a:pt x="40" y="63"/>
                    </a:lnTo>
                    <a:lnTo>
                      <a:pt x="29" y="76"/>
                    </a:lnTo>
                    <a:lnTo>
                      <a:pt x="21" y="92"/>
                    </a:lnTo>
                    <a:lnTo>
                      <a:pt x="13" y="107"/>
                    </a:lnTo>
                    <a:lnTo>
                      <a:pt x="7" y="122"/>
                    </a:lnTo>
                    <a:lnTo>
                      <a:pt x="4" y="140"/>
                    </a:lnTo>
                    <a:lnTo>
                      <a:pt x="0" y="157"/>
                    </a:lnTo>
                    <a:lnTo>
                      <a:pt x="0" y="174"/>
                    </a:lnTo>
                    <a:lnTo>
                      <a:pt x="11" y="174"/>
                    </a:lnTo>
                    <a:lnTo>
                      <a:pt x="11" y="157"/>
                    </a:lnTo>
                    <a:lnTo>
                      <a:pt x="13" y="142"/>
                    </a:lnTo>
                    <a:lnTo>
                      <a:pt x="19" y="126"/>
                    </a:lnTo>
                    <a:lnTo>
                      <a:pt x="23" y="111"/>
                    </a:lnTo>
                    <a:lnTo>
                      <a:pt x="30" y="95"/>
                    </a:lnTo>
                    <a:lnTo>
                      <a:pt x="38" y="84"/>
                    </a:lnTo>
                    <a:lnTo>
                      <a:pt x="48" y="71"/>
                    </a:lnTo>
                    <a:lnTo>
                      <a:pt x="59" y="59"/>
                    </a:lnTo>
                    <a:lnTo>
                      <a:pt x="71" y="48"/>
                    </a:lnTo>
                    <a:lnTo>
                      <a:pt x="82" y="40"/>
                    </a:lnTo>
                    <a:lnTo>
                      <a:pt x="96" y="30"/>
                    </a:lnTo>
                    <a:lnTo>
                      <a:pt x="111" y="24"/>
                    </a:lnTo>
                    <a:lnTo>
                      <a:pt x="125" y="19"/>
                    </a:lnTo>
                    <a:lnTo>
                      <a:pt x="140" y="15"/>
                    </a:lnTo>
                    <a:lnTo>
                      <a:pt x="157" y="11"/>
                    </a:lnTo>
                    <a:lnTo>
                      <a:pt x="172" y="11"/>
                    </a:lnTo>
                    <a:lnTo>
                      <a:pt x="17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31" name="Freeform 336"/>
              <p:cNvSpPr>
                <a:spLocks/>
              </p:cNvSpPr>
              <p:nvPr/>
            </p:nvSpPr>
            <p:spPr bwMode="auto">
              <a:xfrm>
                <a:off x="2910" y="1969"/>
                <a:ext cx="32" cy="53"/>
              </a:xfrm>
              <a:custGeom>
                <a:avLst/>
                <a:gdLst>
                  <a:gd name="T0" fmla="*/ 52 w 22"/>
                  <a:gd name="T1" fmla="*/ 0 h 36"/>
                  <a:gd name="T2" fmla="*/ 0 w 22"/>
                  <a:gd name="T3" fmla="*/ 19 h 36"/>
                  <a:gd name="T4" fmla="*/ 52 w 22"/>
                  <a:gd name="T5" fmla="*/ 169 h 36"/>
                  <a:gd name="T6" fmla="*/ 99 w 22"/>
                  <a:gd name="T7" fmla="*/ 150 h 36"/>
                  <a:gd name="T8" fmla="*/ 52 w 22"/>
                  <a:gd name="T9" fmla="*/ 0 h 36"/>
                  <a:gd name="T10" fmla="*/ 52 w 22"/>
                  <a:gd name="T11" fmla="*/ 0 h 36"/>
                  <a:gd name="T12" fmla="*/ 0 60000 65536"/>
                  <a:gd name="T13" fmla="*/ 0 60000 65536"/>
                  <a:gd name="T14" fmla="*/ 0 60000 65536"/>
                  <a:gd name="T15" fmla="*/ 0 60000 65536"/>
                  <a:gd name="T16" fmla="*/ 0 60000 65536"/>
                  <a:gd name="T17" fmla="*/ 0 60000 65536"/>
                  <a:gd name="T18" fmla="*/ 0 w 22"/>
                  <a:gd name="T19" fmla="*/ 0 h 36"/>
                  <a:gd name="T20" fmla="*/ 22 w 2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2" h="36">
                    <a:moveTo>
                      <a:pt x="12" y="0"/>
                    </a:moveTo>
                    <a:lnTo>
                      <a:pt x="0" y="4"/>
                    </a:lnTo>
                    <a:lnTo>
                      <a:pt x="12" y="36"/>
                    </a:lnTo>
                    <a:lnTo>
                      <a:pt x="22" y="32"/>
                    </a:ln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32" name="Freeform 337"/>
              <p:cNvSpPr>
                <a:spLocks/>
              </p:cNvSpPr>
              <p:nvPr/>
            </p:nvSpPr>
            <p:spPr bwMode="auto">
              <a:xfrm>
                <a:off x="2910" y="1927"/>
                <a:ext cx="37" cy="48"/>
              </a:xfrm>
              <a:custGeom>
                <a:avLst/>
                <a:gdLst>
                  <a:gd name="T0" fmla="*/ 96 w 25"/>
                  <a:gd name="T1" fmla="*/ 0 h 33"/>
                  <a:gd name="T2" fmla="*/ 96 w 25"/>
                  <a:gd name="T3" fmla="*/ 0 h 33"/>
                  <a:gd name="T4" fmla="*/ 78 w 25"/>
                  <a:gd name="T5" fmla="*/ 9 h 33"/>
                  <a:gd name="T6" fmla="*/ 59 w 25"/>
                  <a:gd name="T7" fmla="*/ 28 h 33"/>
                  <a:gd name="T8" fmla="*/ 40 w 25"/>
                  <a:gd name="T9" fmla="*/ 47 h 33"/>
                  <a:gd name="T10" fmla="*/ 19 w 25"/>
                  <a:gd name="T11" fmla="*/ 60 h 33"/>
                  <a:gd name="T12" fmla="*/ 9 w 25"/>
                  <a:gd name="T13" fmla="*/ 76 h 33"/>
                  <a:gd name="T14" fmla="*/ 0 w 25"/>
                  <a:gd name="T15" fmla="*/ 95 h 33"/>
                  <a:gd name="T16" fmla="*/ 0 w 25"/>
                  <a:gd name="T17" fmla="*/ 121 h 33"/>
                  <a:gd name="T18" fmla="*/ 0 w 25"/>
                  <a:gd name="T19" fmla="*/ 148 h 33"/>
                  <a:gd name="T20" fmla="*/ 59 w 25"/>
                  <a:gd name="T21" fmla="*/ 129 h 33"/>
                  <a:gd name="T22" fmla="*/ 59 w 25"/>
                  <a:gd name="T23" fmla="*/ 121 h 33"/>
                  <a:gd name="T24" fmla="*/ 59 w 25"/>
                  <a:gd name="T25" fmla="*/ 111 h 33"/>
                  <a:gd name="T26" fmla="*/ 59 w 25"/>
                  <a:gd name="T27" fmla="*/ 95 h 33"/>
                  <a:gd name="T28" fmla="*/ 68 w 25"/>
                  <a:gd name="T29" fmla="*/ 87 h 33"/>
                  <a:gd name="T30" fmla="*/ 78 w 25"/>
                  <a:gd name="T31" fmla="*/ 76 h 33"/>
                  <a:gd name="T32" fmla="*/ 96 w 25"/>
                  <a:gd name="T33" fmla="*/ 60 h 33"/>
                  <a:gd name="T34" fmla="*/ 115 w 25"/>
                  <a:gd name="T35" fmla="*/ 52 h 33"/>
                  <a:gd name="T36" fmla="*/ 120 w 25"/>
                  <a:gd name="T37" fmla="*/ 36 h 33"/>
                  <a:gd name="T38" fmla="*/ 120 w 25"/>
                  <a:gd name="T39" fmla="*/ 36 h 33"/>
                  <a:gd name="T40" fmla="*/ 96 w 25"/>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3"/>
                  <a:gd name="T65" fmla="*/ 25 w 25"/>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3">
                    <a:moveTo>
                      <a:pt x="20" y="0"/>
                    </a:moveTo>
                    <a:lnTo>
                      <a:pt x="20" y="0"/>
                    </a:lnTo>
                    <a:lnTo>
                      <a:pt x="16" y="2"/>
                    </a:lnTo>
                    <a:lnTo>
                      <a:pt x="12" y="6"/>
                    </a:lnTo>
                    <a:lnTo>
                      <a:pt x="8" y="10"/>
                    </a:lnTo>
                    <a:lnTo>
                      <a:pt x="4" y="13"/>
                    </a:lnTo>
                    <a:lnTo>
                      <a:pt x="2" y="17"/>
                    </a:lnTo>
                    <a:lnTo>
                      <a:pt x="0" y="21"/>
                    </a:lnTo>
                    <a:lnTo>
                      <a:pt x="0" y="27"/>
                    </a:lnTo>
                    <a:lnTo>
                      <a:pt x="0" y="33"/>
                    </a:lnTo>
                    <a:lnTo>
                      <a:pt x="12" y="29"/>
                    </a:lnTo>
                    <a:lnTo>
                      <a:pt x="12" y="27"/>
                    </a:lnTo>
                    <a:lnTo>
                      <a:pt x="12" y="25"/>
                    </a:lnTo>
                    <a:lnTo>
                      <a:pt x="12" y="21"/>
                    </a:lnTo>
                    <a:lnTo>
                      <a:pt x="14" y="19"/>
                    </a:lnTo>
                    <a:lnTo>
                      <a:pt x="16" y="17"/>
                    </a:lnTo>
                    <a:lnTo>
                      <a:pt x="20" y="13"/>
                    </a:lnTo>
                    <a:lnTo>
                      <a:pt x="24" y="12"/>
                    </a:lnTo>
                    <a:lnTo>
                      <a:pt x="25" y="8"/>
                    </a:lnTo>
                    <a:lnTo>
                      <a:pt x="2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33" name="Freeform 338"/>
              <p:cNvSpPr>
                <a:spLocks/>
              </p:cNvSpPr>
              <p:nvPr/>
            </p:nvSpPr>
            <p:spPr bwMode="auto">
              <a:xfrm>
                <a:off x="2939" y="1874"/>
                <a:ext cx="76" cy="64"/>
              </a:xfrm>
              <a:custGeom>
                <a:avLst/>
                <a:gdLst>
                  <a:gd name="T0" fmla="*/ 228 w 52"/>
                  <a:gd name="T1" fmla="*/ 0 h 44"/>
                  <a:gd name="T2" fmla="*/ 209 w 52"/>
                  <a:gd name="T3" fmla="*/ 0 h 44"/>
                  <a:gd name="T4" fmla="*/ 0 w 52"/>
                  <a:gd name="T5" fmla="*/ 161 h 44"/>
                  <a:gd name="T6" fmla="*/ 22 w 52"/>
                  <a:gd name="T7" fmla="*/ 196 h 44"/>
                  <a:gd name="T8" fmla="*/ 237 w 52"/>
                  <a:gd name="T9" fmla="*/ 41 h 44"/>
                  <a:gd name="T10" fmla="*/ 228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50" y="0"/>
                    </a:moveTo>
                    <a:lnTo>
                      <a:pt x="46" y="0"/>
                    </a:lnTo>
                    <a:lnTo>
                      <a:pt x="0" y="36"/>
                    </a:lnTo>
                    <a:lnTo>
                      <a:pt x="5" y="44"/>
                    </a:lnTo>
                    <a:lnTo>
                      <a:pt x="52" y="9"/>
                    </a:lnTo>
                    <a:lnTo>
                      <a:pt x="5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34" name="Freeform 339"/>
              <p:cNvSpPr>
                <a:spLocks/>
              </p:cNvSpPr>
              <p:nvPr/>
            </p:nvSpPr>
            <p:spPr bwMode="auto">
              <a:xfrm>
                <a:off x="3009" y="1874"/>
                <a:ext cx="177" cy="19"/>
              </a:xfrm>
              <a:custGeom>
                <a:avLst/>
                <a:gdLst>
                  <a:gd name="T0" fmla="*/ 554 w 121"/>
                  <a:gd name="T1" fmla="*/ 60 h 13"/>
                  <a:gd name="T2" fmla="*/ 554 w 121"/>
                  <a:gd name="T3" fmla="*/ 1 h 13"/>
                  <a:gd name="T4" fmla="*/ 9 w 121"/>
                  <a:gd name="T5" fmla="*/ 0 h 13"/>
                  <a:gd name="T6" fmla="*/ 0 w 121"/>
                  <a:gd name="T7" fmla="*/ 50 h 13"/>
                  <a:gd name="T8" fmla="*/ 554 w 121"/>
                  <a:gd name="T9" fmla="*/ 60 h 13"/>
                  <a:gd name="T10" fmla="*/ 554 w 121"/>
                  <a:gd name="T11" fmla="*/ 60 h 13"/>
                  <a:gd name="T12" fmla="*/ 0 60000 65536"/>
                  <a:gd name="T13" fmla="*/ 0 60000 65536"/>
                  <a:gd name="T14" fmla="*/ 0 60000 65536"/>
                  <a:gd name="T15" fmla="*/ 0 60000 65536"/>
                  <a:gd name="T16" fmla="*/ 0 60000 65536"/>
                  <a:gd name="T17" fmla="*/ 0 60000 65536"/>
                  <a:gd name="T18" fmla="*/ 0 w 121"/>
                  <a:gd name="T19" fmla="*/ 0 h 13"/>
                  <a:gd name="T20" fmla="*/ 121 w 12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21" h="13">
                    <a:moveTo>
                      <a:pt x="121" y="13"/>
                    </a:moveTo>
                    <a:lnTo>
                      <a:pt x="121" y="1"/>
                    </a:lnTo>
                    <a:lnTo>
                      <a:pt x="2" y="0"/>
                    </a:lnTo>
                    <a:lnTo>
                      <a:pt x="0" y="11"/>
                    </a:lnTo>
                    <a:lnTo>
                      <a:pt x="121"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35" name="Freeform 340"/>
              <p:cNvSpPr>
                <a:spLocks/>
              </p:cNvSpPr>
              <p:nvPr/>
            </p:nvSpPr>
            <p:spPr bwMode="auto">
              <a:xfrm>
                <a:off x="3186" y="1876"/>
                <a:ext cx="46" cy="36"/>
              </a:xfrm>
              <a:custGeom>
                <a:avLst/>
                <a:gdLst>
                  <a:gd name="T0" fmla="*/ 137 w 32"/>
                  <a:gd name="T1" fmla="*/ 95 h 25"/>
                  <a:gd name="T2" fmla="*/ 137 w 32"/>
                  <a:gd name="T3" fmla="*/ 95 h 25"/>
                  <a:gd name="T4" fmla="*/ 128 w 32"/>
                  <a:gd name="T5" fmla="*/ 69 h 25"/>
                  <a:gd name="T6" fmla="*/ 109 w 32"/>
                  <a:gd name="T7" fmla="*/ 50 h 25"/>
                  <a:gd name="T8" fmla="*/ 98 w 32"/>
                  <a:gd name="T9" fmla="*/ 35 h 25"/>
                  <a:gd name="T10" fmla="*/ 81 w 32"/>
                  <a:gd name="T11" fmla="*/ 27 h 25"/>
                  <a:gd name="T12" fmla="*/ 66 w 32"/>
                  <a:gd name="T13" fmla="*/ 19 h 25"/>
                  <a:gd name="T14" fmla="*/ 39 w 32"/>
                  <a:gd name="T15" fmla="*/ 9 h 25"/>
                  <a:gd name="T16" fmla="*/ 20 w 32"/>
                  <a:gd name="T17" fmla="*/ 0 h 25"/>
                  <a:gd name="T18" fmla="*/ 0 w 32"/>
                  <a:gd name="T19" fmla="*/ 0 h 25"/>
                  <a:gd name="T20" fmla="*/ 0 w 32"/>
                  <a:gd name="T21" fmla="*/ 50 h 25"/>
                  <a:gd name="T22" fmla="*/ 13 w 32"/>
                  <a:gd name="T23" fmla="*/ 50 h 25"/>
                  <a:gd name="T24" fmla="*/ 29 w 32"/>
                  <a:gd name="T25" fmla="*/ 60 h 25"/>
                  <a:gd name="T26" fmla="*/ 47 w 32"/>
                  <a:gd name="T27" fmla="*/ 60 h 25"/>
                  <a:gd name="T28" fmla="*/ 56 w 32"/>
                  <a:gd name="T29" fmla="*/ 69 h 25"/>
                  <a:gd name="T30" fmla="*/ 70 w 32"/>
                  <a:gd name="T31" fmla="*/ 76 h 25"/>
                  <a:gd name="T32" fmla="*/ 81 w 32"/>
                  <a:gd name="T33" fmla="*/ 86 h 25"/>
                  <a:gd name="T34" fmla="*/ 89 w 32"/>
                  <a:gd name="T35" fmla="*/ 95 h 25"/>
                  <a:gd name="T36" fmla="*/ 98 w 32"/>
                  <a:gd name="T37" fmla="*/ 108 h 25"/>
                  <a:gd name="T38" fmla="*/ 98 w 32"/>
                  <a:gd name="T39" fmla="*/ 108 h 25"/>
                  <a:gd name="T40" fmla="*/ 137 w 32"/>
                  <a:gd name="T41" fmla="*/ 95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25"/>
                  <a:gd name="T65" fmla="*/ 32 w 32"/>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25">
                    <a:moveTo>
                      <a:pt x="32" y="22"/>
                    </a:moveTo>
                    <a:lnTo>
                      <a:pt x="32" y="22"/>
                    </a:lnTo>
                    <a:lnTo>
                      <a:pt x="30" y="16"/>
                    </a:lnTo>
                    <a:lnTo>
                      <a:pt x="26" y="12"/>
                    </a:lnTo>
                    <a:lnTo>
                      <a:pt x="23" y="8"/>
                    </a:lnTo>
                    <a:lnTo>
                      <a:pt x="19" y="6"/>
                    </a:lnTo>
                    <a:lnTo>
                      <a:pt x="15" y="4"/>
                    </a:lnTo>
                    <a:lnTo>
                      <a:pt x="9" y="2"/>
                    </a:lnTo>
                    <a:lnTo>
                      <a:pt x="5" y="0"/>
                    </a:lnTo>
                    <a:lnTo>
                      <a:pt x="0" y="0"/>
                    </a:lnTo>
                    <a:lnTo>
                      <a:pt x="0" y="12"/>
                    </a:lnTo>
                    <a:lnTo>
                      <a:pt x="3" y="12"/>
                    </a:lnTo>
                    <a:lnTo>
                      <a:pt x="7" y="14"/>
                    </a:lnTo>
                    <a:lnTo>
                      <a:pt x="11" y="14"/>
                    </a:lnTo>
                    <a:lnTo>
                      <a:pt x="13" y="16"/>
                    </a:lnTo>
                    <a:lnTo>
                      <a:pt x="17" y="18"/>
                    </a:lnTo>
                    <a:lnTo>
                      <a:pt x="19" y="20"/>
                    </a:lnTo>
                    <a:lnTo>
                      <a:pt x="21" y="22"/>
                    </a:lnTo>
                    <a:lnTo>
                      <a:pt x="23" y="25"/>
                    </a:lnTo>
                    <a:lnTo>
                      <a:pt x="32" y="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36" name="Freeform 341"/>
              <p:cNvSpPr>
                <a:spLocks/>
              </p:cNvSpPr>
              <p:nvPr/>
            </p:nvSpPr>
            <p:spPr bwMode="auto">
              <a:xfrm>
                <a:off x="3219" y="1908"/>
                <a:ext cx="25" cy="33"/>
              </a:xfrm>
              <a:custGeom>
                <a:avLst/>
                <a:gdLst>
                  <a:gd name="T0" fmla="*/ 22 w 17"/>
                  <a:gd name="T1" fmla="*/ 96 h 23"/>
                  <a:gd name="T2" fmla="*/ 79 w 17"/>
                  <a:gd name="T3" fmla="*/ 80 h 23"/>
                  <a:gd name="T4" fmla="*/ 41 w 17"/>
                  <a:gd name="T5" fmla="*/ 0 h 23"/>
                  <a:gd name="T6" fmla="*/ 0 w 17"/>
                  <a:gd name="T7" fmla="*/ 13 h 23"/>
                  <a:gd name="T8" fmla="*/ 22 w 17"/>
                  <a:gd name="T9" fmla="*/ 96 h 23"/>
                  <a:gd name="T10" fmla="*/ 22 w 17"/>
                  <a:gd name="T11" fmla="*/ 96 h 23"/>
                  <a:gd name="T12" fmla="*/ 0 60000 65536"/>
                  <a:gd name="T13" fmla="*/ 0 60000 65536"/>
                  <a:gd name="T14" fmla="*/ 0 60000 65536"/>
                  <a:gd name="T15" fmla="*/ 0 60000 65536"/>
                  <a:gd name="T16" fmla="*/ 0 60000 65536"/>
                  <a:gd name="T17" fmla="*/ 0 60000 65536"/>
                  <a:gd name="T18" fmla="*/ 0 w 17"/>
                  <a:gd name="T19" fmla="*/ 0 h 23"/>
                  <a:gd name="T20" fmla="*/ 17 w 1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7" h="23">
                    <a:moveTo>
                      <a:pt x="5" y="23"/>
                    </a:moveTo>
                    <a:lnTo>
                      <a:pt x="17" y="19"/>
                    </a:lnTo>
                    <a:lnTo>
                      <a:pt x="9" y="0"/>
                    </a:lnTo>
                    <a:lnTo>
                      <a:pt x="0" y="3"/>
                    </a:lnTo>
                    <a:lnTo>
                      <a:pt x="5"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37" name="Freeform 342"/>
              <p:cNvSpPr>
                <a:spLocks/>
              </p:cNvSpPr>
              <p:nvPr/>
            </p:nvSpPr>
            <p:spPr bwMode="auto">
              <a:xfrm>
                <a:off x="3141" y="1936"/>
                <a:ext cx="103" cy="52"/>
              </a:xfrm>
              <a:custGeom>
                <a:avLst/>
                <a:gdLst>
                  <a:gd name="T0" fmla="*/ 19 w 71"/>
                  <a:gd name="T1" fmla="*/ 156 h 36"/>
                  <a:gd name="T2" fmla="*/ 19 w 71"/>
                  <a:gd name="T3" fmla="*/ 156 h 36"/>
                  <a:gd name="T4" fmla="*/ 41 w 71"/>
                  <a:gd name="T5" fmla="*/ 149 h 36"/>
                  <a:gd name="T6" fmla="*/ 86 w 71"/>
                  <a:gd name="T7" fmla="*/ 137 h 36"/>
                  <a:gd name="T8" fmla="*/ 136 w 71"/>
                  <a:gd name="T9" fmla="*/ 127 h 36"/>
                  <a:gd name="T10" fmla="*/ 186 w 71"/>
                  <a:gd name="T11" fmla="*/ 108 h 36"/>
                  <a:gd name="T12" fmla="*/ 229 w 71"/>
                  <a:gd name="T13" fmla="*/ 90 h 36"/>
                  <a:gd name="T14" fmla="*/ 270 w 71"/>
                  <a:gd name="T15" fmla="*/ 66 h 36"/>
                  <a:gd name="T16" fmla="*/ 305 w 71"/>
                  <a:gd name="T17" fmla="*/ 39 h 36"/>
                  <a:gd name="T18" fmla="*/ 313 w 71"/>
                  <a:gd name="T19" fmla="*/ 0 h 36"/>
                  <a:gd name="T20" fmla="*/ 263 w 71"/>
                  <a:gd name="T21" fmla="*/ 19 h 36"/>
                  <a:gd name="T22" fmla="*/ 263 w 71"/>
                  <a:gd name="T23" fmla="*/ 19 h 36"/>
                  <a:gd name="T24" fmla="*/ 248 w 71"/>
                  <a:gd name="T25" fmla="*/ 27 h 36"/>
                  <a:gd name="T26" fmla="*/ 215 w 71"/>
                  <a:gd name="T27" fmla="*/ 39 h 36"/>
                  <a:gd name="T28" fmla="*/ 168 w 71"/>
                  <a:gd name="T29" fmla="*/ 56 h 36"/>
                  <a:gd name="T30" fmla="*/ 120 w 71"/>
                  <a:gd name="T31" fmla="*/ 75 h 36"/>
                  <a:gd name="T32" fmla="*/ 67 w 71"/>
                  <a:gd name="T33" fmla="*/ 90 h 36"/>
                  <a:gd name="T34" fmla="*/ 36 w 71"/>
                  <a:gd name="T35" fmla="*/ 108 h 36"/>
                  <a:gd name="T36" fmla="*/ 0 w 71"/>
                  <a:gd name="T37" fmla="*/ 117 h 36"/>
                  <a:gd name="T38" fmla="*/ 0 w 71"/>
                  <a:gd name="T39" fmla="*/ 117 h 36"/>
                  <a:gd name="T40" fmla="*/ 19 w 71"/>
                  <a:gd name="T41" fmla="*/ 156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36"/>
                  <a:gd name="T65" fmla="*/ 71 w 71"/>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36">
                    <a:moveTo>
                      <a:pt x="4" y="36"/>
                    </a:moveTo>
                    <a:lnTo>
                      <a:pt x="4" y="36"/>
                    </a:lnTo>
                    <a:lnTo>
                      <a:pt x="9" y="34"/>
                    </a:lnTo>
                    <a:lnTo>
                      <a:pt x="19" y="32"/>
                    </a:lnTo>
                    <a:lnTo>
                      <a:pt x="31" y="29"/>
                    </a:lnTo>
                    <a:lnTo>
                      <a:pt x="42" y="25"/>
                    </a:lnTo>
                    <a:lnTo>
                      <a:pt x="52" y="21"/>
                    </a:lnTo>
                    <a:lnTo>
                      <a:pt x="61" y="15"/>
                    </a:lnTo>
                    <a:lnTo>
                      <a:pt x="69" y="9"/>
                    </a:lnTo>
                    <a:lnTo>
                      <a:pt x="71" y="0"/>
                    </a:lnTo>
                    <a:lnTo>
                      <a:pt x="59" y="4"/>
                    </a:lnTo>
                    <a:lnTo>
                      <a:pt x="56" y="6"/>
                    </a:lnTo>
                    <a:lnTo>
                      <a:pt x="48" y="9"/>
                    </a:lnTo>
                    <a:lnTo>
                      <a:pt x="38" y="13"/>
                    </a:lnTo>
                    <a:lnTo>
                      <a:pt x="27" y="17"/>
                    </a:lnTo>
                    <a:lnTo>
                      <a:pt x="15" y="21"/>
                    </a:lnTo>
                    <a:lnTo>
                      <a:pt x="8" y="25"/>
                    </a:lnTo>
                    <a:lnTo>
                      <a:pt x="0" y="27"/>
                    </a:lnTo>
                    <a:lnTo>
                      <a:pt x="4" y="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38" name="Freeform 343"/>
              <p:cNvSpPr>
                <a:spLocks/>
              </p:cNvSpPr>
              <p:nvPr/>
            </p:nvSpPr>
            <p:spPr bwMode="auto">
              <a:xfrm>
                <a:off x="2973" y="1975"/>
                <a:ext cx="173" cy="74"/>
              </a:xfrm>
              <a:custGeom>
                <a:avLst/>
                <a:gdLst>
                  <a:gd name="T0" fmla="*/ 0 w 119"/>
                  <a:gd name="T1" fmla="*/ 177 h 51"/>
                  <a:gd name="T2" fmla="*/ 19 w 119"/>
                  <a:gd name="T3" fmla="*/ 225 h 51"/>
                  <a:gd name="T4" fmla="*/ 532 w 119"/>
                  <a:gd name="T5" fmla="*/ 41 h 51"/>
                  <a:gd name="T6" fmla="*/ 513 w 119"/>
                  <a:gd name="T7" fmla="*/ 0 h 51"/>
                  <a:gd name="T8" fmla="*/ 0 w 119"/>
                  <a:gd name="T9" fmla="*/ 177 h 51"/>
                  <a:gd name="T10" fmla="*/ 0 w 119"/>
                  <a:gd name="T11" fmla="*/ 177 h 51"/>
                  <a:gd name="T12" fmla="*/ 0 60000 65536"/>
                  <a:gd name="T13" fmla="*/ 0 60000 65536"/>
                  <a:gd name="T14" fmla="*/ 0 60000 65536"/>
                  <a:gd name="T15" fmla="*/ 0 60000 65536"/>
                  <a:gd name="T16" fmla="*/ 0 60000 65536"/>
                  <a:gd name="T17" fmla="*/ 0 60000 65536"/>
                  <a:gd name="T18" fmla="*/ 0 w 119"/>
                  <a:gd name="T19" fmla="*/ 0 h 51"/>
                  <a:gd name="T20" fmla="*/ 119 w 119"/>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119" h="51">
                    <a:moveTo>
                      <a:pt x="0" y="40"/>
                    </a:moveTo>
                    <a:lnTo>
                      <a:pt x="4" y="51"/>
                    </a:lnTo>
                    <a:lnTo>
                      <a:pt x="119" y="9"/>
                    </a:lnTo>
                    <a:lnTo>
                      <a:pt x="115" y="0"/>
                    </a:lnTo>
                    <a:lnTo>
                      <a:pt x="0" y="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39" name="Freeform 344"/>
              <p:cNvSpPr>
                <a:spLocks/>
              </p:cNvSpPr>
              <p:nvPr/>
            </p:nvSpPr>
            <p:spPr bwMode="auto">
              <a:xfrm>
                <a:off x="2928" y="2016"/>
                <a:ext cx="51" cy="36"/>
              </a:xfrm>
              <a:custGeom>
                <a:avLst/>
                <a:gdLst>
                  <a:gd name="T0" fmla="*/ 0 w 35"/>
                  <a:gd name="T1" fmla="*/ 19 h 25"/>
                  <a:gd name="T2" fmla="*/ 0 w 35"/>
                  <a:gd name="T3" fmla="*/ 19 h 25"/>
                  <a:gd name="T4" fmla="*/ 9 w 35"/>
                  <a:gd name="T5" fmla="*/ 35 h 25"/>
                  <a:gd name="T6" fmla="*/ 19 w 35"/>
                  <a:gd name="T7" fmla="*/ 60 h 25"/>
                  <a:gd name="T8" fmla="*/ 36 w 35"/>
                  <a:gd name="T9" fmla="*/ 76 h 25"/>
                  <a:gd name="T10" fmla="*/ 52 w 35"/>
                  <a:gd name="T11" fmla="*/ 95 h 25"/>
                  <a:gd name="T12" fmla="*/ 76 w 35"/>
                  <a:gd name="T13" fmla="*/ 99 h 25"/>
                  <a:gd name="T14" fmla="*/ 106 w 35"/>
                  <a:gd name="T15" fmla="*/ 108 h 25"/>
                  <a:gd name="T16" fmla="*/ 130 w 35"/>
                  <a:gd name="T17" fmla="*/ 108 h 25"/>
                  <a:gd name="T18" fmla="*/ 157 w 35"/>
                  <a:gd name="T19" fmla="*/ 99 h 25"/>
                  <a:gd name="T20" fmla="*/ 140 w 35"/>
                  <a:gd name="T21" fmla="*/ 50 h 25"/>
                  <a:gd name="T22" fmla="*/ 121 w 35"/>
                  <a:gd name="T23" fmla="*/ 60 h 25"/>
                  <a:gd name="T24" fmla="*/ 111 w 35"/>
                  <a:gd name="T25" fmla="*/ 60 h 25"/>
                  <a:gd name="T26" fmla="*/ 96 w 35"/>
                  <a:gd name="T27" fmla="*/ 50 h 25"/>
                  <a:gd name="T28" fmla="*/ 87 w 35"/>
                  <a:gd name="T29" fmla="*/ 50 h 25"/>
                  <a:gd name="T30" fmla="*/ 68 w 35"/>
                  <a:gd name="T31" fmla="*/ 35 h 25"/>
                  <a:gd name="T32" fmla="*/ 60 w 35"/>
                  <a:gd name="T33" fmla="*/ 27 h 25"/>
                  <a:gd name="T34" fmla="*/ 52 w 35"/>
                  <a:gd name="T35" fmla="*/ 9 h 25"/>
                  <a:gd name="T36" fmla="*/ 47 w 35"/>
                  <a:gd name="T37" fmla="*/ 0 h 25"/>
                  <a:gd name="T38" fmla="*/ 47 w 35"/>
                  <a:gd name="T39" fmla="*/ 0 h 25"/>
                  <a:gd name="T40" fmla="*/ 0 w 35"/>
                  <a:gd name="T41" fmla="*/ 19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25"/>
                  <a:gd name="T65" fmla="*/ 35 w 35"/>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25">
                    <a:moveTo>
                      <a:pt x="0" y="4"/>
                    </a:moveTo>
                    <a:lnTo>
                      <a:pt x="0" y="4"/>
                    </a:lnTo>
                    <a:lnTo>
                      <a:pt x="2" y="8"/>
                    </a:lnTo>
                    <a:lnTo>
                      <a:pt x="4" y="14"/>
                    </a:lnTo>
                    <a:lnTo>
                      <a:pt x="8" y="18"/>
                    </a:lnTo>
                    <a:lnTo>
                      <a:pt x="12" y="22"/>
                    </a:lnTo>
                    <a:lnTo>
                      <a:pt x="17" y="23"/>
                    </a:lnTo>
                    <a:lnTo>
                      <a:pt x="23" y="25"/>
                    </a:lnTo>
                    <a:lnTo>
                      <a:pt x="29" y="25"/>
                    </a:lnTo>
                    <a:lnTo>
                      <a:pt x="35" y="23"/>
                    </a:lnTo>
                    <a:lnTo>
                      <a:pt x="31" y="12"/>
                    </a:lnTo>
                    <a:lnTo>
                      <a:pt x="27" y="14"/>
                    </a:lnTo>
                    <a:lnTo>
                      <a:pt x="25" y="14"/>
                    </a:lnTo>
                    <a:lnTo>
                      <a:pt x="21" y="12"/>
                    </a:lnTo>
                    <a:lnTo>
                      <a:pt x="19" y="12"/>
                    </a:lnTo>
                    <a:lnTo>
                      <a:pt x="15" y="8"/>
                    </a:lnTo>
                    <a:lnTo>
                      <a:pt x="13" y="6"/>
                    </a:lnTo>
                    <a:lnTo>
                      <a:pt x="12" y="2"/>
                    </a:lnTo>
                    <a:lnTo>
                      <a:pt x="10" y="0"/>
                    </a:lnTo>
                    <a:lnTo>
                      <a:pt x="0"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40" name="Freeform 345"/>
              <p:cNvSpPr>
                <a:spLocks/>
              </p:cNvSpPr>
              <p:nvPr/>
            </p:nvSpPr>
            <p:spPr bwMode="auto">
              <a:xfrm>
                <a:off x="2008" y="3617"/>
                <a:ext cx="77" cy="17"/>
              </a:xfrm>
              <a:custGeom>
                <a:avLst/>
                <a:gdLst>
                  <a:gd name="T0" fmla="*/ 237 w 53"/>
                  <a:gd name="T1" fmla="*/ 26 h 12"/>
                  <a:gd name="T2" fmla="*/ 215 w 53"/>
                  <a:gd name="T3" fmla="*/ 0 h 12"/>
                  <a:gd name="T4" fmla="*/ 0 w 53"/>
                  <a:gd name="T5" fmla="*/ 0 h 12"/>
                  <a:gd name="T6" fmla="*/ 0 w 53"/>
                  <a:gd name="T7" fmla="*/ 48 h 12"/>
                  <a:gd name="T8" fmla="*/ 215 w 53"/>
                  <a:gd name="T9" fmla="*/ 48 h 12"/>
                  <a:gd name="T10" fmla="*/ 237 w 53"/>
                  <a:gd name="T11" fmla="*/ 26 h 12"/>
                  <a:gd name="T12" fmla="*/ 237 w 53"/>
                  <a:gd name="T13" fmla="*/ 26 h 12"/>
                  <a:gd name="T14" fmla="*/ 237 w 53"/>
                  <a:gd name="T15" fmla="*/ 0 h 12"/>
                  <a:gd name="T16" fmla="*/ 215 w 53"/>
                  <a:gd name="T17" fmla="*/ 0 h 12"/>
                  <a:gd name="T18" fmla="*/ 237 w 53"/>
                  <a:gd name="T19" fmla="*/ 2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12"/>
                  <a:gd name="T32" fmla="*/ 53 w 53"/>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12">
                    <a:moveTo>
                      <a:pt x="53" y="6"/>
                    </a:moveTo>
                    <a:lnTo>
                      <a:pt x="48" y="0"/>
                    </a:lnTo>
                    <a:lnTo>
                      <a:pt x="0" y="0"/>
                    </a:lnTo>
                    <a:lnTo>
                      <a:pt x="0" y="12"/>
                    </a:lnTo>
                    <a:lnTo>
                      <a:pt x="48" y="12"/>
                    </a:lnTo>
                    <a:lnTo>
                      <a:pt x="53" y="6"/>
                    </a:lnTo>
                    <a:lnTo>
                      <a:pt x="53" y="0"/>
                    </a:lnTo>
                    <a:lnTo>
                      <a:pt x="48" y="0"/>
                    </a:lnTo>
                    <a:lnTo>
                      <a:pt x="53"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41" name="Freeform 346"/>
              <p:cNvSpPr>
                <a:spLocks/>
              </p:cNvSpPr>
              <p:nvPr/>
            </p:nvSpPr>
            <p:spPr bwMode="auto">
              <a:xfrm>
                <a:off x="2072" y="3626"/>
                <a:ext cx="13" cy="128"/>
              </a:xfrm>
              <a:custGeom>
                <a:avLst/>
                <a:gdLst>
                  <a:gd name="T0" fmla="*/ 19 w 9"/>
                  <a:gd name="T1" fmla="*/ 394 h 88"/>
                  <a:gd name="T2" fmla="*/ 39 w 9"/>
                  <a:gd name="T3" fmla="*/ 372 h 88"/>
                  <a:gd name="T4" fmla="*/ 39 w 9"/>
                  <a:gd name="T5" fmla="*/ 0 h 88"/>
                  <a:gd name="T6" fmla="*/ 0 w 9"/>
                  <a:gd name="T7" fmla="*/ 0 h 88"/>
                  <a:gd name="T8" fmla="*/ 0 w 9"/>
                  <a:gd name="T9" fmla="*/ 372 h 88"/>
                  <a:gd name="T10" fmla="*/ 19 w 9"/>
                  <a:gd name="T11" fmla="*/ 394 h 88"/>
                  <a:gd name="T12" fmla="*/ 19 w 9"/>
                  <a:gd name="T13" fmla="*/ 394 h 88"/>
                  <a:gd name="T14" fmla="*/ 39 w 9"/>
                  <a:gd name="T15" fmla="*/ 394 h 88"/>
                  <a:gd name="T16" fmla="*/ 39 w 9"/>
                  <a:gd name="T17" fmla="*/ 372 h 88"/>
                  <a:gd name="T18" fmla="*/ 19 w 9"/>
                  <a:gd name="T19" fmla="*/ 394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88"/>
                  <a:gd name="T32" fmla="*/ 9 w 9"/>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88">
                    <a:moveTo>
                      <a:pt x="4" y="88"/>
                    </a:moveTo>
                    <a:lnTo>
                      <a:pt x="9" y="83"/>
                    </a:lnTo>
                    <a:lnTo>
                      <a:pt x="9" y="0"/>
                    </a:lnTo>
                    <a:lnTo>
                      <a:pt x="0" y="0"/>
                    </a:lnTo>
                    <a:lnTo>
                      <a:pt x="0" y="83"/>
                    </a:lnTo>
                    <a:lnTo>
                      <a:pt x="4" y="88"/>
                    </a:lnTo>
                    <a:lnTo>
                      <a:pt x="9" y="88"/>
                    </a:lnTo>
                    <a:lnTo>
                      <a:pt x="9" y="83"/>
                    </a:lnTo>
                    <a:lnTo>
                      <a:pt x="4" y="8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42" name="Freeform 347"/>
              <p:cNvSpPr>
                <a:spLocks/>
              </p:cNvSpPr>
              <p:nvPr/>
            </p:nvSpPr>
            <p:spPr bwMode="auto">
              <a:xfrm>
                <a:off x="1999" y="3738"/>
                <a:ext cx="79" cy="16"/>
              </a:xfrm>
              <a:custGeom>
                <a:avLst/>
                <a:gdLst>
                  <a:gd name="T0" fmla="*/ 0 w 54"/>
                  <a:gd name="T1" fmla="*/ 28 h 11"/>
                  <a:gd name="T2" fmla="*/ 28 w 54"/>
                  <a:gd name="T3" fmla="*/ 48 h 11"/>
                  <a:gd name="T4" fmla="*/ 249 w 54"/>
                  <a:gd name="T5" fmla="*/ 48 h 11"/>
                  <a:gd name="T6" fmla="*/ 249 w 54"/>
                  <a:gd name="T7" fmla="*/ 0 h 11"/>
                  <a:gd name="T8" fmla="*/ 28 w 54"/>
                  <a:gd name="T9" fmla="*/ 0 h 11"/>
                  <a:gd name="T10" fmla="*/ 0 w 54"/>
                  <a:gd name="T11" fmla="*/ 28 h 11"/>
                  <a:gd name="T12" fmla="*/ 0 w 54"/>
                  <a:gd name="T13" fmla="*/ 28 h 11"/>
                  <a:gd name="T14" fmla="*/ 0 w 54"/>
                  <a:gd name="T15" fmla="*/ 48 h 11"/>
                  <a:gd name="T16" fmla="*/ 28 w 54"/>
                  <a:gd name="T17" fmla="*/ 48 h 11"/>
                  <a:gd name="T18" fmla="*/ 0 w 54"/>
                  <a:gd name="T19" fmla="*/ 28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11"/>
                  <a:gd name="T32" fmla="*/ 54 w 5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11">
                    <a:moveTo>
                      <a:pt x="0" y="6"/>
                    </a:moveTo>
                    <a:lnTo>
                      <a:pt x="6" y="11"/>
                    </a:lnTo>
                    <a:lnTo>
                      <a:pt x="54" y="11"/>
                    </a:lnTo>
                    <a:lnTo>
                      <a:pt x="54" y="0"/>
                    </a:lnTo>
                    <a:lnTo>
                      <a:pt x="6" y="0"/>
                    </a:lnTo>
                    <a:lnTo>
                      <a:pt x="0" y="6"/>
                    </a:lnTo>
                    <a:lnTo>
                      <a:pt x="0" y="11"/>
                    </a:lnTo>
                    <a:lnTo>
                      <a:pt x="6" y="11"/>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43" name="Freeform 348"/>
              <p:cNvSpPr>
                <a:spLocks/>
              </p:cNvSpPr>
              <p:nvPr/>
            </p:nvSpPr>
            <p:spPr bwMode="auto">
              <a:xfrm>
                <a:off x="1999" y="3617"/>
                <a:ext cx="16" cy="130"/>
              </a:xfrm>
              <a:custGeom>
                <a:avLst/>
                <a:gdLst>
                  <a:gd name="T0" fmla="*/ 28 w 11"/>
                  <a:gd name="T1" fmla="*/ 0 h 89"/>
                  <a:gd name="T2" fmla="*/ 0 w 11"/>
                  <a:gd name="T3" fmla="*/ 28 h 89"/>
                  <a:gd name="T4" fmla="*/ 0 w 11"/>
                  <a:gd name="T5" fmla="*/ 406 h 89"/>
                  <a:gd name="T6" fmla="*/ 48 w 11"/>
                  <a:gd name="T7" fmla="*/ 406 h 89"/>
                  <a:gd name="T8" fmla="*/ 48 w 11"/>
                  <a:gd name="T9" fmla="*/ 28 h 89"/>
                  <a:gd name="T10" fmla="*/ 28 w 11"/>
                  <a:gd name="T11" fmla="*/ 0 h 89"/>
                  <a:gd name="T12" fmla="*/ 28 w 11"/>
                  <a:gd name="T13" fmla="*/ 0 h 89"/>
                  <a:gd name="T14" fmla="*/ 0 w 11"/>
                  <a:gd name="T15" fmla="*/ 0 h 89"/>
                  <a:gd name="T16" fmla="*/ 0 w 11"/>
                  <a:gd name="T17" fmla="*/ 28 h 89"/>
                  <a:gd name="T18" fmla="*/ 28 w 11"/>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9"/>
                  <a:gd name="T32" fmla="*/ 11 w 11"/>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9">
                    <a:moveTo>
                      <a:pt x="6" y="0"/>
                    </a:moveTo>
                    <a:lnTo>
                      <a:pt x="0" y="6"/>
                    </a:lnTo>
                    <a:lnTo>
                      <a:pt x="0" y="89"/>
                    </a:lnTo>
                    <a:lnTo>
                      <a:pt x="11" y="89"/>
                    </a:lnTo>
                    <a:lnTo>
                      <a:pt x="11" y="6"/>
                    </a:lnTo>
                    <a:lnTo>
                      <a:pt x="6" y="0"/>
                    </a:lnTo>
                    <a:lnTo>
                      <a:pt x="0" y="0"/>
                    </a:lnTo>
                    <a:lnTo>
                      <a:pt x="0" y="6"/>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44" name="Freeform 349"/>
              <p:cNvSpPr>
                <a:spLocks/>
              </p:cNvSpPr>
              <p:nvPr/>
            </p:nvSpPr>
            <p:spPr bwMode="auto">
              <a:xfrm>
                <a:off x="2145" y="3497"/>
                <a:ext cx="528" cy="140"/>
              </a:xfrm>
              <a:custGeom>
                <a:avLst/>
                <a:gdLst>
                  <a:gd name="T0" fmla="*/ 9 w 362"/>
                  <a:gd name="T1" fmla="*/ 0 h 96"/>
                  <a:gd name="T2" fmla="*/ 0 w 362"/>
                  <a:gd name="T3" fmla="*/ 50 h 96"/>
                  <a:gd name="T4" fmla="*/ 1629 w 362"/>
                  <a:gd name="T5" fmla="*/ 435 h 96"/>
                  <a:gd name="T6" fmla="*/ 1638 w 362"/>
                  <a:gd name="T7" fmla="*/ 381 h 96"/>
                  <a:gd name="T8" fmla="*/ 9 w 362"/>
                  <a:gd name="T9" fmla="*/ 0 h 96"/>
                  <a:gd name="T10" fmla="*/ 9 w 362"/>
                  <a:gd name="T11" fmla="*/ 0 h 96"/>
                  <a:gd name="T12" fmla="*/ 0 60000 65536"/>
                  <a:gd name="T13" fmla="*/ 0 60000 65536"/>
                  <a:gd name="T14" fmla="*/ 0 60000 65536"/>
                  <a:gd name="T15" fmla="*/ 0 60000 65536"/>
                  <a:gd name="T16" fmla="*/ 0 60000 65536"/>
                  <a:gd name="T17" fmla="*/ 0 60000 65536"/>
                  <a:gd name="T18" fmla="*/ 0 w 362"/>
                  <a:gd name="T19" fmla="*/ 0 h 96"/>
                  <a:gd name="T20" fmla="*/ 362 w 362"/>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362" h="96">
                    <a:moveTo>
                      <a:pt x="2" y="0"/>
                    </a:moveTo>
                    <a:lnTo>
                      <a:pt x="0" y="11"/>
                    </a:lnTo>
                    <a:lnTo>
                      <a:pt x="360" y="96"/>
                    </a:lnTo>
                    <a:lnTo>
                      <a:pt x="362" y="84"/>
                    </a:lnTo>
                    <a:lnTo>
                      <a:pt x="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45" name="Freeform 350"/>
              <p:cNvSpPr>
                <a:spLocks/>
              </p:cNvSpPr>
              <p:nvPr/>
            </p:nvSpPr>
            <p:spPr bwMode="auto">
              <a:xfrm>
                <a:off x="2108" y="3497"/>
                <a:ext cx="40" cy="16"/>
              </a:xfrm>
              <a:custGeom>
                <a:avLst/>
                <a:gdLst>
                  <a:gd name="T0" fmla="*/ 0 w 27"/>
                  <a:gd name="T1" fmla="*/ 28 h 11"/>
                  <a:gd name="T2" fmla="*/ 22 w 27"/>
                  <a:gd name="T3" fmla="*/ 48 h 11"/>
                  <a:gd name="T4" fmla="*/ 129 w 27"/>
                  <a:gd name="T5" fmla="*/ 48 h 11"/>
                  <a:gd name="T6" fmla="*/ 129 w 27"/>
                  <a:gd name="T7" fmla="*/ 0 h 11"/>
                  <a:gd name="T8" fmla="*/ 22 w 27"/>
                  <a:gd name="T9" fmla="*/ 0 h 11"/>
                  <a:gd name="T10" fmla="*/ 0 w 27"/>
                  <a:gd name="T11" fmla="*/ 28 h 11"/>
                  <a:gd name="T12" fmla="*/ 22 w 27"/>
                  <a:gd name="T13" fmla="*/ 0 h 11"/>
                  <a:gd name="T14" fmla="*/ 0 w 27"/>
                  <a:gd name="T15" fmla="*/ 0 h 11"/>
                  <a:gd name="T16" fmla="*/ 0 w 27"/>
                  <a:gd name="T17" fmla="*/ 2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1"/>
                  <a:gd name="T29" fmla="*/ 27 w 27"/>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1">
                    <a:moveTo>
                      <a:pt x="0" y="6"/>
                    </a:moveTo>
                    <a:lnTo>
                      <a:pt x="5" y="11"/>
                    </a:lnTo>
                    <a:lnTo>
                      <a:pt x="27" y="11"/>
                    </a:lnTo>
                    <a:lnTo>
                      <a:pt x="27" y="0"/>
                    </a:lnTo>
                    <a:lnTo>
                      <a:pt x="5" y="0"/>
                    </a:lnTo>
                    <a:lnTo>
                      <a:pt x="0" y="6"/>
                    </a:lnTo>
                    <a:lnTo>
                      <a:pt x="5" y="0"/>
                    </a:lnTo>
                    <a:lnTo>
                      <a:pt x="0" y="0"/>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46" name="Freeform 351"/>
              <p:cNvSpPr>
                <a:spLocks/>
              </p:cNvSpPr>
              <p:nvPr/>
            </p:nvSpPr>
            <p:spPr bwMode="auto">
              <a:xfrm>
                <a:off x="2108" y="3506"/>
                <a:ext cx="16" cy="122"/>
              </a:xfrm>
              <a:custGeom>
                <a:avLst/>
                <a:gdLst>
                  <a:gd name="T0" fmla="*/ 13 w 11"/>
                  <a:gd name="T1" fmla="*/ 373 h 84"/>
                  <a:gd name="T2" fmla="*/ 48 w 11"/>
                  <a:gd name="T3" fmla="*/ 346 h 84"/>
                  <a:gd name="T4" fmla="*/ 48 w 11"/>
                  <a:gd name="T5" fmla="*/ 0 h 84"/>
                  <a:gd name="T6" fmla="*/ 0 w 11"/>
                  <a:gd name="T7" fmla="*/ 0 h 84"/>
                  <a:gd name="T8" fmla="*/ 0 w 11"/>
                  <a:gd name="T9" fmla="*/ 346 h 84"/>
                  <a:gd name="T10" fmla="*/ 13 w 11"/>
                  <a:gd name="T11" fmla="*/ 373 h 84"/>
                  <a:gd name="T12" fmla="*/ 0 w 11"/>
                  <a:gd name="T13" fmla="*/ 346 h 84"/>
                  <a:gd name="T14" fmla="*/ 0 w 11"/>
                  <a:gd name="T15" fmla="*/ 365 h 84"/>
                  <a:gd name="T16" fmla="*/ 13 w 11"/>
                  <a:gd name="T17" fmla="*/ 373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84"/>
                  <a:gd name="T29" fmla="*/ 11 w 11"/>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84">
                    <a:moveTo>
                      <a:pt x="3" y="84"/>
                    </a:moveTo>
                    <a:lnTo>
                      <a:pt x="11" y="78"/>
                    </a:lnTo>
                    <a:lnTo>
                      <a:pt x="11" y="0"/>
                    </a:lnTo>
                    <a:lnTo>
                      <a:pt x="0" y="0"/>
                    </a:lnTo>
                    <a:lnTo>
                      <a:pt x="0" y="78"/>
                    </a:lnTo>
                    <a:lnTo>
                      <a:pt x="3" y="84"/>
                    </a:lnTo>
                    <a:lnTo>
                      <a:pt x="0" y="78"/>
                    </a:lnTo>
                    <a:lnTo>
                      <a:pt x="0" y="82"/>
                    </a:lnTo>
                    <a:lnTo>
                      <a:pt x="3" y="8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47" name="Freeform 352"/>
              <p:cNvSpPr>
                <a:spLocks/>
              </p:cNvSpPr>
              <p:nvPr/>
            </p:nvSpPr>
            <p:spPr bwMode="auto">
              <a:xfrm>
                <a:off x="2113" y="3611"/>
                <a:ext cx="529" cy="102"/>
              </a:xfrm>
              <a:custGeom>
                <a:avLst/>
                <a:gdLst>
                  <a:gd name="T0" fmla="*/ 1629 w 363"/>
                  <a:gd name="T1" fmla="*/ 316 h 70"/>
                  <a:gd name="T2" fmla="*/ 1638 w 363"/>
                  <a:gd name="T3" fmla="*/ 264 h 70"/>
                  <a:gd name="T4" fmla="*/ 9 w 363"/>
                  <a:gd name="T5" fmla="*/ 0 h 70"/>
                  <a:gd name="T6" fmla="*/ 0 w 363"/>
                  <a:gd name="T7" fmla="*/ 52 h 70"/>
                  <a:gd name="T8" fmla="*/ 1629 w 363"/>
                  <a:gd name="T9" fmla="*/ 316 h 70"/>
                  <a:gd name="T10" fmla="*/ 1629 w 363"/>
                  <a:gd name="T11" fmla="*/ 316 h 70"/>
                  <a:gd name="T12" fmla="*/ 0 60000 65536"/>
                  <a:gd name="T13" fmla="*/ 0 60000 65536"/>
                  <a:gd name="T14" fmla="*/ 0 60000 65536"/>
                  <a:gd name="T15" fmla="*/ 0 60000 65536"/>
                  <a:gd name="T16" fmla="*/ 0 60000 65536"/>
                  <a:gd name="T17" fmla="*/ 0 60000 65536"/>
                  <a:gd name="T18" fmla="*/ 0 w 363"/>
                  <a:gd name="T19" fmla="*/ 0 h 70"/>
                  <a:gd name="T20" fmla="*/ 363 w 363"/>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363" h="70">
                    <a:moveTo>
                      <a:pt x="361" y="70"/>
                    </a:moveTo>
                    <a:lnTo>
                      <a:pt x="363" y="58"/>
                    </a:lnTo>
                    <a:lnTo>
                      <a:pt x="2" y="0"/>
                    </a:lnTo>
                    <a:lnTo>
                      <a:pt x="0" y="12"/>
                    </a:lnTo>
                    <a:lnTo>
                      <a:pt x="361" y="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48" name="Freeform 353"/>
              <p:cNvSpPr>
                <a:spLocks/>
              </p:cNvSpPr>
              <p:nvPr/>
            </p:nvSpPr>
            <p:spPr bwMode="auto">
              <a:xfrm>
                <a:off x="2639" y="3696"/>
                <a:ext cx="93" cy="17"/>
              </a:xfrm>
              <a:custGeom>
                <a:avLst/>
                <a:gdLst>
                  <a:gd name="T0" fmla="*/ 285 w 64"/>
                  <a:gd name="T1" fmla="*/ 26 h 12"/>
                  <a:gd name="T2" fmla="*/ 257 w 64"/>
                  <a:gd name="T3" fmla="*/ 0 h 12"/>
                  <a:gd name="T4" fmla="*/ 0 w 64"/>
                  <a:gd name="T5" fmla="*/ 0 h 12"/>
                  <a:gd name="T6" fmla="*/ 0 w 64"/>
                  <a:gd name="T7" fmla="*/ 48 h 12"/>
                  <a:gd name="T8" fmla="*/ 257 w 64"/>
                  <a:gd name="T9" fmla="*/ 48 h 12"/>
                  <a:gd name="T10" fmla="*/ 285 w 64"/>
                  <a:gd name="T11" fmla="*/ 26 h 12"/>
                  <a:gd name="T12" fmla="*/ 257 w 64"/>
                  <a:gd name="T13" fmla="*/ 48 h 12"/>
                  <a:gd name="T14" fmla="*/ 285 w 64"/>
                  <a:gd name="T15" fmla="*/ 48 h 12"/>
                  <a:gd name="T16" fmla="*/ 285 w 64"/>
                  <a:gd name="T17" fmla="*/ 2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2"/>
                  <a:gd name="T29" fmla="*/ 64 w 64"/>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2">
                    <a:moveTo>
                      <a:pt x="64" y="6"/>
                    </a:moveTo>
                    <a:lnTo>
                      <a:pt x="58" y="0"/>
                    </a:lnTo>
                    <a:lnTo>
                      <a:pt x="0" y="0"/>
                    </a:lnTo>
                    <a:lnTo>
                      <a:pt x="0" y="12"/>
                    </a:lnTo>
                    <a:lnTo>
                      <a:pt x="58" y="12"/>
                    </a:lnTo>
                    <a:lnTo>
                      <a:pt x="64" y="6"/>
                    </a:lnTo>
                    <a:lnTo>
                      <a:pt x="58" y="12"/>
                    </a:lnTo>
                    <a:lnTo>
                      <a:pt x="64" y="12"/>
                    </a:lnTo>
                    <a:lnTo>
                      <a:pt x="64"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49" name="Freeform 354"/>
              <p:cNvSpPr>
                <a:spLocks/>
              </p:cNvSpPr>
              <p:nvPr/>
            </p:nvSpPr>
            <p:spPr bwMode="auto">
              <a:xfrm>
                <a:off x="2715" y="3659"/>
                <a:ext cx="17" cy="45"/>
              </a:xfrm>
              <a:custGeom>
                <a:avLst/>
                <a:gdLst>
                  <a:gd name="T0" fmla="*/ 48 w 12"/>
                  <a:gd name="T1" fmla="*/ 0 h 31"/>
                  <a:gd name="T2" fmla="*/ 0 w 12"/>
                  <a:gd name="T3" fmla="*/ 19 h 31"/>
                  <a:gd name="T4" fmla="*/ 0 w 12"/>
                  <a:gd name="T5" fmla="*/ 136 h 31"/>
                  <a:gd name="T6" fmla="*/ 48 w 12"/>
                  <a:gd name="T7" fmla="*/ 136 h 31"/>
                  <a:gd name="T8" fmla="*/ 48 w 12"/>
                  <a:gd name="T9" fmla="*/ 19 h 31"/>
                  <a:gd name="T10" fmla="*/ 48 w 12"/>
                  <a:gd name="T11" fmla="*/ 0 h 31"/>
                  <a:gd name="T12" fmla="*/ 0 60000 65536"/>
                  <a:gd name="T13" fmla="*/ 0 60000 65536"/>
                  <a:gd name="T14" fmla="*/ 0 60000 65536"/>
                  <a:gd name="T15" fmla="*/ 0 60000 65536"/>
                  <a:gd name="T16" fmla="*/ 0 60000 65536"/>
                  <a:gd name="T17" fmla="*/ 0 60000 65536"/>
                  <a:gd name="T18" fmla="*/ 0 w 12"/>
                  <a:gd name="T19" fmla="*/ 0 h 31"/>
                  <a:gd name="T20" fmla="*/ 12 w 1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2" h="31">
                    <a:moveTo>
                      <a:pt x="12" y="0"/>
                    </a:moveTo>
                    <a:lnTo>
                      <a:pt x="0" y="4"/>
                    </a:lnTo>
                    <a:lnTo>
                      <a:pt x="0" y="31"/>
                    </a:lnTo>
                    <a:lnTo>
                      <a:pt x="12" y="31"/>
                    </a:lnTo>
                    <a:lnTo>
                      <a:pt x="12" y="4"/>
                    </a:ln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50" name="Freeform 355"/>
              <p:cNvSpPr>
                <a:spLocks/>
              </p:cNvSpPr>
              <p:nvPr/>
            </p:nvSpPr>
            <p:spPr bwMode="auto">
              <a:xfrm>
                <a:off x="2670" y="3620"/>
                <a:ext cx="62" cy="48"/>
              </a:xfrm>
              <a:custGeom>
                <a:avLst/>
                <a:gdLst>
                  <a:gd name="T0" fmla="*/ 0 w 43"/>
                  <a:gd name="T1" fmla="*/ 52 h 33"/>
                  <a:gd name="T2" fmla="*/ 0 w 43"/>
                  <a:gd name="T3" fmla="*/ 52 h 33"/>
                  <a:gd name="T4" fmla="*/ 19 w 43"/>
                  <a:gd name="T5" fmla="*/ 52 h 33"/>
                  <a:gd name="T6" fmla="*/ 42 w 43"/>
                  <a:gd name="T7" fmla="*/ 61 h 33"/>
                  <a:gd name="T8" fmla="*/ 61 w 43"/>
                  <a:gd name="T9" fmla="*/ 70 h 33"/>
                  <a:gd name="T10" fmla="*/ 88 w 43"/>
                  <a:gd name="T11" fmla="*/ 76 h 33"/>
                  <a:gd name="T12" fmla="*/ 99 w 43"/>
                  <a:gd name="T13" fmla="*/ 95 h 33"/>
                  <a:gd name="T14" fmla="*/ 108 w 43"/>
                  <a:gd name="T15" fmla="*/ 102 h 33"/>
                  <a:gd name="T16" fmla="*/ 127 w 43"/>
                  <a:gd name="T17" fmla="*/ 121 h 33"/>
                  <a:gd name="T18" fmla="*/ 136 w 43"/>
                  <a:gd name="T19" fmla="*/ 148 h 33"/>
                  <a:gd name="T20" fmla="*/ 185 w 43"/>
                  <a:gd name="T21" fmla="*/ 121 h 33"/>
                  <a:gd name="T22" fmla="*/ 169 w 43"/>
                  <a:gd name="T23" fmla="*/ 95 h 33"/>
                  <a:gd name="T24" fmla="*/ 150 w 43"/>
                  <a:gd name="T25" fmla="*/ 70 h 33"/>
                  <a:gd name="T26" fmla="*/ 127 w 43"/>
                  <a:gd name="T27" fmla="*/ 52 h 33"/>
                  <a:gd name="T28" fmla="*/ 108 w 43"/>
                  <a:gd name="T29" fmla="*/ 36 h 33"/>
                  <a:gd name="T30" fmla="*/ 88 w 43"/>
                  <a:gd name="T31" fmla="*/ 28 h 33"/>
                  <a:gd name="T32" fmla="*/ 61 w 43"/>
                  <a:gd name="T33" fmla="*/ 19 h 33"/>
                  <a:gd name="T34" fmla="*/ 36 w 43"/>
                  <a:gd name="T35" fmla="*/ 9 h 33"/>
                  <a:gd name="T36" fmla="*/ 9 w 43"/>
                  <a:gd name="T37" fmla="*/ 0 h 33"/>
                  <a:gd name="T38" fmla="*/ 9 w 43"/>
                  <a:gd name="T39" fmla="*/ 0 h 33"/>
                  <a:gd name="T40" fmla="*/ 0 w 43"/>
                  <a:gd name="T41" fmla="*/ 52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33"/>
                  <a:gd name="T65" fmla="*/ 43 w 4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33">
                    <a:moveTo>
                      <a:pt x="0" y="12"/>
                    </a:moveTo>
                    <a:lnTo>
                      <a:pt x="0" y="12"/>
                    </a:lnTo>
                    <a:lnTo>
                      <a:pt x="4" y="12"/>
                    </a:lnTo>
                    <a:lnTo>
                      <a:pt x="10" y="14"/>
                    </a:lnTo>
                    <a:lnTo>
                      <a:pt x="14" y="16"/>
                    </a:lnTo>
                    <a:lnTo>
                      <a:pt x="20" y="17"/>
                    </a:lnTo>
                    <a:lnTo>
                      <a:pt x="23" y="21"/>
                    </a:lnTo>
                    <a:lnTo>
                      <a:pt x="25" y="23"/>
                    </a:lnTo>
                    <a:lnTo>
                      <a:pt x="29" y="27"/>
                    </a:lnTo>
                    <a:lnTo>
                      <a:pt x="31" y="33"/>
                    </a:lnTo>
                    <a:lnTo>
                      <a:pt x="43" y="27"/>
                    </a:lnTo>
                    <a:lnTo>
                      <a:pt x="39" y="21"/>
                    </a:lnTo>
                    <a:lnTo>
                      <a:pt x="35" y="16"/>
                    </a:lnTo>
                    <a:lnTo>
                      <a:pt x="29" y="12"/>
                    </a:lnTo>
                    <a:lnTo>
                      <a:pt x="25" y="8"/>
                    </a:lnTo>
                    <a:lnTo>
                      <a:pt x="20" y="6"/>
                    </a:lnTo>
                    <a:lnTo>
                      <a:pt x="14" y="4"/>
                    </a:lnTo>
                    <a:lnTo>
                      <a:pt x="8" y="2"/>
                    </a:lnTo>
                    <a:lnTo>
                      <a:pt x="2" y="0"/>
                    </a:lnTo>
                    <a:lnTo>
                      <a:pt x="0"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51" name="Freeform 356"/>
              <p:cNvSpPr>
                <a:spLocks/>
              </p:cNvSpPr>
              <p:nvPr/>
            </p:nvSpPr>
            <p:spPr bwMode="auto">
              <a:xfrm>
                <a:off x="2225" y="3707"/>
                <a:ext cx="17" cy="50"/>
              </a:xfrm>
              <a:custGeom>
                <a:avLst/>
                <a:gdLst>
                  <a:gd name="T0" fmla="*/ 48 w 12"/>
                  <a:gd name="T1" fmla="*/ 160 h 34"/>
                  <a:gd name="T2" fmla="*/ 48 w 12"/>
                  <a:gd name="T3" fmla="*/ 149 h 34"/>
                  <a:gd name="T4" fmla="*/ 48 w 12"/>
                  <a:gd name="T5" fmla="*/ 0 h 34"/>
                  <a:gd name="T6" fmla="*/ 0 w 12"/>
                  <a:gd name="T7" fmla="*/ 9 h 34"/>
                  <a:gd name="T8" fmla="*/ 0 w 12"/>
                  <a:gd name="T9" fmla="*/ 149 h 34"/>
                  <a:gd name="T10" fmla="*/ 48 w 12"/>
                  <a:gd name="T11" fmla="*/ 160 h 34"/>
                  <a:gd name="T12" fmla="*/ 0 60000 65536"/>
                  <a:gd name="T13" fmla="*/ 0 60000 65536"/>
                  <a:gd name="T14" fmla="*/ 0 60000 65536"/>
                  <a:gd name="T15" fmla="*/ 0 60000 65536"/>
                  <a:gd name="T16" fmla="*/ 0 60000 65536"/>
                  <a:gd name="T17" fmla="*/ 0 60000 65536"/>
                  <a:gd name="T18" fmla="*/ 0 w 12"/>
                  <a:gd name="T19" fmla="*/ 0 h 34"/>
                  <a:gd name="T20" fmla="*/ 12 w 12"/>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2" h="34">
                    <a:moveTo>
                      <a:pt x="12" y="34"/>
                    </a:moveTo>
                    <a:lnTo>
                      <a:pt x="12" y="32"/>
                    </a:lnTo>
                    <a:lnTo>
                      <a:pt x="12" y="0"/>
                    </a:lnTo>
                    <a:lnTo>
                      <a:pt x="0" y="2"/>
                    </a:lnTo>
                    <a:lnTo>
                      <a:pt x="0" y="32"/>
                    </a:lnTo>
                    <a:lnTo>
                      <a:pt x="12"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52" name="Freeform 357"/>
              <p:cNvSpPr>
                <a:spLocks/>
              </p:cNvSpPr>
              <p:nvPr/>
            </p:nvSpPr>
            <p:spPr bwMode="auto">
              <a:xfrm>
                <a:off x="2225" y="3754"/>
                <a:ext cx="42" cy="45"/>
              </a:xfrm>
              <a:custGeom>
                <a:avLst/>
                <a:gdLst>
                  <a:gd name="T0" fmla="*/ 117 w 29"/>
                  <a:gd name="T1" fmla="*/ 89 h 31"/>
                  <a:gd name="T2" fmla="*/ 127 w 29"/>
                  <a:gd name="T3" fmla="*/ 89 h 31"/>
                  <a:gd name="T4" fmla="*/ 109 w 29"/>
                  <a:gd name="T5" fmla="*/ 80 h 31"/>
                  <a:gd name="T6" fmla="*/ 90 w 29"/>
                  <a:gd name="T7" fmla="*/ 80 h 31"/>
                  <a:gd name="T8" fmla="*/ 80 w 29"/>
                  <a:gd name="T9" fmla="*/ 70 h 31"/>
                  <a:gd name="T10" fmla="*/ 70 w 29"/>
                  <a:gd name="T11" fmla="*/ 61 h 31"/>
                  <a:gd name="T12" fmla="*/ 61 w 29"/>
                  <a:gd name="T13" fmla="*/ 52 h 31"/>
                  <a:gd name="T14" fmla="*/ 61 w 29"/>
                  <a:gd name="T15" fmla="*/ 36 h 31"/>
                  <a:gd name="T16" fmla="*/ 52 w 29"/>
                  <a:gd name="T17" fmla="*/ 28 h 31"/>
                  <a:gd name="T18" fmla="*/ 52 w 29"/>
                  <a:gd name="T19" fmla="*/ 9 h 31"/>
                  <a:gd name="T20" fmla="*/ 0 w 29"/>
                  <a:gd name="T21" fmla="*/ 0 h 31"/>
                  <a:gd name="T22" fmla="*/ 0 w 29"/>
                  <a:gd name="T23" fmla="*/ 28 h 31"/>
                  <a:gd name="T24" fmla="*/ 9 w 29"/>
                  <a:gd name="T25" fmla="*/ 52 h 31"/>
                  <a:gd name="T26" fmla="*/ 19 w 29"/>
                  <a:gd name="T27" fmla="*/ 80 h 31"/>
                  <a:gd name="T28" fmla="*/ 36 w 29"/>
                  <a:gd name="T29" fmla="*/ 93 h 31"/>
                  <a:gd name="T30" fmla="*/ 52 w 29"/>
                  <a:gd name="T31" fmla="*/ 109 h 31"/>
                  <a:gd name="T32" fmla="*/ 70 w 29"/>
                  <a:gd name="T33" fmla="*/ 120 h 31"/>
                  <a:gd name="T34" fmla="*/ 90 w 29"/>
                  <a:gd name="T35" fmla="*/ 129 h 31"/>
                  <a:gd name="T36" fmla="*/ 117 w 29"/>
                  <a:gd name="T37" fmla="*/ 136 h 31"/>
                  <a:gd name="T38" fmla="*/ 117 w 29"/>
                  <a:gd name="T39" fmla="*/ 136 h 31"/>
                  <a:gd name="T40" fmla="*/ 117 w 29"/>
                  <a:gd name="T41" fmla="*/ 89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31"/>
                  <a:gd name="T65" fmla="*/ 29 w 29"/>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31">
                    <a:moveTo>
                      <a:pt x="27" y="20"/>
                    </a:moveTo>
                    <a:lnTo>
                      <a:pt x="29" y="20"/>
                    </a:lnTo>
                    <a:lnTo>
                      <a:pt x="25" y="18"/>
                    </a:lnTo>
                    <a:lnTo>
                      <a:pt x="21" y="18"/>
                    </a:lnTo>
                    <a:lnTo>
                      <a:pt x="18" y="16"/>
                    </a:lnTo>
                    <a:lnTo>
                      <a:pt x="16" y="14"/>
                    </a:lnTo>
                    <a:lnTo>
                      <a:pt x="14" y="12"/>
                    </a:lnTo>
                    <a:lnTo>
                      <a:pt x="14" y="8"/>
                    </a:lnTo>
                    <a:lnTo>
                      <a:pt x="12" y="6"/>
                    </a:lnTo>
                    <a:lnTo>
                      <a:pt x="12" y="2"/>
                    </a:lnTo>
                    <a:lnTo>
                      <a:pt x="0" y="0"/>
                    </a:lnTo>
                    <a:lnTo>
                      <a:pt x="0" y="6"/>
                    </a:lnTo>
                    <a:lnTo>
                      <a:pt x="2" y="12"/>
                    </a:lnTo>
                    <a:lnTo>
                      <a:pt x="4" y="18"/>
                    </a:lnTo>
                    <a:lnTo>
                      <a:pt x="8" y="21"/>
                    </a:lnTo>
                    <a:lnTo>
                      <a:pt x="12" y="25"/>
                    </a:lnTo>
                    <a:lnTo>
                      <a:pt x="16" y="27"/>
                    </a:lnTo>
                    <a:lnTo>
                      <a:pt x="21" y="29"/>
                    </a:lnTo>
                    <a:lnTo>
                      <a:pt x="27" y="31"/>
                    </a:lnTo>
                    <a:lnTo>
                      <a:pt x="27" y="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53" name="Freeform 358"/>
              <p:cNvSpPr>
                <a:spLocks/>
              </p:cNvSpPr>
              <p:nvPr/>
            </p:nvSpPr>
            <p:spPr bwMode="auto">
              <a:xfrm>
                <a:off x="2264" y="3783"/>
                <a:ext cx="88" cy="16"/>
              </a:xfrm>
              <a:custGeom>
                <a:avLst/>
                <a:gdLst>
                  <a:gd name="T0" fmla="*/ 277 w 60"/>
                  <a:gd name="T1" fmla="*/ 48 h 11"/>
                  <a:gd name="T2" fmla="*/ 277 w 60"/>
                  <a:gd name="T3" fmla="*/ 0 h 11"/>
                  <a:gd name="T4" fmla="*/ 0 w 60"/>
                  <a:gd name="T5" fmla="*/ 0 h 11"/>
                  <a:gd name="T6" fmla="*/ 0 w 60"/>
                  <a:gd name="T7" fmla="*/ 48 h 11"/>
                  <a:gd name="T8" fmla="*/ 277 w 60"/>
                  <a:gd name="T9" fmla="*/ 48 h 11"/>
                  <a:gd name="T10" fmla="*/ 277 w 60"/>
                  <a:gd name="T11" fmla="*/ 48 h 11"/>
                  <a:gd name="T12" fmla="*/ 0 60000 65536"/>
                  <a:gd name="T13" fmla="*/ 0 60000 65536"/>
                  <a:gd name="T14" fmla="*/ 0 60000 65536"/>
                  <a:gd name="T15" fmla="*/ 0 60000 65536"/>
                  <a:gd name="T16" fmla="*/ 0 60000 65536"/>
                  <a:gd name="T17" fmla="*/ 0 60000 65536"/>
                  <a:gd name="T18" fmla="*/ 0 w 60"/>
                  <a:gd name="T19" fmla="*/ 0 h 11"/>
                  <a:gd name="T20" fmla="*/ 60 w 6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0" h="11">
                    <a:moveTo>
                      <a:pt x="60" y="11"/>
                    </a:moveTo>
                    <a:lnTo>
                      <a:pt x="60" y="0"/>
                    </a:lnTo>
                    <a:lnTo>
                      <a:pt x="0" y="0"/>
                    </a:lnTo>
                    <a:lnTo>
                      <a:pt x="0" y="11"/>
                    </a:lnTo>
                    <a:lnTo>
                      <a:pt x="60"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54" name="Freeform 359"/>
              <p:cNvSpPr>
                <a:spLocks/>
              </p:cNvSpPr>
              <p:nvPr/>
            </p:nvSpPr>
            <p:spPr bwMode="auto">
              <a:xfrm>
                <a:off x="2349" y="3763"/>
                <a:ext cx="31" cy="36"/>
              </a:xfrm>
              <a:custGeom>
                <a:avLst/>
                <a:gdLst>
                  <a:gd name="T0" fmla="*/ 41 w 21"/>
                  <a:gd name="T1" fmla="*/ 19 h 25"/>
                  <a:gd name="T2" fmla="*/ 32 w 21"/>
                  <a:gd name="T3" fmla="*/ 19 h 25"/>
                  <a:gd name="T4" fmla="*/ 41 w 21"/>
                  <a:gd name="T5" fmla="*/ 27 h 25"/>
                  <a:gd name="T6" fmla="*/ 41 w 21"/>
                  <a:gd name="T7" fmla="*/ 35 h 25"/>
                  <a:gd name="T8" fmla="*/ 41 w 21"/>
                  <a:gd name="T9" fmla="*/ 42 h 25"/>
                  <a:gd name="T10" fmla="*/ 41 w 21"/>
                  <a:gd name="T11" fmla="*/ 42 h 25"/>
                  <a:gd name="T12" fmla="*/ 32 w 21"/>
                  <a:gd name="T13" fmla="*/ 42 h 25"/>
                  <a:gd name="T14" fmla="*/ 32 w 21"/>
                  <a:gd name="T15" fmla="*/ 50 h 25"/>
                  <a:gd name="T16" fmla="*/ 19 w 21"/>
                  <a:gd name="T17" fmla="*/ 50 h 25"/>
                  <a:gd name="T18" fmla="*/ 0 w 21"/>
                  <a:gd name="T19" fmla="*/ 60 h 25"/>
                  <a:gd name="T20" fmla="*/ 9 w 21"/>
                  <a:gd name="T21" fmla="*/ 108 h 25"/>
                  <a:gd name="T22" fmla="*/ 32 w 21"/>
                  <a:gd name="T23" fmla="*/ 99 h 25"/>
                  <a:gd name="T24" fmla="*/ 52 w 21"/>
                  <a:gd name="T25" fmla="*/ 89 h 25"/>
                  <a:gd name="T26" fmla="*/ 69 w 21"/>
                  <a:gd name="T27" fmla="*/ 81 h 25"/>
                  <a:gd name="T28" fmla="*/ 90 w 21"/>
                  <a:gd name="T29" fmla="*/ 66 h 25"/>
                  <a:gd name="T30" fmla="*/ 100 w 21"/>
                  <a:gd name="T31" fmla="*/ 50 h 25"/>
                  <a:gd name="T32" fmla="*/ 100 w 21"/>
                  <a:gd name="T33" fmla="*/ 35 h 25"/>
                  <a:gd name="T34" fmla="*/ 100 w 21"/>
                  <a:gd name="T35" fmla="*/ 19 h 25"/>
                  <a:gd name="T36" fmla="*/ 90 w 21"/>
                  <a:gd name="T37" fmla="*/ 0 h 25"/>
                  <a:gd name="T38" fmla="*/ 90 w 21"/>
                  <a:gd name="T39" fmla="*/ 0 h 25"/>
                  <a:gd name="T40" fmla="*/ 41 w 21"/>
                  <a:gd name="T41" fmla="*/ 19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25"/>
                  <a:gd name="T65" fmla="*/ 21 w 21"/>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25">
                    <a:moveTo>
                      <a:pt x="9" y="4"/>
                    </a:moveTo>
                    <a:lnTo>
                      <a:pt x="7" y="4"/>
                    </a:lnTo>
                    <a:lnTo>
                      <a:pt x="9" y="6"/>
                    </a:lnTo>
                    <a:lnTo>
                      <a:pt x="9" y="8"/>
                    </a:lnTo>
                    <a:lnTo>
                      <a:pt x="9" y="10"/>
                    </a:lnTo>
                    <a:lnTo>
                      <a:pt x="7" y="10"/>
                    </a:lnTo>
                    <a:lnTo>
                      <a:pt x="7" y="12"/>
                    </a:lnTo>
                    <a:lnTo>
                      <a:pt x="4" y="12"/>
                    </a:lnTo>
                    <a:lnTo>
                      <a:pt x="0" y="14"/>
                    </a:lnTo>
                    <a:lnTo>
                      <a:pt x="2" y="25"/>
                    </a:lnTo>
                    <a:lnTo>
                      <a:pt x="7" y="23"/>
                    </a:lnTo>
                    <a:lnTo>
                      <a:pt x="11" y="21"/>
                    </a:lnTo>
                    <a:lnTo>
                      <a:pt x="15" y="19"/>
                    </a:lnTo>
                    <a:lnTo>
                      <a:pt x="19" y="15"/>
                    </a:lnTo>
                    <a:lnTo>
                      <a:pt x="21" y="12"/>
                    </a:lnTo>
                    <a:lnTo>
                      <a:pt x="21" y="8"/>
                    </a:lnTo>
                    <a:lnTo>
                      <a:pt x="21" y="4"/>
                    </a:lnTo>
                    <a:lnTo>
                      <a:pt x="19" y="0"/>
                    </a:lnTo>
                    <a:lnTo>
                      <a:pt x="9"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55" name="Freeform 360"/>
              <p:cNvSpPr>
                <a:spLocks/>
              </p:cNvSpPr>
              <p:nvPr/>
            </p:nvSpPr>
            <p:spPr bwMode="auto">
              <a:xfrm>
                <a:off x="2310" y="3713"/>
                <a:ext cx="67" cy="55"/>
              </a:xfrm>
              <a:custGeom>
                <a:avLst/>
                <a:gdLst>
                  <a:gd name="T0" fmla="*/ 0 w 46"/>
                  <a:gd name="T1" fmla="*/ 20 h 38"/>
                  <a:gd name="T2" fmla="*/ 28 w 46"/>
                  <a:gd name="T3" fmla="*/ 48 h 38"/>
                  <a:gd name="T4" fmla="*/ 41 w 46"/>
                  <a:gd name="T5" fmla="*/ 48 h 38"/>
                  <a:gd name="T6" fmla="*/ 68 w 46"/>
                  <a:gd name="T7" fmla="*/ 59 h 38"/>
                  <a:gd name="T8" fmla="*/ 87 w 46"/>
                  <a:gd name="T9" fmla="*/ 67 h 38"/>
                  <a:gd name="T10" fmla="*/ 106 w 46"/>
                  <a:gd name="T11" fmla="*/ 75 h 38"/>
                  <a:gd name="T12" fmla="*/ 121 w 46"/>
                  <a:gd name="T13" fmla="*/ 90 h 38"/>
                  <a:gd name="T14" fmla="*/ 130 w 46"/>
                  <a:gd name="T15" fmla="*/ 107 h 38"/>
                  <a:gd name="T16" fmla="*/ 144 w 46"/>
                  <a:gd name="T17" fmla="*/ 130 h 38"/>
                  <a:gd name="T18" fmla="*/ 162 w 46"/>
                  <a:gd name="T19" fmla="*/ 168 h 38"/>
                  <a:gd name="T20" fmla="*/ 208 w 46"/>
                  <a:gd name="T21" fmla="*/ 149 h 38"/>
                  <a:gd name="T22" fmla="*/ 189 w 46"/>
                  <a:gd name="T23" fmla="*/ 116 h 38"/>
                  <a:gd name="T24" fmla="*/ 170 w 46"/>
                  <a:gd name="T25" fmla="*/ 85 h 38"/>
                  <a:gd name="T26" fmla="*/ 154 w 46"/>
                  <a:gd name="T27" fmla="*/ 59 h 38"/>
                  <a:gd name="T28" fmla="*/ 140 w 46"/>
                  <a:gd name="T29" fmla="*/ 41 h 38"/>
                  <a:gd name="T30" fmla="*/ 111 w 46"/>
                  <a:gd name="T31" fmla="*/ 20 h 38"/>
                  <a:gd name="T32" fmla="*/ 87 w 46"/>
                  <a:gd name="T33" fmla="*/ 1 h 38"/>
                  <a:gd name="T34" fmla="*/ 50 w 46"/>
                  <a:gd name="T35" fmla="*/ 0 h 38"/>
                  <a:gd name="T36" fmla="*/ 28 w 46"/>
                  <a:gd name="T37" fmla="*/ 0 h 38"/>
                  <a:gd name="T38" fmla="*/ 50 w 46"/>
                  <a:gd name="T39" fmla="*/ 13 h 38"/>
                  <a:gd name="T40" fmla="*/ 0 w 46"/>
                  <a:gd name="T41" fmla="*/ 20 h 38"/>
                  <a:gd name="T42" fmla="*/ 0 w 46"/>
                  <a:gd name="T43" fmla="*/ 41 h 38"/>
                  <a:gd name="T44" fmla="*/ 28 w 46"/>
                  <a:gd name="T45" fmla="*/ 48 h 38"/>
                  <a:gd name="T46" fmla="*/ 0 w 46"/>
                  <a:gd name="T47" fmla="*/ 2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38"/>
                  <a:gd name="T74" fmla="*/ 46 w 46"/>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38">
                    <a:moveTo>
                      <a:pt x="0" y="5"/>
                    </a:moveTo>
                    <a:lnTo>
                      <a:pt x="6" y="11"/>
                    </a:lnTo>
                    <a:lnTo>
                      <a:pt x="9" y="11"/>
                    </a:lnTo>
                    <a:lnTo>
                      <a:pt x="15" y="13"/>
                    </a:lnTo>
                    <a:lnTo>
                      <a:pt x="19" y="15"/>
                    </a:lnTo>
                    <a:lnTo>
                      <a:pt x="23" y="17"/>
                    </a:lnTo>
                    <a:lnTo>
                      <a:pt x="27" y="21"/>
                    </a:lnTo>
                    <a:lnTo>
                      <a:pt x="29" y="24"/>
                    </a:lnTo>
                    <a:lnTo>
                      <a:pt x="32" y="30"/>
                    </a:lnTo>
                    <a:lnTo>
                      <a:pt x="36" y="38"/>
                    </a:lnTo>
                    <a:lnTo>
                      <a:pt x="46" y="34"/>
                    </a:lnTo>
                    <a:lnTo>
                      <a:pt x="42" y="26"/>
                    </a:lnTo>
                    <a:lnTo>
                      <a:pt x="38" y="19"/>
                    </a:lnTo>
                    <a:lnTo>
                      <a:pt x="34" y="13"/>
                    </a:lnTo>
                    <a:lnTo>
                      <a:pt x="31" y="9"/>
                    </a:lnTo>
                    <a:lnTo>
                      <a:pt x="25" y="5"/>
                    </a:lnTo>
                    <a:lnTo>
                      <a:pt x="19" y="1"/>
                    </a:lnTo>
                    <a:lnTo>
                      <a:pt x="11" y="0"/>
                    </a:lnTo>
                    <a:lnTo>
                      <a:pt x="6" y="0"/>
                    </a:lnTo>
                    <a:lnTo>
                      <a:pt x="11" y="3"/>
                    </a:lnTo>
                    <a:lnTo>
                      <a:pt x="0" y="5"/>
                    </a:lnTo>
                    <a:lnTo>
                      <a:pt x="0" y="9"/>
                    </a:lnTo>
                    <a:lnTo>
                      <a:pt x="6" y="11"/>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56" name="Freeform 361"/>
              <p:cNvSpPr>
                <a:spLocks/>
              </p:cNvSpPr>
              <p:nvPr/>
            </p:nvSpPr>
            <p:spPr bwMode="auto">
              <a:xfrm>
                <a:off x="2307" y="3701"/>
                <a:ext cx="19" cy="19"/>
              </a:xfrm>
              <a:custGeom>
                <a:avLst/>
                <a:gdLst>
                  <a:gd name="T0" fmla="*/ 28 w 13"/>
                  <a:gd name="T1" fmla="*/ 0 h 13"/>
                  <a:gd name="T2" fmla="*/ 0 w 13"/>
                  <a:gd name="T3" fmla="*/ 28 h 13"/>
                  <a:gd name="T4" fmla="*/ 9 w 13"/>
                  <a:gd name="T5" fmla="*/ 60 h 13"/>
                  <a:gd name="T6" fmla="*/ 60 w 13"/>
                  <a:gd name="T7" fmla="*/ 50 h 13"/>
                  <a:gd name="T8" fmla="*/ 50 w 13"/>
                  <a:gd name="T9" fmla="*/ 19 h 13"/>
                  <a:gd name="T10" fmla="*/ 28 w 13"/>
                  <a:gd name="T11" fmla="*/ 0 h 13"/>
                  <a:gd name="T12" fmla="*/ 50 w 13"/>
                  <a:gd name="T13" fmla="*/ 19 h 13"/>
                  <a:gd name="T14" fmla="*/ 50 w 13"/>
                  <a:gd name="T15" fmla="*/ 0 h 13"/>
                  <a:gd name="T16" fmla="*/ 28 w 13"/>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3"/>
                  <a:gd name="T29" fmla="*/ 13 w 1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3">
                    <a:moveTo>
                      <a:pt x="6" y="0"/>
                    </a:moveTo>
                    <a:lnTo>
                      <a:pt x="0" y="6"/>
                    </a:lnTo>
                    <a:lnTo>
                      <a:pt x="2" y="13"/>
                    </a:lnTo>
                    <a:lnTo>
                      <a:pt x="13" y="11"/>
                    </a:lnTo>
                    <a:lnTo>
                      <a:pt x="11" y="4"/>
                    </a:lnTo>
                    <a:lnTo>
                      <a:pt x="6" y="0"/>
                    </a:lnTo>
                    <a:lnTo>
                      <a:pt x="11" y="4"/>
                    </a:lnTo>
                    <a:lnTo>
                      <a:pt x="11" y="0"/>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57" name="Freeform 362"/>
              <p:cNvSpPr>
                <a:spLocks/>
              </p:cNvSpPr>
              <p:nvPr/>
            </p:nvSpPr>
            <p:spPr bwMode="auto">
              <a:xfrm>
                <a:off x="2225" y="3701"/>
                <a:ext cx="90" cy="16"/>
              </a:xfrm>
              <a:custGeom>
                <a:avLst/>
                <a:gdLst>
                  <a:gd name="T0" fmla="*/ 0 w 62"/>
                  <a:gd name="T1" fmla="*/ 28 h 11"/>
                  <a:gd name="T2" fmla="*/ 28 w 62"/>
                  <a:gd name="T3" fmla="*/ 48 h 11"/>
                  <a:gd name="T4" fmla="*/ 276 w 62"/>
                  <a:gd name="T5" fmla="*/ 48 h 11"/>
                  <a:gd name="T6" fmla="*/ 276 w 62"/>
                  <a:gd name="T7" fmla="*/ 0 h 11"/>
                  <a:gd name="T8" fmla="*/ 28 w 62"/>
                  <a:gd name="T9" fmla="*/ 0 h 11"/>
                  <a:gd name="T10" fmla="*/ 0 w 62"/>
                  <a:gd name="T11" fmla="*/ 28 h 11"/>
                  <a:gd name="T12" fmla="*/ 28 w 62"/>
                  <a:gd name="T13" fmla="*/ 0 h 11"/>
                  <a:gd name="T14" fmla="*/ 0 w 62"/>
                  <a:gd name="T15" fmla="*/ 0 h 11"/>
                  <a:gd name="T16" fmla="*/ 0 w 62"/>
                  <a:gd name="T17" fmla="*/ 2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11"/>
                  <a:gd name="T29" fmla="*/ 62 w 62"/>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11">
                    <a:moveTo>
                      <a:pt x="0" y="6"/>
                    </a:moveTo>
                    <a:lnTo>
                      <a:pt x="6" y="11"/>
                    </a:lnTo>
                    <a:lnTo>
                      <a:pt x="62" y="11"/>
                    </a:lnTo>
                    <a:lnTo>
                      <a:pt x="62" y="0"/>
                    </a:lnTo>
                    <a:lnTo>
                      <a:pt x="6" y="0"/>
                    </a:lnTo>
                    <a:lnTo>
                      <a:pt x="0" y="6"/>
                    </a:lnTo>
                    <a:lnTo>
                      <a:pt x="6" y="0"/>
                    </a:lnTo>
                    <a:lnTo>
                      <a:pt x="0" y="0"/>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58" name="Freeform 363"/>
              <p:cNvSpPr>
                <a:spLocks/>
              </p:cNvSpPr>
              <p:nvPr/>
            </p:nvSpPr>
            <p:spPr bwMode="auto">
              <a:xfrm>
                <a:off x="2632" y="3707"/>
                <a:ext cx="19" cy="50"/>
              </a:xfrm>
              <a:custGeom>
                <a:avLst/>
                <a:gdLst>
                  <a:gd name="T0" fmla="*/ 60 w 13"/>
                  <a:gd name="T1" fmla="*/ 160 h 34"/>
                  <a:gd name="T2" fmla="*/ 60 w 13"/>
                  <a:gd name="T3" fmla="*/ 149 h 34"/>
                  <a:gd name="T4" fmla="*/ 50 w 13"/>
                  <a:gd name="T5" fmla="*/ 0 h 34"/>
                  <a:gd name="T6" fmla="*/ 0 w 13"/>
                  <a:gd name="T7" fmla="*/ 9 h 34"/>
                  <a:gd name="T8" fmla="*/ 1 w 13"/>
                  <a:gd name="T9" fmla="*/ 149 h 34"/>
                  <a:gd name="T10" fmla="*/ 60 w 13"/>
                  <a:gd name="T11" fmla="*/ 160 h 34"/>
                  <a:gd name="T12" fmla="*/ 0 60000 65536"/>
                  <a:gd name="T13" fmla="*/ 0 60000 65536"/>
                  <a:gd name="T14" fmla="*/ 0 60000 65536"/>
                  <a:gd name="T15" fmla="*/ 0 60000 65536"/>
                  <a:gd name="T16" fmla="*/ 0 60000 65536"/>
                  <a:gd name="T17" fmla="*/ 0 60000 65536"/>
                  <a:gd name="T18" fmla="*/ 0 w 13"/>
                  <a:gd name="T19" fmla="*/ 0 h 34"/>
                  <a:gd name="T20" fmla="*/ 13 w 1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3" h="34">
                    <a:moveTo>
                      <a:pt x="13" y="34"/>
                    </a:moveTo>
                    <a:lnTo>
                      <a:pt x="13" y="32"/>
                    </a:lnTo>
                    <a:lnTo>
                      <a:pt x="11" y="0"/>
                    </a:lnTo>
                    <a:lnTo>
                      <a:pt x="0" y="2"/>
                    </a:lnTo>
                    <a:lnTo>
                      <a:pt x="1" y="32"/>
                    </a:lnTo>
                    <a:lnTo>
                      <a:pt x="13"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59" name="Freeform 364"/>
              <p:cNvSpPr>
                <a:spLocks/>
              </p:cNvSpPr>
              <p:nvPr/>
            </p:nvSpPr>
            <p:spPr bwMode="auto">
              <a:xfrm>
                <a:off x="2633" y="3754"/>
                <a:ext cx="40" cy="45"/>
              </a:xfrm>
              <a:custGeom>
                <a:avLst/>
                <a:gdLst>
                  <a:gd name="T0" fmla="*/ 120 w 27"/>
                  <a:gd name="T1" fmla="*/ 89 h 31"/>
                  <a:gd name="T2" fmla="*/ 129 w 27"/>
                  <a:gd name="T3" fmla="*/ 89 h 31"/>
                  <a:gd name="T4" fmla="*/ 117 w 27"/>
                  <a:gd name="T5" fmla="*/ 80 h 31"/>
                  <a:gd name="T6" fmla="*/ 96 w 27"/>
                  <a:gd name="T7" fmla="*/ 80 h 31"/>
                  <a:gd name="T8" fmla="*/ 87 w 27"/>
                  <a:gd name="T9" fmla="*/ 70 h 31"/>
                  <a:gd name="T10" fmla="*/ 68 w 27"/>
                  <a:gd name="T11" fmla="*/ 61 h 31"/>
                  <a:gd name="T12" fmla="*/ 68 w 27"/>
                  <a:gd name="T13" fmla="*/ 52 h 31"/>
                  <a:gd name="T14" fmla="*/ 59 w 27"/>
                  <a:gd name="T15" fmla="*/ 36 h 31"/>
                  <a:gd name="T16" fmla="*/ 59 w 27"/>
                  <a:gd name="T17" fmla="*/ 28 h 31"/>
                  <a:gd name="T18" fmla="*/ 59 w 27"/>
                  <a:gd name="T19" fmla="*/ 9 h 31"/>
                  <a:gd name="T20" fmla="*/ 0 w 27"/>
                  <a:gd name="T21" fmla="*/ 0 h 31"/>
                  <a:gd name="T22" fmla="*/ 0 w 27"/>
                  <a:gd name="T23" fmla="*/ 28 h 31"/>
                  <a:gd name="T24" fmla="*/ 0 w 27"/>
                  <a:gd name="T25" fmla="*/ 52 h 31"/>
                  <a:gd name="T26" fmla="*/ 19 w 27"/>
                  <a:gd name="T27" fmla="*/ 80 h 31"/>
                  <a:gd name="T28" fmla="*/ 28 w 27"/>
                  <a:gd name="T29" fmla="*/ 93 h 31"/>
                  <a:gd name="T30" fmla="*/ 49 w 27"/>
                  <a:gd name="T31" fmla="*/ 109 h 31"/>
                  <a:gd name="T32" fmla="*/ 79 w 27"/>
                  <a:gd name="T33" fmla="*/ 120 h 31"/>
                  <a:gd name="T34" fmla="*/ 96 w 27"/>
                  <a:gd name="T35" fmla="*/ 129 h 31"/>
                  <a:gd name="T36" fmla="*/ 120 w 27"/>
                  <a:gd name="T37" fmla="*/ 136 h 31"/>
                  <a:gd name="T38" fmla="*/ 120 w 27"/>
                  <a:gd name="T39" fmla="*/ 136 h 31"/>
                  <a:gd name="T40" fmla="*/ 120 w 27"/>
                  <a:gd name="T41" fmla="*/ 89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1"/>
                  <a:gd name="T65" fmla="*/ 27 w 27"/>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1">
                    <a:moveTo>
                      <a:pt x="25" y="20"/>
                    </a:moveTo>
                    <a:lnTo>
                      <a:pt x="27" y="20"/>
                    </a:lnTo>
                    <a:lnTo>
                      <a:pt x="24" y="18"/>
                    </a:lnTo>
                    <a:lnTo>
                      <a:pt x="20" y="18"/>
                    </a:lnTo>
                    <a:lnTo>
                      <a:pt x="18" y="16"/>
                    </a:lnTo>
                    <a:lnTo>
                      <a:pt x="14" y="14"/>
                    </a:lnTo>
                    <a:lnTo>
                      <a:pt x="14" y="12"/>
                    </a:lnTo>
                    <a:lnTo>
                      <a:pt x="12" y="8"/>
                    </a:lnTo>
                    <a:lnTo>
                      <a:pt x="12" y="6"/>
                    </a:lnTo>
                    <a:lnTo>
                      <a:pt x="12" y="2"/>
                    </a:lnTo>
                    <a:lnTo>
                      <a:pt x="0" y="0"/>
                    </a:lnTo>
                    <a:lnTo>
                      <a:pt x="0" y="6"/>
                    </a:lnTo>
                    <a:lnTo>
                      <a:pt x="0" y="12"/>
                    </a:lnTo>
                    <a:lnTo>
                      <a:pt x="4" y="18"/>
                    </a:lnTo>
                    <a:lnTo>
                      <a:pt x="6" y="21"/>
                    </a:lnTo>
                    <a:lnTo>
                      <a:pt x="10" y="25"/>
                    </a:lnTo>
                    <a:lnTo>
                      <a:pt x="16" y="27"/>
                    </a:lnTo>
                    <a:lnTo>
                      <a:pt x="20" y="29"/>
                    </a:lnTo>
                    <a:lnTo>
                      <a:pt x="25" y="31"/>
                    </a:lnTo>
                    <a:lnTo>
                      <a:pt x="25" y="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60" name="Freeform 365"/>
              <p:cNvSpPr>
                <a:spLocks/>
              </p:cNvSpPr>
              <p:nvPr/>
            </p:nvSpPr>
            <p:spPr bwMode="auto">
              <a:xfrm>
                <a:off x="2670" y="3783"/>
                <a:ext cx="87" cy="16"/>
              </a:xfrm>
              <a:custGeom>
                <a:avLst/>
                <a:gdLst>
                  <a:gd name="T0" fmla="*/ 265 w 60"/>
                  <a:gd name="T1" fmla="*/ 48 h 11"/>
                  <a:gd name="T2" fmla="*/ 265 w 60"/>
                  <a:gd name="T3" fmla="*/ 0 h 11"/>
                  <a:gd name="T4" fmla="*/ 0 w 60"/>
                  <a:gd name="T5" fmla="*/ 0 h 11"/>
                  <a:gd name="T6" fmla="*/ 0 w 60"/>
                  <a:gd name="T7" fmla="*/ 48 h 11"/>
                  <a:gd name="T8" fmla="*/ 265 w 60"/>
                  <a:gd name="T9" fmla="*/ 48 h 11"/>
                  <a:gd name="T10" fmla="*/ 265 w 60"/>
                  <a:gd name="T11" fmla="*/ 48 h 11"/>
                  <a:gd name="T12" fmla="*/ 0 60000 65536"/>
                  <a:gd name="T13" fmla="*/ 0 60000 65536"/>
                  <a:gd name="T14" fmla="*/ 0 60000 65536"/>
                  <a:gd name="T15" fmla="*/ 0 60000 65536"/>
                  <a:gd name="T16" fmla="*/ 0 60000 65536"/>
                  <a:gd name="T17" fmla="*/ 0 60000 65536"/>
                  <a:gd name="T18" fmla="*/ 0 w 60"/>
                  <a:gd name="T19" fmla="*/ 0 h 11"/>
                  <a:gd name="T20" fmla="*/ 60 w 6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0" h="11">
                    <a:moveTo>
                      <a:pt x="60" y="11"/>
                    </a:moveTo>
                    <a:lnTo>
                      <a:pt x="60" y="0"/>
                    </a:lnTo>
                    <a:lnTo>
                      <a:pt x="0" y="0"/>
                    </a:lnTo>
                    <a:lnTo>
                      <a:pt x="0" y="11"/>
                    </a:lnTo>
                    <a:lnTo>
                      <a:pt x="60"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61" name="Freeform 366"/>
              <p:cNvSpPr>
                <a:spLocks/>
              </p:cNvSpPr>
              <p:nvPr/>
            </p:nvSpPr>
            <p:spPr bwMode="auto">
              <a:xfrm>
                <a:off x="2754" y="3763"/>
                <a:ext cx="31" cy="36"/>
              </a:xfrm>
              <a:custGeom>
                <a:avLst/>
                <a:gdLst>
                  <a:gd name="T0" fmla="*/ 47 w 21"/>
                  <a:gd name="T1" fmla="*/ 19 h 25"/>
                  <a:gd name="T2" fmla="*/ 47 w 21"/>
                  <a:gd name="T3" fmla="*/ 19 h 25"/>
                  <a:gd name="T4" fmla="*/ 47 w 21"/>
                  <a:gd name="T5" fmla="*/ 27 h 25"/>
                  <a:gd name="T6" fmla="*/ 47 w 21"/>
                  <a:gd name="T7" fmla="*/ 35 h 25"/>
                  <a:gd name="T8" fmla="*/ 47 w 21"/>
                  <a:gd name="T9" fmla="*/ 42 h 25"/>
                  <a:gd name="T10" fmla="*/ 47 w 21"/>
                  <a:gd name="T11" fmla="*/ 42 h 25"/>
                  <a:gd name="T12" fmla="*/ 47 w 21"/>
                  <a:gd name="T13" fmla="*/ 42 h 25"/>
                  <a:gd name="T14" fmla="*/ 40 w 21"/>
                  <a:gd name="T15" fmla="*/ 50 h 25"/>
                  <a:gd name="T16" fmla="*/ 28 w 21"/>
                  <a:gd name="T17" fmla="*/ 50 h 25"/>
                  <a:gd name="T18" fmla="*/ 0 w 21"/>
                  <a:gd name="T19" fmla="*/ 60 h 25"/>
                  <a:gd name="T20" fmla="*/ 9 w 21"/>
                  <a:gd name="T21" fmla="*/ 108 h 25"/>
                  <a:gd name="T22" fmla="*/ 40 w 21"/>
                  <a:gd name="T23" fmla="*/ 99 h 25"/>
                  <a:gd name="T24" fmla="*/ 59 w 21"/>
                  <a:gd name="T25" fmla="*/ 89 h 25"/>
                  <a:gd name="T26" fmla="*/ 69 w 21"/>
                  <a:gd name="T27" fmla="*/ 81 h 25"/>
                  <a:gd name="T28" fmla="*/ 90 w 21"/>
                  <a:gd name="T29" fmla="*/ 66 h 25"/>
                  <a:gd name="T30" fmla="*/ 100 w 21"/>
                  <a:gd name="T31" fmla="*/ 50 h 25"/>
                  <a:gd name="T32" fmla="*/ 100 w 21"/>
                  <a:gd name="T33" fmla="*/ 35 h 25"/>
                  <a:gd name="T34" fmla="*/ 100 w 21"/>
                  <a:gd name="T35" fmla="*/ 19 h 25"/>
                  <a:gd name="T36" fmla="*/ 90 w 21"/>
                  <a:gd name="T37" fmla="*/ 0 h 25"/>
                  <a:gd name="T38" fmla="*/ 90 w 21"/>
                  <a:gd name="T39" fmla="*/ 0 h 25"/>
                  <a:gd name="T40" fmla="*/ 47 w 21"/>
                  <a:gd name="T41" fmla="*/ 19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25"/>
                  <a:gd name="T65" fmla="*/ 21 w 21"/>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25">
                    <a:moveTo>
                      <a:pt x="10" y="4"/>
                    </a:moveTo>
                    <a:lnTo>
                      <a:pt x="10" y="4"/>
                    </a:lnTo>
                    <a:lnTo>
                      <a:pt x="10" y="6"/>
                    </a:lnTo>
                    <a:lnTo>
                      <a:pt x="10" y="8"/>
                    </a:lnTo>
                    <a:lnTo>
                      <a:pt x="10" y="10"/>
                    </a:lnTo>
                    <a:lnTo>
                      <a:pt x="8" y="12"/>
                    </a:lnTo>
                    <a:lnTo>
                      <a:pt x="6" y="12"/>
                    </a:lnTo>
                    <a:lnTo>
                      <a:pt x="0" y="14"/>
                    </a:lnTo>
                    <a:lnTo>
                      <a:pt x="2" y="25"/>
                    </a:lnTo>
                    <a:lnTo>
                      <a:pt x="8" y="23"/>
                    </a:lnTo>
                    <a:lnTo>
                      <a:pt x="12" y="21"/>
                    </a:lnTo>
                    <a:lnTo>
                      <a:pt x="15" y="19"/>
                    </a:lnTo>
                    <a:lnTo>
                      <a:pt x="19" y="15"/>
                    </a:lnTo>
                    <a:lnTo>
                      <a:pt x="21" y="12"/>
                    </a:lnTo>
                    <a:lnTo>
                      <a:pt x="21" y="8"/>
                    </a:lnTo>
                    <a:lnTo>
                      <a:pt x="21" y="4"/>
                    </a:lnTo>
                    <a:lnTo>
                      <a:pt x="19" y="0"/>
                    </a:lnTo>
                    <a:lnTo>
                      <a:pt x="10"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62" name="Freeform 367"/>
              <p:cNvSpPr>
                <a:spLocks/>
              </p:cNvSpPr>
              <p:nvPr/>
            </p:nvSpPr>
            <p:spPr bwMode="auto">
              <a:xfrm>
                <a:off x="2715" y="3713"/>
                <a:ext cx="67" cy="55"/>
              </a:xfrm>
              <a:custGeom>
                <a:avLst/>
                <a:gdLst>
                  <a:gd name="T0" fmla="*/ 0 w 46"/>
                  <a:gd name="T1" fmla="*/ 20 h 38"/>
                  <a:gd name="T2" fmla="*/ 28 w 46"/>
                  <a:gd name="T3" fmla="*/ 48 h 38"/>
                  <a:gd name="T4" fmla="*/ 52 w 46"/>
                  <a:gd name="T5" fmla="*/ 48 h 38"/>
                  <a:gd name="T6" fmla="*/ 73 w 46"/>
                  <a:gd name="T7" fmla="*/ 59 h 38"/>
                  <a:gd name="T8" fmla="*/ 87 w 46"/>
                  <a:gd name="T9" fmla="*/ 67 h 38"/>
                  <a:gd name="T10" fmla="*/ 106 w 46"/>
                  <a:gd name="T11" fmla="*/ 75 h 38"/>
                  <a:gd name="T12" fmla="*/ 121 w 46"/>
                  <a:gd name="T13" fmla="*/ 90 h 38"/>
                  <a:gd name="T14" fmla="*/ 140 w 46"/>
                  <a:gd name="T15" fmla="*/ 107 h 38"/>
                  <a:gd name="T16" fmla="*/ 149 w 46"/>
                  <a:gd name="T17" fmla="*/ 130 h 38"/>
                  <a:gd name="T18" fmla="*/ 168 w 46"/>
                  <a:gd name="T19" fmla="*/ 168 h 38"/>
                  <a:gd name="T20" fmla="*/ 208 w 46"/>
                  <a:gd name="T21" fmla="*/ 149 h 38"/>
                  <a:gd name="T22" fmla="*/ 197 w 46"/>
                  <a:gd name="T23" fmla="*/ 116 h 38"/>
                  <a:gd name="T24" fmla="*/ 178 w 46"/>
                  <a:gd name="T25" fmla="*/ 85 h 38"/>
                  <a:gd name="T26" fmla="*/ 168 w 46"/>
                  <a:gd name="T27" fmla="*/ 59 h 38"/>
                  <a:gd name="T28" fmla="*/ 140 w 46"/>
                  <a:gd name="T29" fmla="*/ 41 h 38"/>
                  <a:gd name="T30" fmla="*/ 111 w 46"/>
                  <a:gd name="T31" fmla="*/ 20 h 38"/>
                  <a:gd name="T32" fmla="*/ 87 w 46"/>
                  <a:gd name="T33" fmla="*/ 1 h 38"/>
                  <a:gd name="T34" fmla="*/ 61 w 46"/>
                  <a:gd name="T35" fmla="*/ 0 h 38"/>
                  <a:gd name="T36" fmla="*/ 28 w 46"/>
                  <a:gd name="T37" fmla="*/ 0 h 38"/>
                  <a:gd name="T38" fmla="*/ 52 w 46"/>
                  <a:gd name="T39" fmla="*/ 13 h 38"/>
                  <a:gd name="T40" fmla="*/ 0 w 46"/>
                  <a:gd name="T41" fmla="*/ 20 h 38"/>
                  <a:gd name="T42" fmla="*/ 0 w 46"/>
                  <a:gd name="T43" fmla="*/ 41 h 38"/>
                  <a:gd name="T44" fmla="*/ 28 w 46"/>
                  <a:gd name="T45" fmla="*/ 48 h 38"/>
                  <a:gd name="T46" fmla="*/ 0 w 46"/>
                  <a:gd name="T47" fmla="*/ 2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38"/>
                  <a:gd name="T74" fmla="*/ 46 w 46"/>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38">
                    <a:moveTo>
                      <a:pt x="0" y="5"/>
                    </a:moveTo>
                    <a:lnTo>
                      <a:pt x="6" y="11"/>
                    </a:lnTo>
                    <a:lnTo>
                      <a:pt x="12" y="11"/>
                    </a:lnTo>
                    <a:lnTo>
                      <a:pt x="16" y="13"/>
                    </a:lnTo>
                    <a:lnTo>
                      <a:pt x="19" y="15"/>
                    </a:lnTo>
                    <a:lnTo>
                      <a:pt x="23" y="17"/>
                    </a:lnTo>
                    <a:lnTo>
                      <a:pt x="27" y="21"/>
                    </a:lnTo>
                    <a:lnTo>
                      <a:pt x="31" y="24"/>
                    </a:lnTo>
                    <a:lnTo>
                      <a:pt x="33" y="30"/>
                    </a:lnTo>
                    <a:lnTo>
                      <a:pt x="37" y="38"/>
                    </a:lnTo>
                    <a:lnTo>
                      <a:pt x="46" y="34"/>
                    </a:lnTo>
                    <a:lnTo>
                      <a:pt x="44" y="26"/>
                    </a:lnTo>
                    <a:lnTo>
                      <a:pt x="40" y="19"/>
                    </a:lnTo>
                    <a:lnTo>
                      <a:pt x="37" y="13"/>
                    </a:lnTo>
                    <a:lnTo>
                      <a:pt x="31" y="9"/>
                    </a:lnTo>
                    <a:lnTo>
                      <a:pt x="25" y="5"/>
                    </a:lnTo>
                    <a:lnTo>
                      <a:pt x="19" y="1"/>
                    </a:lnTo>
                    <a:lnTo>
                      <a:pt x="14" y="0"/>
                    </a:lnTo>
                    <a:lnTo>
                      <a:pt x="6" y="0"/>
                    </a:lnTo>
                    <a:lnTo>
                      <a:pt x="12" y="3"/>
                    </a:lnTo>
                    <a:lnTo>
                      <a:pt x="0" y="5"/>
                    </a:lnTo>
                    <a:lnTo>
                      <a:pt x="0" y="9"/>
                    </a:lnTo>
                    <a:lnTo>
                      <a:pt x="6" y="11"/>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63" name="Freeform 368"/>
              <p:cNvSpPr>
                <a:spLocks/>
              </p:cNvSpPr>
              <p:nvPr/>
            </p:nvSpPr>
            <p:spPr bwMode="auto">
              <a:xfrm>
                <a:off x="2715" y="3701"/>
                <a:ext cx="17" cy="19"/>
              </a:xfrm>
              <a:custGeom>
                <a:avLst/>
                <a:gdLst>
                  <a:gd name="T0" fmla="*/ 18 w 12"/>
                  <a:gd name="T1" fmla="*/ 0 h 13"/>
                  <a:gd name="T2" fmla="*/ 0 w 12"/>
                  <a:gd name="T3" fmla="*/ 28 h 13"/>
                  <a:gd name="T4" fmla="*/ 0 w 12"/>
                  <a:gd name="T5" fmla="*/ 60 h 13"/>
                  <a:gd name="T6" fmla="*/ 48 w 12"/>
                  <a:gd name="T7" fmla="*/ 50 h 13"/>
                  <a:gd name="T8" fmla="*/ 40 w 12"/>
                  <a:gd name="T9" fmla="*/ 19 h 13"/>
                  <a:gd name="T10" fmla="*/ 18 w 12"/>
                  <a:gd name="T11" fmla="*/ 0 h 13"/>
                  <a:gd name="T12" fmla="*/ 40 w 12"/>
                  <a:gd name="T13" fmla="*/ 19 h 13"/>
                  <a:gd name="T14" fmla="*/ 40 w 12"/>
                  <a:gd name="T15" fmla="*/ 0 h 13"/>
                  <a:gd name="T16" fmla="*/ 18 w 1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3"/>
                  <a:gd name="T29" fmla="*/ 12 w 1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3">
                    <a:moveTo>
                      <a:pt x="4" y="0"/>
                    </a:moveTo>
                    <a:lnTo>
                      <a:pt x="0" y="6"/>
                    </a:lnTo>
                    <a:lnTo>
                      <a:pt x="0" y="13"/>
                    </a:lnTo>
                    <a:lnTo>
                      <a:pt x="12" y="11"/>
                    </a:lnTo>
                    <a:lnTo>
                      <a:pt x="10" y="4"/>
                    </a:lnTo>
                    <a:lnTo>
                      <a:pt x="4" y="0"/>
                    </a:lnTo>
                    <a:lnTo>
                      <a:pt x="10" y="4"/>
                    </a:lnTo>
                    <a:lnTo>
                      <a:pt x="10" y="0"/>
                    </a:lnTo>
                    <a:lnTo>
                      <a:pt x="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64" name="Freeform 369"/>
              <p:cNvSpPr>
                <a:spLocks/>
              </p:cNvSpPr>
              <p:nvPr/>
            </p:nvSpPr>
            <p:spPr bwMode="auto">
              <a:xfrm>
                <a:off x="2632" y="3701"/>
                <a:ext cx="89" cy="16"/>
              </a:xfrm>
              <a:custGeom>
                <a:avLst/>
                <a:gdLst>
                  <a:gd name="T0" fmla="*/ 0 w 61"/>
                  <a:gd name="T1" fmla="*/ 28 h 11"/>
                  <a:gd name="T2" fmla="*/ 22 w 61"/>
                  <a:gd name="T3" fmla="*/ 48 h 11"/>
                  <a:gd name="T4" fmla="*/ 277 w 61"/>
                  <a:gd name="T5" fmla="*/ 48 h 11"/>
                  <a:gd name="T6" fmla="*/ 277 w 61"/>
                  <a:gd name="T7" fmla="*/ 0 h 11"/>
                  <a:gd name="T8" fmla="*/ 22 w 61"/>
                  <a:gd name="T9" fmla="*/ 0 h 11"/>
                  <a:gd name="T10" fmla="*/ 0 w 61"/>
                  <a:gd name="T11" fmla="*/ 28 h 11"/>
                  <a:gd name="T12" fmla="*/ 22 w 61"/>
                  <a:gd name="T13" fmla="*/ 0 h 11"/>
                  <a:gd name="T14" fmla="*/ 0 w 61"/>
                  <a:gd name="T15" fmla="*/ 0 h 11"/>
                  <a:gd name="T16" fmla="*/ 0 w 61"/>
                  <a:gd name="T17" fmla="*/ 2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11"/>
                  <a:gd name="T29" fmla="*/ 61 w 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11">
                    <a:moveTo>
                      <a:pt x="0" y="6"/>
                    </a:moveTo>
                    <a:lnTo>
                      <a:pt x="5" y="11"/>
                    </a:lnTo>
                    <a:lnTo>
                      <a:pt x="61" y="11"/>
                    </a:lnTo>
                    <a:lnTo>
                      <a:pt x="61" y="0"/>
                    </a:lnTo>
                    <a:lnTo>
                      <a:pt x="5" y="0"/>
                    </a:lnTo>
                    <a:lnTo>
                      <a:pt x="0" y="6"/>
                    </a:lnTo>
                    <a:lnTo>
                      <a:pt x="5" y="0"/>
                    </a:lnTo>
                    <a:lnTo>
                      <a:pt x="0" y="0"/>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65" name="Freeform 370"/>
              <p:cNvSpPr>
                <a:spLocks/>
              </p:cNvSpPr>
              <p:nvPr/>
            </p:nvSpPr>
            <p:spPr bwMode="auto">
              <a:xfrm>
                <a:off x="2307" y="3735"/>
                <a:ext cx="58" cy="58"/>
              </a:xfrm>
              <a:custGeom>
                <a:avLst/>
                <a:gdLst>
                  <a:gd name="T0" fmla="*/ 177 w 40"/>
                  <a:gd name="T1" fmla="*/ 177 h 40"/>
                  <a:gd name="T2" fmla="*/ 177 w 40"/>
                  <a:gd name="T3" fmla="*/ 177 h 40"/>
                  <a:gd name="T4" fmla="*/ 177 w 40"/>
                  <a:gd name="T5" fmla="*/ 148 h 40"/>
                  <a:gd name="T6" fmla="*/ 158 w 40"/>
                  <a:gd name="T7" fmla="*/ 109 h 40"/>
                  <a:gd name="T8" fmla="*/ 148 w 40"/>
                  <a:gd name="T9" fmla="*/ 86 h 40"/>
                  <a:gd name="T10" fmla="*/ 128 w 40"/>
                  <a:gd name="T11" fmla="*/ 48 h 40"/>
                  <a:gd name="T12" fmla="*/ 102 w 40"/>
                  <a:gd name="T13" fmla="*/ 36 h 40"/>
                  <a:gd name="T14" fmla="*/ 67 w 40"/>
                  <a:gd name="T15" fmla="*/ 19 h 40"/>
                  <a:gd name="T16" fmla="*/ 46 w 40"/>
                  <a:gd name="T17" fmla="*/ 9 h 40"/>
                  <a:gd name="T18" fmla="*/ 0 w 40"/>
                  <a:gd name="T19" fmla="*/ 0 h 40"/>
                  <a:gd name="T20" fmla="*/ 0 w 40"/>
                  <a:gd name="T21" fmla="*/ 48 h 40"/>
                  <a:gd name="T22" fmla="*/ 28 w 40"/>
                  <a:gd name="T23" fmla="*/ 59 h 40"/>
                  <a:gd name="T24" fmla="*/ 48 w 40"/>
                  <a:gd name="T25" fmla="*/ 59 h 40"/>
                  <a:gd name="T26" fmla="*/ 75 w 40"/>
                  <a:gd name="T27" fmla="*/ 75 h 40"/>
                  <a:gd name="T28" fmla="*/ 90 w 40"/>
                  <a:gd name="T29" fmla="*/ 90 h 40"/>
                  <a:gd name="T30" fmla="*/ 109 w 40"/>
                  <a:gd name="T31" fmla="*/ 109 h 40"/>
                  <a:gd name="T32" fmla="*/ 120 w 40"/>
                  <a:gd name="T33" fmla="*/ 128 h 40"/>
                  <a:gd name="T34" fmla="*/ 128 w 40"/>
                  <a:gd name="T35" fmla="*/ 149 h 40"/>
                  <a:gd name="T36" fmla="*/ 128 w 40"/>
                  <a:gd name="T37" fmla="*/ 177 h 40"/>
                  <a:gd name="T38" fmla="*/ 128 w 40"/>
                  <a:gd name="T39" fmla="*/ 177 h 40"/>
                  <a:gd name="T40" fmla="*/ 177 w 40"/>
                  <a:gd name="T41" fmla="*/ 17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0"/>
                  <a:gd name="T65" fmla="*/ 40 w 40"/>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0">
                    <a:moveTo>
                      <a:pt x="40" y="40"/>
                    </a:moveTo>
                    <a:lnTo>
                      <a:pt x="40" y="40"/>
                    </a:lnTo>
                    <a:lnTo>
                      <a:pt x="40" y="33"/>
                    </a:lnTo>
                    <a:lnTo>
                      <a:pt x="36" y="25"/>
                    </a:lnTo>
                    <a:lnTo>
                      <a:pt x="33" y="19"/>
                    </a:lnTo>
                    <a:lnTo>
                      <a:pt x="29" y="11"/>
                    </a:lnTo>
                    <a:lnTo>
                      <a:pt x="23" y="8"/>
                    </a:lnTo>
                    <a:lnTo>
                      <a:pt x="15" y="4"/>
                    </a:lnTo>
                    <a:lnTo>
                      <a:pt x="10" y="2"/>
                    </a:lnTo>
                    <a:lnTo>
                      <a:pt x="0" y="0"/>
                    </a:lnTo>
                    <a:lnTo>
                      <a:pt x="0" y="11"/>
                    </a:lnTo>
                    <a:lnTo>
                      <a:pt x="6" y="13"/>
                    </a:lnTo>
                    <a:lnTo>
                      <a:pt x="11" y="13"/>
                    </a:lnTo>
                    <a:lnTo>
                      <a:pt x="17" y="17"/>
                    </a:lnTo>
                    <a:lnTo>
                      <a:pt x="21" y="21"/>
                    </a:lnTo>
                    <a:lnTo>
                      <a:pt x="25" y="25"/>
                    </a:lnTo>
                    <a:lnTo>
                      <a:pt x="27" y="29"/>
                    </a:lnTo>
                    <a:lnTo>
                      <a:pt x="29" y="34"/>
                    </a:lnTo>
                    <a:lnTo>
                      <a:pt x="29" y="40"/>
                    </a:lnTo>
                    <a:lnTo>
                      <a:pt x="40" y="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66" name="Freeform 371"/>
              <p:cNvSpPr>
                <a:spLocks/>
              </p:cNvSpPr>
              <p:nvPr/>
            </p:nvSpPr>
            <p:spPr bwMode="auto">
              <a:xfrm>
                <a:off x="2307" y="3793"/>
                <a:ext cx="58" cy="57"/>
              </a:xfrm>
              <a:custGeom>
                <a:avLst/>
                <a:gdLst>
                  <a:gd name="T0" fmla="*/ 0 w 40"/>
                  <a:gd name="T1" fmla="*/ 177 h 39"/>
                  <a:gd name="T2" fmla="*/ 0 w 40"/>
                  <a:gd name="T3" fmla="*/ 177 h 39"/>
                  <a:gd name="T4" fmla="*/ 46 w 40"/>
                  <a:gd name="T5" fmla="*/ 177 h 39"/>
                  <a:gd name="T6" fmla="*/ 67 w 40"/>
                  <a:gd name="T7" fmla="*/ 168 h 39"/>
                  <a:gd name="T8" fmla="*/ 102 w 40"/>
                  <a:gd name="T9" fmla="*/ 149 h 39"/>
                  <a:gd name="T10" fmla="*/ 128 w 40"/>
                  <a:gd name="T11" fmla="*/ 121 h 39"/>
                  <a:gd name="T12" fmla="*/ 148 w 40"/>
                  <a:gd name="T13" fmla="*/ 96 h 39"/>
                  <a:gd name="T14" fmla="*/ 158 w 40"/>
                  <a:gd name="T15" fmla="*/ 73 h 39"/>
                  <a:gd name="T16" fmla="*/ 177 w 40"/>
                  <a:gd name="T17" fmla="*/ 38 h 39"/>
                  <a:gd name="T18" fmla="*/ 177 w 40"/>
                  <a:gd name="T19" fmla="*/ 0 h 39"/>
                  <a:gd name="T20" fmla="*/ 128 w 40"/>
                  <a:gd name="T21" fmla="*/ 0 h 39"/>
                  <a:gd name="T22" fmla="*/ 128 w 40"/>
                  <a:gd name="T23" fmla="*/ 28 h 39"/>
                  <a:gd name="T24" fmla="*/ 120 w 40"/>
                  <a:gd name="T25" fmla="*/ 56 h 39"/>
                  <a:gd name="T26" fmla="*/ 109 w 40"/>
                  <a:gd name="T27" fmla="*/ 73 h 39"/>
                  <a:gd name="T28" fmla="*/ 90 w 40"/>
                  <a:gd name="T29" fmla="*/ 88 h 39"/>
                  <a:gd name="T30" fmla="*/ 75 w 40"/>
                  <a:gd name="T31" fmla="*/ 107 h 39"/>
                  <a:gd name="T32" fmla="*/ 48 w 40"/>
                  <a:gd name="T33" fmla="*/ 115 h 39"/>
                  <a:gd name="T34" fmla="*/ 28 w 40"/>
                  <a:gd name="T35" fmla="*/ 121 h 39"/>
                  <a:gd name="T36" fmla="*/ 0 w 40"/>
                  <a:gd name="T37" fmla="*/ 130 h 39"/>
                  <a:gd name="T38" fmla="*/ 0 w 40"/>
                  <a:gd name="T39" fmla="*/ 130 h 39"/>
                  <a:gd name="T40" fmla="*/ 0 w 40"/>
                  <a:gd name="T41" fmla="*/ 177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39"/>
                  <a:gd name="T65" fmla="*/ 40 w 40"/>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39">
                    <a:moveTo>
                      <a:pt x="0" y="39"/>
                    </a:moveTo>
                    <a:lnTo>
                      <a:pt x="0" y="39"/>
                    </a:lnTo>
                    <a:lnTo>
                      <a:pt x="10" y="39"/>
                    </a:lnTo>
                    <a:lnTo>
                      <a:pt x="15" y="37"/>
                    </a:lnTo>
                    <a:lnTo>
                      <a:pt x="23" y="33"/>
                    </a:lnTo>
                    <a:lnTo>
                      <a:pt x="29" y="27"/>
                    </a:lnTo>
                    <a:lnTo>
                      <a:pt x="33" y="21"/>
                    </a:lnTo>
                    <a:lnTo>
                      <a:pt x="36" y="16"/>
                    </a:lnTo>
                    <a:lnTo>
                      <a:pt x="40" y="8"/>
                    </a:lnTo>
                    <a:lnTo>
                      <a:pt x="40" y="0"/>
                    </a:lnTo>
                    <a:lnTo>
                      <a:pt x="29" y="0"/>
                    </a:lnTo>
                    <a:lnTo>
                      <a:pt x="29" y="6"/>
                    </a:lnTo>
                    <a:lnTo>
                      <a:pt x="27" y="12"/>
                    </a:lnTo>
                    <a:lnTo>
                      <a:pt x="25" y="16"/>
                    </a:lnTo>
                    <a:lnTo>
                      <a:pt x="21" y="19"/>
                    </a:lnTo>
                    <a:lnTo>
                      <a:pt x="17" y="23"/>
                    </a:lnTo>
                    <a:lnTo>
                      <a:pt x="11" y="25"/>
                    </a:lnTo>
                    <a:lnTo>
                      <a:pt x="6" y="27"/>
                    </a:lnTo>
                    <a:lnTo>
                      <a:pt x="0" y="29"/>
                    </a:lnTo>
                    <a:lnTo>
                      <a:pt x="0" y="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67" name="Freeform 372"/>
              <p:cNvSpPr>
                <a:spLocks/>
              </p:cNvSpPr>
              <p:nvPr/>
            </p:nvSpPr>
            <p:spPr bwMode="auto">
              <a:xfrm>
                <a:off x="2251" y="3793"/>
                <a:ext cx="56" cy="57"/>
              </a:xfrm>
              <a:custGeom>
                <a:avLst/>
                <a:gdLst>
                  <a:gd name="T0" fmla="*/ 0 w 38"/>
                  <a:gd name="T1" fmla="*/ 0 h 39"/>
                  <a:gd name="T2" fmla="*/ 0 w 38"/>
                  <a:gd name="T3" fmla="*/ 0 h 39"/>
                  <a:gd name="T4" fmla="*/ 0 w 38"/>
                  <a:gd name="T5" fmla="*/ 38 h 39"/>
                  <a:gd name="T6" fmla="*/ 13 w 38"/>
                  <a:gd name="T7" fmla="*/ 73 h 39"/>
                  <a:gd name="T8" fmla="*/ 22 w 38"/>
                  <a:gd name="T9" fmla="*/ 96 h 39"/>
                  <a:gd name="T10" fmla="*/ 52 w 38"/>
                  <a:gd name="T11" fmla="*/ 121 h 39"/>
                  <a:gd name="T12" fmla="*/ 81 w 38"/>
                  <a:gd name="T13" fmla="*/ 149 h 39"/>
                  <a:gd name="T14" fmla="*/ 109 w 38"/>
                  <a:gd name="T15" fmla="*/ 168 h 39"/>
                  <a:gd name="T16" fmla="*/ 141 w 38"/>
                  <a:gd name="T17" fmla="*/ 177 h 39"/>
                  <a:gd name="T18" fmla="*/ 180 w 38"/>
                  <a:gd name="T19" fmla="*/ 177 h 39"/>
                  <a:gd name="T20" fmla="*/ 180 w 38"/>
                  <a:gd name="T21" fmla="*/ 130 h 39"/>
                  <a:gd name="T22" fmla="*/ 161 w 38"/>
                  <a:gd name="T23" fmla="*/ 121 h 39"/>
                  <a:gd name="T24" fmla="*/ 130 w 38"/>
                  <a:gd name="T25" fmla="*/ 115 h 39"/>
                  <a:gd name="T26" fmla="*/ 109 w 38"/>
                  <a:gd name="T27" fmla="*/ 107 h 39"/>
                  <a:gd name="T28" fmla="*/ 88 w 38"/>
                  <a:gd name="T29" fmla="*/ 88 h 39"/>
                  <a:gd name="T30" fmla="*/ 69 w 38"/>
                  <a:gd name="T31" fmla="*/ 73 h 39"/>
                  <a:gd name="T32" fmla="*/ 60 w 38"/>
                  <a:gd name="T33" fmla="*/ 56 h 39"/>
                  <a:gd name="T34" fmla="*/ 52 w 38"/>
                  <a:gd name="T35" fmla="*/ 28 h 39"/>
                  <a:gd name="T36" fmla="*/ 52 w 38"/>
                  <a:gd name="T37" fmla="*/ 0 h 39"/>
                  <a:gd name="T38" fmla="*/ 52 w 38"/>
                  <a:gd name="T39" fmla="*/ 0 h 39"/>
                  <a:gd name="T40" fmla="*/ 0 w 38"/>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39"/>
                  <a:gd name="T65" fmla="*/ 38 w 38"/>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39">
                    <a:moveTo>
                      <a:pt x="0" y="0"/>
                    </a:moveTo>
                    <a:lnTo>
                      <a:pt x="0" y="0"/>
                    </a:lnTo>
                    <a:lnTo>
                      <a:pt x="0" y="8"/>
                    </a:lnTo>
                    <a:lnTo>
                      <a:pt x="3" y="16"/>
                    </a:lnTo>
                    <a:lnTo>
                      <a:pt x="5" y="21"/>
                    </a:lnTo>
                    <a:lnTo>
                      <a:pt x="11" y="27"/>
                    </a:lnTo>
                    <a:lnTo>
                      <a:pt x="17" y="33"/>
                    </a:lnTo>
                    <a:lnTo>
                      <a:pt x="23" y="37"/>
                    </a:lnTo>
                    <a:lnTo>
                      <a:pt x="30" y="39"/>
                    </a:lnTo>
                    <a:lnTo>
                      <a:pt x="38" y="39"/>
                    </a:lnTo>
                    <a:lnTo>
                      <a:pt x="38" y="29"/>
                    </a:lnTo>
                    <a:lnTo>
                      <a:pt x="34" y="27"/>
                    </a:lnTo>
                    <a:lnTo>
                      <a:pt x="28" y="25"/>
                    </a:lnTo>
                    <a:lnTo>
                      <a:pt x="23" y="23"/>
                    </a:lnTo>
                    <a:lnTo>
                      <a:pt x="19" y="19"/>
                    </a:lnTo>
                    <a:lnTo>
                      <a:pt x="15" y="16"/>
                    </a:lnTo>
                    <a:lnTo>
                      <a:pt x="13" y="12"/>
                    </a:lnTo>
                    <a:lnTo>
                      <a:pt x="11" y="6"/>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68" name="Freeform 373"/>
              <p:cNvSpPr>
                <a:spLocks/>
              </p:cNvSpPr>
              <p:nvPr/>
            </p:nvSpPr>
            <p:spPr bwMode="auto">
              <a:xfrm>
                <a:off x="2251" y="3735"/>
                <a:ext cx="56" cy="58"/>
              </a:xfrm>
              <a:custGeom>
                <a:avLst/>
                <a:gdLst>
                  <a:gd name="T0" fmla="*/ 180 w 38"/>
                  <a:gd name="T1" fmla="*/ 0 h 40"/>
                  <a:gd name="T2" fmla="*/ 180 w 38"/>
                  <a:gd name="T3" fmla="*/ 0 h 40"/>
                  <a:gd name="T4" fmla="*/ 141 w 38"/>
                  <a:gd name="T5" fmla="*/ 9 h 40"/>
                  <a:gd name="T6" fmla="*/ 109 w 38"/>
                  <a:gd name="T7" fmla="*/ 19 h 40"/>
                  <a:gd name="T8" fmla="*/ 81 w 38"/>
                  <a:gd name="T9" fmla="*/ 36 h 40"/>
                  <a:gd name="T10" fmla="*/ 52 w 38"/>
                  <a:gd name="T11" fmla="*/ 48 h 40"/>
                  <a:gd name="T12" fmla="*/ 22 w 38"/>
                  <a:gd name="T13" fmla="*/ 86 h 40"/>
                  <a:gd name="T14" fmla="*/ 13 w 38"/>
                  <a:gd name="T15" fmla="*/ 109 h 40"/>
                  <a:gd name="T16" fmla="*/ 0 w 38"/>
                  <a:gd name="T17" fmla="*/ 148 h 40"/>
                  <a:gd name="T18" fmla="*/ 0 w 38"/>
                  <a:gd name="T19" fmla="*/ 177 h 40"/>
                  <a:gd name="T20" fmla="*/ 52 w 38"/>
                  <a:gd name="T21" fmla="*/ 177 h 40"/>
                  <a:gd name="T22" fmla="*/ 52 w 38"/>
                  <a:gd name="T23" fmla="*/ 149 h 40"/>
                  <a:gd name="T24" fmla="*/ 60 w 38"/>
                  <a:gd name="T25" fmla="*/ 128 h 40"/>
                  <a:gd name="T26" fmla="*/ 69 w 38"/>
                  <a:gd name="T27" fmla="*/ 109 h 40"/>
                  <a:gd name="T28" fmla="*/ 88 w 38"/>
                  <a:gd name="T29" fmla="*/ 90 h 40"/>
                  <a:gd name="T30" fmla="*/ 109 w 38"/>
                  <a:gd name="T31" fmla="*/ 75 h 40"/>
                  <a:gd name="T32" fmla="*/ 130 w 38"/>
                  <a:gd name="T33" fmla="*/ 59 h 40"/>
                  <a:gd name="T34" fmla="*/ 161 w 38"/>
                  <a:gd name="T35" fmla="*/ 59 h 40"/>
                  <a:gd name="T36" fmla="*/ 180 w 38"/>
                  <a:gd name="T37" fmla="*/ 48 h 40"/>
                  <a:gd name="T38" fmla="*/ 180 w 38"/>
                  <a:gd name="T39" fmla="*/ 48 h 40"/>
                  <a:gd name="T40" fmla="*/ 180 w 38"/>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40"/>
                  <a:gd name="T65" fmla="*/ 38 w 38"/>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40">
                    <a:moveTo>
                      <a:pt x="38" y="0"/>
                    </a:moveTo>
                    <a:lnTo>
                      <a:pt x="38" y="0"/>
                    </a:lnTo>
                    <a:lnTo>
                      <a:pt x="30" y="2"/>
                    </a:lnTo>
                    <a:lnTo>
                      <a:pt x="23" y="4"/>
                    </a:lnTo>
                    <a:lnTo>
                      <a:pt x="17" y="8"/>
                    </a:lnTo>
                    <a:lnTo>
                      <a:pt x="11" y="11"/>
                    </a:lnTo>
                    <a:lnTo>
                      <a:pt x="5" y="19"/>
                    </a:lnTo>
                    <a:lnTo>
                      <a:pt x="3" y="25"/>
                    </a:lnTo>
                    <a:lnTo>
                      <a:pt x="0" y="33"/>
                    </a:lnTo>
                    <a:lnTo>
                      <a:pt x="0" y="40"/>
                    </a:lnTo>
                    <a:lnTo>
                      <a:pt x="11" y="40"/>
                    </a:lnTo>
                    <a:lnTo>
                      <a:pt x="11" y="34"/>
                    </a:lnTo>
                    <a:lnTo>
                      <a:pt x="13" y="29"/>
                    </a:lnTo>
                    <a:lnTo>
                      <a:pt x="15" y="25"/>
                    </a:lnTo>
                    <a:lnTo>
                      <a:pt x="19" y="21"/>
                    </a:lnTo>
                    <a:lnTo>
                      <a:pt x="23" y="17"/>
                    </a:lnTo>
                    <a:lnTo>
                      <a:pt x="28" y="13"/>
                    </a:lnTo>
                    <a:lnTo>
                      <a:pt x="34" y="13"/>
                    </a:lnTo>
                    <a:lnTo>
                      <a:pt x="38" y="11"/>
                    </a:lnTo>
                    <a:lnTo>
                      <a:pt x="3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69" name="Freeform 374"/>
              <p:cNvSpPr>
                <a:spLocks/>
              </p:cNvSpPr>
              <p:nvPr/>
            </p:nvSpPr>
            <p:spPr bwMode="auto">
              <a:xfrm>
                <a:off x="2715" y="3735"/>
                <a:ext cx="57" cy="58"/>
              </a:xfrm>
              <a:custGeom>
                <a:avLst/>
                <a:gdLst>
                  <a:gd name="T0" fmla="*/ 177 w 39"/>
                  <a:gd name="T1" fmla="*/ 177 h 40"/>
                  <a:gd name="T2" fmla="*/ 177 w 39"/>
                  <a:gd name="T3" fmla="*/ 177 h 40"/>
                  <a:gd name="T4" fmla="*/ 177 w 39"/>
                  <a:gd name="T5" fmla="*/ 148 h 40"/>
                  <a:gd name="T6" fmla="*/ 168 w 39"/>
                  <a:gd name="T7" fmla="*/ 109 h 40"/>
                  <a:gd name="T8" fmla="*/ 149 w 39"/>
                  <a:gd name="T9" fmla="*/ 86 h 40"/>
                  <a:gd name="T10" fmla="*/ 121 w 39"/>
                  <a:gd name="T11" fmla="*/ 48 h 40"/>
                  <a:gd name="T12" fmla="*/ 96 w 39"/>
                  <a:gd name="T13" fmla="*/ 36 h 40"/>
                  <a:gd name="T14" fmla="*/ 73 w 39"/>
                  <a:gd name="T15" fmla="*/ 19 h 40"/>
                  <a:gd name="T16" fmla="*/ 38 w 39"/>
                  <a:gd name="T17" fmla="*/ 9 h 40"/>
                  <a:gd name="T18" fmla="*/ 0 w 39"/>
                  <a:gd name="T19" fmla="*/ 0 h 40"/>
                  <a:gd name="T20" fmla="*/ 0 w 39"/>
                  <a:gd name="T21" fmla="*/ 48 h 40"/>
                  <a:gd name="T22" fmla="*/ 28 w 39"/>
                  <a:gd name="T23" fmla="*/ 59 h 40"/>
                  <a:gd name="T24" fmla="*/ 47 w 39"/>
                  <a:gd name="T25" fmla="*/ 59 h 40"/>
                  <a:gd name="T26" fmla="*/ 73 w 39"/>
                  <a:gd name="T27" fmla="*/ 75 h 40"/>
                  <a:gd name="T28" fmla="*/ 88 w 39"/>
                  <a:gd name="T29" fmla="*/ 90 h 40"/>
                  <a:gd name="T30" fmla="*/ 107 w 39"/>
                  <a:gd name="T31" fmla="*/ 109 h 40"/>
                  <a:gd name="T32" fmla="*/ 115 w 39"/>
                  <a:gd name="T33" fmla="*/ 128 h 40"/>
                  <a:gd name="T34" fmla="*/ 121 w 39"/>
                  <a:gd name="T35" fmla="*/ 149 h 40"/>
                  <a:gd name="T36" fmla="*/ 121 w 39"/>
                  <a:gd name="T37" fmla="*/ 177 h 40"/>
                  <a:gd name="T38" fmla="*/ 121 w 39"/>
                  <a:gd name="T39" fmla="*/ 177 h 40"/>
                  <a:gd name="T40" fmla="*/ 177 w 39"/>
                  <a:gd name="T41" fmla="*/ 17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0"/>
                  <a:gd name="T65" fmla="*/ 39 w 39"/>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0">
                    <a:moveTo>
                      <a:pt x="39" y="40"/>
                    </a:moveTo>
                    <a:lnTo>
                      <a:pt x="39" y="40"/>
                    </a:lnTo>
                    <a:lnTo>
                      <a:pt x="39" y="33"/>
                    </a:lnTo>
                    <a:lnTo>
                      <a:pt x="37" y="25"/>
                    </a:lnTo>
                    <a:lnTo>
                      <a:pt x="33" y="19"/>
                    </a:lnTo>
                    <a:lnTo>
                      <a:pt x="27" y="11"/>
                    </a:lnTo>
                    <a:lnTo>
                      <a:pt x="21" y="8"/>
                    </a:lnTo>
                    <a:lnTo>
                      <a:pt x="16" y="4"/>
                    </a:lnTo>
                    <a:lnTo>
                      <a:pt x="8" y="2"/>
                    </a:lnTo>
                    <a:lnTo>
                      <a:pt x="0" y="0"/>
                    </a:lnTo>
                    <a:lnTo>
                      <a:pt x="0" y="11"/>
                    </a:lnTo>
                    <a:lnTo>
                      <a:pt x="6" y="13"/>
                    </a:lnTo>
                    <a:lnTo>
                      <a:pt x="10" y="13"/>
                    </a:lnTo>
                    <a:lnTo>
                      <a:pt x="16" y="17"/>
                    </a:lnTo>
                    <a:lnTo>
                      <a:pt x="19" y="21"/>
                    </a:lnTo>
                    <a:lnTo>
                      <a:pt x="23" y="25"/>
                    </a:lnTo>
                    <a:lnTo>
                      <a:pt x="25" y="29"/>
                    </a:lnTo>
                    <a:lnTo>
                      <a:pt x="27" y="34"/>
                    </a:lnTo>
                    <a:lnTo>
                      <a:pt x="27" y="40"/>
                    </a:lnTo>
                    <a:lnTo>
                      <a:pt x="39" y="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70" name="Freeform 375"/>
              <p:cNvSpPr>
                <a:spLocks/>
              </p:cNvSpPr>
              <p:nvPr/>
            </p:nvSpPr>
            <p:spPr bwMode="auto">
              <a:xfrm>
                <a:off x="2715" y="3793"/>
                <a:ext cx="57" cy="57"/>
              </a:xfrm>
              <a:custGeom>
                <a:avLst/>
                <a:gdLst>
                  <a:gd name="T0" fmla="*/ 0 w 39"/>
                  <a:gd name="T1" fmla="*/ 177 h 39"/>
                  <a:gd name="T2" fmla="*/ 0 w 39"/>
                  <a:gd name="T3" fmla="*/ 177 h 39"/>
                  <a:gd name="T4" fmla="*/ 38 w 39"/>
                  <a:gd name="T5" fmla="*/ 177 h 39"/>
                  <a:gd name="T6" fmla="*/ 73 w 39"/>
                  <a:gd name="T7" fmla="*/ 168 h 39"/>
                  <a:gd name="T8" fmla="*/ 96 w 39"/>
                  <a:gd name="T9" fmla="*/ 149 h 39"/>
                  <a:gd name="T10" fmla="*/ 121 w 39"/>
                  <a:gd name="T11" fmla="*/ 121 h 39"/>
                  <a:gd name="T12" fmla="*/ 149 w 39"/>
                  <a:gd name="T13" fmla="*/ 96 h 39"/>
                  <a:gd name="T14" fmla="*/ 168 w 39"/>
                  <a:gd name="T15" fmla="*/ 73 h 39"/>
                  <a:gd name="T16" fmla="*/ 177 w 39"/>
                  <a:gd name="T17" fmla="*/ 38 h 39"/>
                  <a:gd name="T18" fmla="*/ 177 w 39"/>
                  <a:gd name="T19" fmla="*/ 0 h 39"/>
                  <a:gd name="T20" fmla="*/ 121 w 39"/>
                  <a:gd name="T21" fmla="*/ 0 h 39"/>
                  <a:gd name="T22" fmla="*/ 121 w 39"/>
                  <a:gd name="T23" fmla="*/ 28 h 39"/>
                  <a:gd name="T24" fmla="*/ 115 w 39"/>
                  <a:gd name="T25" fmla="*/ 56 h 39"/>
                  <a:gd name="T26" fmla="*/ 107 w 39"/>
                  <a:gd name="T27" fmla="*/ 73 h 39"/>
                  <a:gd name="T28" fmla="*/ 88 w 39"/>
                  <a:gd name="T29" fmla="*/ 88 h 39"/>
                  <a:gd name="T30" fmla="*/ 73 w 39"/>
                  <a:gd name="T31" fmla="*/ 107 h 39"/>
                  <a:gd name="T32" fmla="*/ 47 w 39"/>
                  <a:gd name="T33" fmla="*/ 115 h 39"/>
                  <a:gd name="T34" fmla="*/ 28 w 39"/>
                  <a:gd name="T35" fmla="*/ 121 h 39"/>
                  <a:gd name="T36" fmla="*/ 0 w 39"/>
                  <a:gd name="T37" fmla="*/ 130 h 39"/>
                  <a:gd name="T38" fmla="*/ 0 w 39"/>
                  <a:gd name="T39" fmla="*/ 130 h 39"/>
                  <a:gd name="T40" fmla="*/ 0 w 39"/>
                  <a:gd name="T41" fmla="*/ 177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39"/>
                  <a:gd name="T65" fmla="*/ 39 w 39"/>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39">
                    <a:moveTo>
                      <a:pt x="0" y="39"/>
                    </a:moveTo>
                    <a:lnTo>
                      <a:pt x="0" y="39"/>
                    </a:lnTo>
                    <a:lnTo>
                      <a:pt x="8" y="39"/>
                    </a:lnTo>
                    <a:lnTo>
                      <a:pt x="16" y="37"/>
                    </a:lnTo>
                    <a:lnTo>
                      <a:pt x="21" y="33"/>
                    </a:lnTo>
                    <a:lnTo>
                      <a:pt x="27" y="27"/>
                    </a:lnTo>
                    <a:lnTo>
                      <a:pt x="33" y="21"/>
                    </a:lnTo>
                    <a:lnTo>
                      <a:pt x="37" y="16"/>
                    </a:lnTo>
                    <a:lnTo>
                      <a:pt x="39" y="8"/>
                    </a:lnTo>
                    <a:lnTo>
                      <a:pt x="39" y="0"/>
                    </a:lnTo>
                    <a:lnTo>
                      <a:pt x="27" y="0"/>
                    </a:lnTo>
                    <a:lnTo>
                      <a:pt x="27" y="6"/>
                    </a:lnTo>
                    <a:lnTo>
                      <a:pt x="25" y="12"/>
                    </a:lnTo>
                    <a:lnTo>
                      <a:pt x="23" y="16"/>
                    </a:lnTo>
                    <a:lnTo>
                      <a:pt x="19" y="19"/>
                    </a:lnTo>
                    <a:lnTo>
                      <a:pt x="16" y="23"/>
                    </a:lnTo>
                    <a:lnTo>
                      <a:pt x="10" y="25"/>
                    </a:lnTo>
                    <a:lnTo>
                      <a:pt x="6" y="27"/>
                    </a:lnTo>
                    <a:lnTo>
                      <a:pt x="0" y="29"/>
                    </a:lnTo>
                    <a:lnTo>
                      <a:pt x="0" y="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71" name="Freeform 376"/>
              <p:cNvSpPr>
                <a:spLocks/>
              </p:cNvSpPr>
              <p:nvPr/>
            </p:nvSpPr>
            <p:spPr bwMode="auto">
              <a:xfrm>
                <a:off x="2657" y="3793"/>
                <a:ext cx="58" cy="57"/>
              </a:xfrm>
              <a:custGeom>
                <a:avLst/>
                <a:gdLst>
                  <a:gd name="T0" fmla="*/ 0 w 40"/>
                  <a:gd name="T1" fmla="*/ 0 h 39"/>
                  <a:gd name="T2" fmla="*/ 0 w 40"/>
                  <a:gd name="T3" fmla="*/ 0 h 39"/>
                  <a:gd name="T4" fmla="*/ 9 w 40"/>
                  <a:gd name="T5" fmla="*/ 38 h 39"/>
                  <a:gd name="T6" fmla="*/ 19 w 40"/>
                  <a:gd name="T7" fmla="*/ 73 h 39"/>
                  <a:gd name="T8" fmla="*/ 36 w 40"/>
                  <a:gd name="T9" fmla="*/ 96 h 39"/>
                  <a:gd name="T10" fmla="*/ 48 w 40"/>
                  <a:gd name="T11" fmla="*/ 121 h 39"/>
                  <a:gd name="T12" fmla="*/ 75 w 40"/>
                  <a:gd name="T13" fmla="*/ 149 h 39"/>
                  <a:gd name="T14" fmla="*/ 109 w 40"/>
                  <a:gd name="T15" fmla="*/ 168 h 39"/>
                  <a:gd name="T16" fmla="*/ 141 w 40"/>
                  <a:gd name="T17" fmla="*/ 177 h 39"/>
                  <a:gd name="T18" fmla="*/ 177 w 40"/>
                  <a:gd name="T19" fmla="*/ 177 h 39"/>
                  <a:gd name="T20" fmla="*/ 177 w 40"/>
                  <a:gd name="T21" fmla="*/ 130 h 39"/>
                  <a:gd name="T22" fmla="*/ 149 w 40"/>
                  <a:gd name="T23" fmla="*/ 121 h 39"/>
                  <a:gd name="T24" fmla="*/ 128 w 40"/>
                  <a:gd name="T25" fmla="*/ 115 h 39"/>
                  <a:gd name="T26" fmla="*/ 109 w 40"/>
                  <a:gd name="T27" fmla="*/ 107 h 39"/>
                  <a:gd name="T28" fmla="*/ 86 w 40"/>
                  <a:gd name="T29" fmla="*/ 88 h 39"/>
                  <a:gd name="T30" fmla="*/ 75 w 40"/>
                  <a:gd name="T31" fmla="*/ 73 h 39"/>
                  <a:gd name="T32" fmla="*/ 59 w 40"/>
                  <a:gd name="T33" fmla="*/ 56 h 39"/>
                  <a:gd name="T34" fmla="*/ 48 w 40"/>
                  <a:gd name="T35" fmla="*/ 28 h 39"/>
                  <a:gd name="T36" fmla="*/ 48 w 40"/>
                  <a:gd name="T37" fmla="*/ 0 h 39"/>
                  <a:gd name="T38" fmla="*/ 48 w 40"/>
                  <a:gd name="T39" fmla="*/ 0 h 39"/>
                  <a:gd name="T40" fmla="*/ 0 w 40"/>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39"/>
                  <a:gd name="T65" fmla="*/ 40 w 40"/>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39">
                    <a:moveTo>
                      <a:pt x="0" y="0"/>
                    </a:moveTo>
                    <a:lnTo>
                      <a:pt x="0" y="0"/>
                    </a:lnTo>
                    <a:lnTo>
                      <a:pt x="2" y="8"/>
                    </a:lnTo>
                    <a:lnTo>
                      <a:pt x="4" y="16"/>
                    </a:lnTo>
                    <a:lnTo>
                      <a:pt x="8" y="21"/>
                    </a:lnTo>
                    <a:lnTo>
                      <a:pt x="11" y="27"/>
                    </a:lnTo>
                    <a:lnTo>
                      <a:pt x="17" y="33"/>
                    </a:lnTo>
                    <a:lnTo>
                      <a:pt x="25" y="37"/>
                    </a:lnTo>
                    <a:lnTo>
                      <a:pt x="32" y="39"/>
                    </a:lnTo>
                    <a:lnTo>
                      <a:pt x="40" y="39"/>
                    </a:lnTo>
                    <a:lnTo>
                      <a:pt x="40" y="29"/>
                    </a:lnTo>
                    <a:lnTo>
                      <a:pt x="34" y="27"/>
                    </a:lnTo>
                    <a:lnTo>
                      <a:pt x="29" y="25"/>
                    </a:lnTo>
                    <a:lnTo>
                      <a:pt x="25" y="23"/>
                    </a:lnTo>
                    <a:lnTo>
                      <a:pt x="19" y="19"/>
                    </a:lnTo>
                    <a:lnTo>
                      <a:pt x="17" y="16"/>
                    </a:lnTo>
                    <a:lnTo>
                      <a:pt x="13" y="12"/>
                    </a:lnTo>
                    <a:lnTo>
                      <a:pt x="11" y="6"/>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72" name="Freeform 377"/>
              <p:cNvSpPr>
                <a:spLocks/>
              </p:cNvSpPr>
              <p:nvPr/>
            </p:nvSpPr>
            <p:spPr bwMode="auto">
              <a:xfrm>
                <a:off x="2657" y="3735"/>
                <a:ext cx="58" cy="58"/>
              </a:xfrm>
              <a:custGeom>
                <a:avLst/>
                <a:gdLst>
                  <a:gd name="T0" fmla="*/ 177 w 40"/>
                  <a:gd name="T1" fmla="*/ 0 h 40"/>
                  <a:gd name="T2" fmla="*/ 177 w 40"/>
                  <a:gd name="T3" fmla="*/ 0 h 40"/>
                  <a:gd name="T4" fmla="*/ 141 w 40"/>
                  <a:gd name="T5" fmla="*/ 9 h 40"/>
                  <a:gd name="T6" fmla="*/ 109 w 40"/>
                  <a:gd name="T7" fmla="*/ 19 h 40"/>
                  <a:gd name="T8" fmla="*/ 75 w 40"/>
                  <a:gd name="T9" fmla="*/ 36 h 40"/>
                  <a:gd name="T10" fmla="*/ 48 w 40"/>
                  <a:gd name="T11" fmla="*/ 48 h 40"/>
                  <a:gd name="T12" fmla="*/ 36 w 40"/>
                  <a:gd name="T13" fmla="*/ 86 h 40"/>
                  <a:gd name="T14" fmla="*/ 19 w 40"/>
                  <a:gd name="T15" fmla="*/ 109 h 40"/>
                  <a:gd name="T16" fmla="*/ 9 w 40"/>
                  <a:gd name="T17" fmla="*/ 148 h 40"/>
                  <a:gd name="T18" fmla="*/ 0 w 40"/>
                  <a:gd name="T19" fmla="*/ 177 h 40"/>
                  <a:gd name="T20" fmla="*/ 48 w 40"/>
                  <a:gd name="T21" fmla="*/ 177 h 40"/>
                  <a:gd name="T22" fmla="*/ 48 w 40"/>
                  <a:gd name="T23" fmla="*/ 149 h 40"/>
                  <a:gd name="T24" fmla="*/ 59 w 40"/>
                  <a:gd name="T25" fmla="*/ 128 h 40"/>
                  <a:gd name="T26" fmla="*/ 75 w 40"/>
                  <a:gd name="T27" fmla="*/ 109 h 40"/>
                  <a:gd name="T28" fmla="*/ 86 w 40"/>
                  <a:gd name="T29" fmla="*/ 90 h 40"/>
                  <a:gd name="T30" fmla="*/ 109 w 40"/>
                  <a:gd name="T31" fmla="*/ 75 h 40"/>
                  <a:gd name="T32" fmla="*/ 128 w 40"/>
                  <a:gd name="T33" fmla="*/ 59 h 40"/>
                  <a:gd name="T34" fmla="*/ 149 w 40"/>
                  <a:gd name="T35" fmla="*/ 59 h 40"/>
                  <a:gd name="T36" fmla="*/ 177 w 40"/>
                  <a:gd name="T37" fmla="*/ 48 h 40"/>
                  <a:gd name="T38" fmla="*/ 177 w 40"/>
                  <a:gd name="T39" fmla="*/ 48 h 40"/>
                  <a:gd name="T40" fmla="*/ 177 w 40"/>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0"/>
                  <a:gd name="T65" fmla="*/ 40 w 40"/>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0">
                    <a:moveTo>
                      <a:pt x="40" y="0"/>
                    </a:moveTo>
                    <a:lnTo>
                      <a:pt x="40" y="0"/>
                    </a:lnTo>
                    <a:lnTo>
                      <a:pt x="32" y="2"/>
                    </a:lnTo>
                    <a:lnTo>
                      <a:pt x="25" y="4"/>
                    </a:lnTo>
                    <a:lnTo>
                      <a:pt x="17" y="8"/>
                    </a:lnTo>
                    <a:lnTo>
                      <a:pt x="11" y="11"/>
                    </a:lnTo>
                    <a:lnTo>
                      <a:pt x="8" y="19"/>
                    </a:lnTo>
                    <a:lnTo>
                      <a:pt x="4" y="25"/>
                    </a:lnTo>
                    <a:lnTo>
                      <a:pt x="2" y="33"/>
                    </a:lnTo>
                    <a:lnTo>
                      <a:pt x="0" y="40"/>
                    </a:lnTo>
                    <a:lnTo>
                      <a:pt x="11" y="40"/>
                    </a:lnTo>
                    <a:lnTo>
                      <a:pt x="11" y="34"/>
                    </a:lnTo>
                    <a:lnTo>
                      <a:pt x="13" y="29"/>
                    </a:lnTo>
                    <a:lnTo>
                      <a:pt x="17" y="25"/>
                    </a:lnTo>
                    <a:lnTo>
                      <a:pt x="19" y="21"/>
                    </a:lnTo>
                    <a:lnTo>
                      <a:pt x="25" y="17"/>
                    </a:lnTo>
                    <a:lnTo>
                      <a:pt x="29" y="13"/>
                    </a:lnTo>
                    <a:lnTo>
                      <a:pt x="34" y="13"/>
                    </a:lnTo>
                    <a:lnTo>
                      <a:pt x="40" y="11"/>
                    </a:lnTo>
                    <a:lnTo>
                      <a:pt x="4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73" name="Freeform 378"/>
              <p:cNvSpPr>
                <a:spLocks/>
              </p:cNvSpPr>
              <p:nvPr/>
            </p:nvSpPr>
            <p:spPr bwMode="auto">
              <a:xfrm>
                <a:off x="2307" y="3744"/>
                <a:ext cx="49" cy="49"/>
              </a:xfrm>
              <a:custGeom>
                <a:avLst/>
                <a:gdLst>
                  <a:gd name="T0" fmla="*/ 147 w 34"/>
                  <a:gd name="T1" fmla="*/ 147 h 34"/>
                  <a:gd name="T2" fmla="*/ 147 w 34"/>
                  <a:gd name="T3" fmla="*/ 147 h 34"/>
                  <a:gd name="T4" fmla="*/ 147 w 34"/>
                  <a:gd name="T5" fmla="*/ 117 h 34"/>
                  <a:gd name="T6" fmla="*/ 143 w 34"/>
                  <a:gd name="T7" fmla="*/ 89 h 34"/>
                  <a:gd name="T8" fmla="*/ 127 w 34"/>
                  <a:gd name="T9" fmla="*/ 66 h 34"/>
                  <a:gd name="T10" fmla="*/ 108 w 34"/>
                  <a:gd name="T11" fmla="*/ 48 h 34"/>
                  <a:gd name="T12" fmla="*/ 81 w 34"/>
                  <a:gd name="T13" fmla="*/ 20 h 34"/>
                  <a:gd name="T14" fmla="*/ 56 w 34"/>
                  <a:gd name="T15" fmla="*/ 13 h 34"/>
                  <a:gd name="T16" fmla="*/ 36 w 34"/>
                  <a:gd name="T17" fmla="*/ 9 h 34"/>
                  <a:gd name="T18" fmla="*/ 0 w 34"/>
                  <a:gd name="T19" fmla="*/ 0 h 34"/>
                  <a:gd name="T20" fmla="*/ 0 w 34"/>
                  <a:gd name="T21" fmla="*/ 48 h 34"/>
                  <a:gd name="T22" fmla="*/ 27 w 34"/>
                  <a:gd name="T23" fmla="*/ 56 h 34"/>
                  <a:gd name="T24" fmla="*/ 42 w 34"/>
                  <a:gd name="T25" fmla="*/ 56 h 34"/>
                  <a:gd name="T26" fmla="*/ 56 w 34"/>
                  <a:gd name="T27" fmla="*/ 66 h 34"/>
                  <a:gd name="T28" fmla="*/ 75 w 34"/>
                  <a:gd name="T29" fmla="*/ 81 h 34"/>
                  <a:gd name="T30" fmla="*/ 81 w 34"/>
                  <a:gd name="T31" fmla="*/ 89 h 34"/>
                  <a:gd name="T32" fmla="*/ 89 w 34"/>
                  <a:gd name="T33" fmla="*/ 108 h 34"/>
                  <a:gd name="T34" fmla="*/ 99 w 34"/>
                  <a:gd name="T35" fmla="*/ 128 h 34"/>
                  <a:gd name="T36" fmla="*/ 99 w 34"/>
                  <a:gd name="T37" fmla="*/ 147 h 34"/>
                  <a:gd name="T38" fmla="*/ 99 w 34"/>
                  <a:gd name="T39" fmla="*/ 147 h 34"/>
                  <a:gd name="T40" fmla="*/ 147 w 34"/>
                  <a:gd name="T41" fmla="*/ 147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4"/>
                  <a:gd name="T65" fmla="*/ 34 w 34"/>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4">
                    <a:moveTo>
                      <a:pt x="34" y="34"/>
                    </a:moveTo>
                    <a:lnTo>
                      <a:pt x="34" y="34"/>
                    </a:lnTo>
                    <a:lnTo>
                      <a:pt x="34" y="27"/>
                    </a:lnTo>
                    <a:lnTo>
                      <a:pt x="33" y="21"/>
                    </a:lnTo>
                    <a:lnTo>
                      <a:pt x="29" y="15"/>
                    </a:lnTo>
                    <a:lnTo>
                      <a:pt x="25" y="11"/>
                    </a:lnTo>
                    <a:lnTo>
                      <a:pt x="19" y="5"/>
                    </a:lnTo>
                    <a:lnTo>
                      <a:pt x="13" y="3"/>
                    </a:lnTo>
                    <a:lnTo>
                      <a:pt x="8" y="2"/>
                    </a:lnTo>
                    <a:lnTo>
                      <a:pt x="0" y="0"/>
                    </a:lnTo>
                    <a:lnTo>
                      <a:pt x="0" y="11"/>
                    </a:lnTo>
                    <a:lnTo>
                      <a:pt x="6" y="13"/>
                    </a:lnTo>
                    <a:lnTo>
                      <a:pt x="10" y="13"/>
                    </a:lnTo>
                    <a:lnTo>
                      <a:pt x="13" y="15"/>
                    </a:lnTo>
                    <a:lnTo>
                      <a:pt x="17" y="19"/>
                    </a:lnTo>
                    <a:lnTo>
                      <a:pt x="19" y="21"/>
                    </a:lnTo>
                    <a:lnTo>
                      <a:pt x="21" y="25"/>
                    </a:lnTo>
                    <a:lnTo>
                      <a:pt x="23" y="30"/>
                    </a:lnTo>
                    <a:lnTo>
                      <a:pt x="23" y="34"/>
                    </a:lnTo>
                    <a:lnTo>
                      <a:pt x="34"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74" name="Freeform 379"/>
              <p:cNvSpPr>
                <a:spLocks/>
              </p:cNvSpPr>
              <p:nvPr/>
            </p:nvSpPr>
            <p:spPr bwMode="auto">
              <a:xfrm>
                <a:off x="2307" y="3793"/>
                <a:ext cx="49" cy="48"/>
              </a:xfrm>
              <a:custGeom>
                <a:avLst/>
                <a:gdLst>
                  <a:gd name="T0" fmla="*/ 0 w 34"/>
                  <a:gd name="T1" fmla="*/ 148 h 33"/>
                  <a:gd name="T2" fmla="*/ 0 w 34"/>
                  <a:gd name="T3" fmla="*/ 148 h 33"/>
                  <a:gd name="T4" fmla="*/ 36 w 34"/>
                  <a:gd name="T5" fmla="*/ 148 h 33"/>
                  <a:gd name="T6" fmla="*/ 56 w 34"/>
                  <a:gd name="T7" fmla="*/ 138 h 33"/>
                  <a:gd name="T8" fmla="*/ 81 w 34"/>
                  <a:gd name="T9" fmla="*/ 121 h 33"/>
                  <a:gd name="T10" fmla="*/ 108 w 34"/>
                  <a:gd name="T11" fmla="*/ 102 h 33"/>
                  <a:gd name="T12" fmla="*/ 127 w 34"/>
                  <a:gd name="T13" fmla="*/ 87 h 33"/>
                  <a:gd name="T14" fmla="*/ 143 w 34"/>
                  <a:gd name="T15" fmla="*/ 61 h 33"/>
                  <a:gd name="T16" fmla="*/ 147 w 34"/>
                  <a:gd name="T17" fmla="*/ 28 h 33"/>
                  <a:gd name="T18" fmla="*/ 147 w 34"/>
                  <a:gd name="T19" fmla="*/ 0 h 33"/>
                  <a:gd name="T20" fmla="*/ 99 w 34"/>
                  <a:gd name="T21" fmla="*/ 0 h 33"/>
                  <a:gd name="T22" fmla="*/ 99 w 34"/>
                  <a:gd name="T23" fmla="*/ 19 h 33"/>
                  <a:gd name="T24" fmla="*/ 89 w 34"/>
                  <a:gd name="T25" fmla="*/ 36 h 33"/>
                  <a:gd name="T26" fmla="*/ 81 w 34"/>
                  <a:gd name="T27" fmla="*/ 52 h 33"/>
                  <a:gd name="T28" fmla="*/ 75 w 34"/>
                  <a:gd name="T29" fmla="*/ 70 h 33"/>
                  <a:gd name="T30" fmla="*/ 56 w 34"/>
                  <a:gd name="T31" fmla="*/ 87 h 33"/>
                  <a:gd name="T32" fmla="*/ 42 w 34"/>
                  <a:gd name="T33" fmla="*/ 95 h 33"/>
                  <a:gd name="T34" fmla="*/ 27 w 34"/>
                  <a:gd name="T35" fmla="*/ 95 h 33"/>
                  <a:gd name="T36" fmla="*/ 0 w 34"/>
                  <a:gd name="T37" fmla="*/ 102 h 33"/>
                  <a:gd name="T38" fmla="*/ 0 w 34"/>
                  <a:gd name="T39" fmla="*/ 102 h 33"/>
                  <a:gd name="T40" fmla="*/ 0 w 34"/>
                  <a:gd name="T41" fmla="*/ 148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3"/>
                  <a:gd name="T65" fmla="*/ 34 w 34"/>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3">
                    <a:moveTo>
                      <a:pt x="0" y="33"/>
                    </a:moveTo>
                    <a:lnTo>
                      <a:pt x="0" y="33"/>
                    </a:lnTo>
                    <a:lnTo>
                      <a:pt x="8" y="33"/>
                    </a:lnTo>
                    <a:lnTo>
                      <a:pt x="13" y="31"/>
                    </a:lnTo>
                    <a:lnTo>
                      <a:pt x="19" y="27"/>
                    </a:lnTo>
                    <a:lnTo>
                      <a:pt x="25" y="23"/>
                    </a:lnTo>
                    <a:lnTo>
                      <a:pt x="29" y="19"/>
                    </a:lnTo>
                    <a:lnTo>
                      <a:pt x="33" y="14"/>
                    </a:lnTo>
                    <a:lnTo>
                      <a:pt x="34" y="6"/>
                    </a:lnTo>
                    <a:lnTo>
                      <a:pt x="34" y="0"/>
                    </a:lnTo>
                    <a:lnTo>
                      <a:pt x="23" y="0"/>
                    </a:lnTo>
                    <a:lnTo>
                      <a:pt x="23" y="4"/>
                    </a:lnTo>
                    <a:lnTo>
                      <a:pt x="21" y="8"/>
                    </a:lnTo>
                    <a:lnTo>
                      <a:pt x="19" y="12"/>
                    </a:lnTo>
                    <a:lnTo>
                      <a:pt x="17" y="16"/>
                    </a:lnTo>
                    <a:lnTo>
                      <a:pt x="13" y="19"/>
                    </a:lnTo>
                    <a:lnTo>
                      <a:pt x="10" y="21"/>
                    </a:lnTo>
                    <a:lnTo>
                      <a:pt x="6" y="21"/>
                    </a:lnTo>
                    <a:lnTo>
                      <a:pt x="0" y="23"/>
                    </a:lnTo>
                    <a:lnTo>
                      <a:pt x="0" y="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75" name="Freeform 380"/>
              <p:cNvSpPr>
                <a:spLocks/>
              </p:cNvSpPr>
              <p:nvPr/>
            </p:nvSpPr>
            <p:spPr bwMode="auto">
              <a:xfrm>
                <a:off x="2259" y="3793"/>
                <a:ext cx="48" cy="48"/>
              </a:xfrm>
              <a:custGeom>
                <a:avLst/>
                <a:gdLst>
                  <a:gd name="T0" fmla="*/ 0 w 33"/>
                  <a:gd name="T1" fmla="*/ 0 h 33"/>
                  <a:gd name="T2" fmla="*/ 0 w 33"/>
                  <a:gd name="T3" fmla="*/ 0 h 33"/>
                  <a:gd name="T4" fmla="*/ 0 w 33"/>
                  <a:gd name="T5" fmla="*/ 28 h 33"/>
                  <a:gd name="T6" fmla="*/ 9 w 33"/>
                  <a:gd name="T7" fmla="*/ 61 h 33"/>
                  <a:gd name="T8" fmla="*/ 28 w 33"/>
                  <a:gd name="T9" fmla="*/ 87 h 33"/>
                  <a:gd name="T10" fmla="*/ 47 w 33"/>
                  <a:gd name="T11" fmla="*/ 102 h 33"/>
                  <a:gd name="T12" fmla="*/ 70 w 33"/>
                  <a:gd name="T13" fmla="*/ 121 h 33"/>
                  <a:gd name="T14" fmla="*/ 95 w 33"/>
                  <a:gd name="T15" fmla="*/ 138 h 33"/>
                  <a:gd name="T16" fmla="*/ 121 w 33"/>
                  <a:gd name="T17" fmla="*/ 148 h 33"/>
                  <a:gd name="T18" fmla="*/ 148 w 33"/>
                  <a:gd name="T19" fmla="*/ 148 h 33"/>
                  <a:gd name="T20" fmla="*/ 148 w 33"/>
                  <a:gd name="T21" fmla="*/ 102 h 33"/>
                  <a:gd name="T22" fmla="*/ 129 w 33"/>
                  <a:gd name="T23" fmla="*/ 95 h 33"/>
                  <a:gd name="T24" fmla="*/ 111 w 33"/>
                  <a:gd name="T25" fmla="*/ 95 h 33"/>
                  <a:gd name="T26" fmla="*/ 95 w 33"/>
                  <a:gd name="T27" fmla="*/ 87 h 33"/>
                  <a:gd name="T28" fmla="*/ 80 w 33"/>
                  <a:gd name="T29" fmla="*/ 70 h 33"/>
                  <a:gd name="T30" fmla="*/ 70 w 33"/>
                  <a:gd name="T31" fmla="*/ 52 h 33"/>
                  <a:gd name="T32" fmla="*/ 61 w 33"/>
                  <a:gd name="T33" fmla="*/ 36 h 33"/>
                  <a:gd name="T34" fmla="*/ 52 w 33"/>
                  <a:gd name="T35" fmla="*/ 19 h 33"/>
                  <a:gd name="T36" fmla="*/ 52 w 33"/>
                  <a:gd name="T37" fmla="*/ 0 h 33"/>
                  <a:gd name="T38" fmla="*/ 52 w 33"/>
                  <a:gd name="T39" fmla="*/ 0 h 33"/>
                  <a:gd name="T40" fmla="*/ 0 w 33"/>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3"/>
                  <a:gd name="T65" fmla="*/ 33 w 3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3">
                    <a:moveTo>
                      <a:pt x="0" y="0"/>
                    </a:moveTo>
                    <a:lnTo>
                      <a:pt x="0" y="0"/>
                    </a:lnTo>
                    <a:lnTo>
                      <a:pt x="0" y="6"/>
                    </a:lnTo>
                    <a:lnTo>
                      <a:pt x="2" y="14"/>
                    </a:lnTo>
                    <a:lnTo>
                      <a:pt x="6" y="19"/>
                    </a:lnTo>
                    <a:lnTo>
                      <a:pt x="10" y="23"/>
                    </a:lnTo>
                    <a:lnTo>
                      <a:pt x="16" y="27"/>
                    </a:lnTo>
                    <a:lnTo>
                      <a:pt x="21" y="31"/>
                    </a:lnTo>
                    <a:lnTo>
                      <a:pt x="27" y="33"/>
                    </a:lnTo>
                    <a:lnTo>
                      <a:pt x="33" y="33"/>
                    </a:lnTo>
                    <a:lnTo>
                      <a:pt x="33" y="23"/>
                    </a:lnTo>
                    <a:lnTo>
                      <a:pt x="29" y="21"/>
                    </a:lnTo>
                    <a:lnTo>
                      <a:pt x="25" y="21"/>
                    </a:lnTo>
                    <a:lnTo>
                      <a:pt x="21" y="19"/>
                    </a:lnTo>
                    <a:lnTo>
                      <a:pt x="18" y="16"/>
                    </a:lnTo>
                    <a:lnTo>
                      <a:pt x="16" y="12"/>
                    </a:lnTo>
                    <a:lnTo>
                      <a:pt x="14" y="8"/>
                    </a:lnTo>
                    <a:lnTo>
                      <a:pt x="12" y="4"/>
                    </a:lnTo>
                    <a:lnTo>
                      <a:pt x="12"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76" name="Freeform 381"/>
              <p:cNvSpPr>
                <a:spLocks/>
              </p:cNvSpPr>
              <p:nvPr/>
            </p:nvSpPr>
            <p:spPr bwMode="auto">
              <a:xfrm>
                <a:off x="2259" y="3744"/>
                <a:ext cx="48" cy="49"/>
              </a:xfrm>
              <a:custGeom>
                <a:avLst/>
                <a:gdLst>
                  <a:gd name="T0" fmla="*/ 148 w 33"/>
                  <a:gd name="T1" fmla="*/ 0 h 34"/>
                  <a:gd name="T2" fmla="*/ 148 w 33"/>
                  <a:gd name="T3" fmla="*/ 0 h 34"/>
                  <a:gd name="T4" fmla="*/ 121 w 33"/>
                  <a:gd name="T5" fmla="*/ 9 h 34"/>
                  <a:gd name="T6" fmla="*/ 95 w 33"/>
                  <a:gd name="T7" fmla="*/ 13 h 34"/>
                  <a:gd name="T8" fmla="*/ 70 w 33"/>
                  <a:gd name="T9" fmla="*/ 20 h 34"/>
                  <a:gd name="T10" fmla="*/ 47 w 33"/>
                  <a:gd name="T11" fmla="*/ 48 h 34"/>
                  <a:gd name="T12" fmla="*/ 28 w 33"/>
                  <a:gd name="T13" fmla="*/ 66 h 34"/>
                  <a:gd name="T14" fmla="*/ 9 w 33"/>
                  <a:gd name="T15" fmla="*/ 89 h 34"/>
                  <a:gd name="T16" fmla="*/ 0 w 33"/>
                  <a:gd name="T17" fmla="*/ 117 h 34"/>
                  <a:gd name="T18" fmla="*/ 0 w 33"/>
                  <a:gd name="T19" fmla="*/ 147 h 34"/>
                  <a:gd name="T20" fmla="*/ 52 w 33"/>
                  <a:gd name="T21" fmla="*/ 147 h 34"/>
                  <a:gd name="T22" fmla="*/ 52 w 33"/>
                  <a:gd name="T23" fmla="*/ 128 h 34"/>
                  <a:gd name="T24" fmla="*/ 61 w 33"/>
                  <a:gd name="T25" fmla="*/ 108 h 34"/>
                  <a:gd name="T26" fmla="*/ 70 w 33"/>
                  <a:gd name="T27" fmla="*/ 89 h 34"/>
                  <a:gd name="T28" fmla="*/ 80 w 33"/>
                  <a:gd name="T29" fmla="*/ 81 h 34"/>
                  <a:gd name="T30" fmla="*/ 95 w 33"/>
                  <a:gd name="T31" fmla="*/ 66 h 34"/>
                  <a:gd name="T32" fmla="*/ 111 w 33"/>
                  <a:gd name="T33" fmla="*/ 56 h 34"/>
                  <a:gd name="T34" fmla="*/ 129 w 33"/>
                  <a:gd name="T35" fmla="*/ 56 h 34"/>
                  <a:gd name="T36" fmla="*/ 148 w 33"/>
                  <a:gd name="T37" fmla="*/ 48 h 34"/>
                  <a:gd name="T38" fmla="*/ 148 w 33"/>
                  <a:gd name="T39" fmla="*/ 48 h 34"/>
                  <a:gd name="T40" fmla="*/ 148 w 33"/>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4"/>
                  <a:gd name="T65" fmla="*/ 33 w 33"/>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4">
                    <a:moveTo>
                      <a:pt x="33" y="0"/>
                    </a:moveTo>
                    <a:lnTo>
                      <a:pt x="33" y="0"/>
                    </a:lnTo>
                    <a:lnTo>
                      <a:pt x="27" y="2"/>
                    </a:lnTo>
                    <a:lnTo>
                      <a:pt x="21" y="3"/>
                    </a:lnTo>
                    <a:lnTo>
                      <a:pt x="16" y="5"/>
                    </a:lnTo>
                    <a:lnTo>
                      <a:pt x="10" y="11"/>
                    </a:lnTo>
                    <a:lnTo>
                      <a:pt x="6" y="15"/>
                    </a:lnTo>
                    <a:lnTo>
                      <a:pt x="2" y="21"/>
                    </a:lnTo>
                    <a:lnTo>
                      <a:pt x="0" y="27"/>
                    </a:lnTo>
                    <a:lnTo>
                      <a:pt x="0" y="34"/>
                    </a:lnTo>
                    <a:lnTo>
                      <a:pt x="12" y="34"/>
                    </a:lnTo>
                    <a:lnTo>
                      <a:pt x="12" y="30"/>
                    </a:lnTo>
                    <a:lnTo>
                      <a:pt x="14" y="25"/>
                    </a:lnTo>
                    <a:lnTo>
                      <a:pt x="16" y="21"/>
                    </a:lnTo>
                    <a:lnTo>
                      <a:pt x="18" y="19"/>
                    </a:lnTo>
                    <a:lnTo>
                      <a:pt x="21" y="15"/>
                    </a:lnTo>
                    <a:lnTo>
                      <a:pt x="25" y="13"/>
                    </a:lnTo>
                    <a:lnTo>
                      <a:pt x="29" y="13"/>
                    </a:lnTo>
                    <a:lnTo>
                      <a:pt x="33" y="11"/>
                    </a:lnTo>
                    <a:lnTo>
                      <a:pt x="3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77" name="Freeform 382"/>
              <p:cNvSpPr>
                <a:spLocks/>
              </p:cNvSpPr>
              <p:nvPr/>
            </p:nvSpPr>
            <p:spPr bwMode="auto">
              <a:xfrm>
                <a:off x="2715" y="3744"/>
                <a:ext cx="48" cy="49"/>
              </a:xfrm>
              <a:custGeom>
                <a:avLst/>
                <a:gdLst>
                  <a:gd name="T0" fmla="*/ 148 w 33"/>
                  <a:gd name="T1" fmla="*/ 147 h 34"/>
                  <a:gd name="T2" fmla="*/ 148 w 33"/>
                  <a:gd name="T3" fmla="*/ 147 h 34"/>
                  <a:gd name="T4" fmla="*/ 148 w 33"/>
                  <a:gd name="T5" fmla="*/ 117 h 34"/>
                  <a:gd name="T6" fmla="*/ 138 w 33"/>
                  <a:gd name="T7" fmla="*/ 89 h 34"/>
                  <a:gd name="T8" fmla="*/ 121 w 33"/>
                  <a:gd name="T9" fmla="*/ 66 h 34"/>
                  <a:gd name="T10" fmla="*/ 102 w 33"/>
                  <a:gd name="T11" fmla="*/ 48 h 34"/>
                  <a:gd name="T12" fmla="*/ 87 w 33"/>
                  <a:gd name="T13" fmla="*/ 20 h 34"/>
                  <a:gd name="T14" fmla="*/ 61 w 33"/>
                  <a:gd name="T15" fmla="*/ 13 h 34"/>
                  <a:gd name="T16" fmla="*/ 28 w 33"/>
                  <a:gd name="T17" fmla="*/ 9 h 34"/>
                  <a:gd name="T18" fmla="*/ 0 w 33"/>
                  <a:gd name="T19" fmla="*/ 0 h 34"/>
                  <a:gd name="T20" fmla="*/ 0 w 33"/>
                  <a:gd name="T21" fmla="*/ 48 h 34"/>
                  <a:gd name="T22" fmla="*/ 19 w 33"/>
                  <a:gd name="T23" fmla="*/ 56 h 34"/>
                  <a:gd name="T24" fmla="*/ 36 w 33"/>
                  <a:gd name="T25" fmla="*/ 56 h 34"/>
                  <a:gd name="T26" fmla="*/ 52 w 33"/>
                  <a:gd name="T27" fmla="*/ 66 h 34"/>
                  <a:gd name="T28" fmla="*/ 70 w 33"/>
                  <a:gd name="T29" fmla="*/ 81 h 34"/>
                  <a:gd name="T30" fmla="*/ 76 w 33"/>
                  <a:gd name="T31" fmla="*/ 89 h 34"/>
                  <a:gd name="T32" fmla="*/ 87 w 33"/>
                  <a:gd name="T33" fmla="*/ 108 h 34"/>
                  <a:gd name="T34" fmla="*/ 95 w 33"/>
                  <a:gd name="T35" fmla="*/ 128 h 34"/>
                  <a:gd name="T36" fmla="*/ 95 w 33"/>
                  <a:gd name="T37" fmla="*/ 147 h 34"/>
                  <a:gd name="T38" fmla="*/ 95 w 33"/>
                  <a:gd name="T39" fmla="*/ 147 h 34"/>
                  <a:gd name="T40" fmla="*/ 148 w 33"/>
                  <a:gd name="T41" fmla="*/ 147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4"/>
                  <a:gd name="T65" fmla="*/ 33 w 33"/>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4">
                    <a:moveTo>
                      <a:pt x="33" y="34"/>
                    </a:moveTo>
                    <a:lnTo>
                      <a:pt x="33" y="34"/>
                    </a:lnTo>
                    <a:lnTo>
                      <a:pt x="33" y="27"/>
                    </a:lnTo>
                    <a:lnTo>
                      <a:pt x="31" y="21"/>
                    </a:lnTo>
                    <a:lnTo>
                      <a:pt x="27" y="15"/>
                    </a:lnTo>
                    <a:lnTo>
                      <a:pt x="23" y="11"/>
                    </a:lnTo>
                    <a:lnTo>
                      <a:pt x="19" y="5"/>
                    </a:lnTo>
                    <a:lnTo>
                      <a:pt x="14" y="3"/>
                    </a:lnTo>
                    <a:lnTo>
                      <a:pt x="6" y="2"/>
                    </a:lnTo>
                    <a:lnTo>
                      <a:pt x="0" y="0"/>
                    </a:lnTo>
                    <a:lnTo>
                      <a:pt x="0" y="11"/>
                    </a:lnTo>
                    <a:lnTo>
                      <a:pt x="4" y="13"/>
                    </a:lnTo>
                    <a:lnTo>
                      <a:pt x="8" y="13"/>
                    </a:lnTo>
                    <a:lnTo>
                      <a:pt x="12" y="15"/>
                    </a:lnTo>
                    <a:lnTo>
                      <a:pt x="16" y="19"/>
                    </a:lnTo>
                    <a:lnTo>
                      <a:pt x="17" y="21"/>
                    </a:lnTo>
                    <a:lnTo>
                      <a:pt x="19" y="25"/>
                    </a:lnTo>
                    <a:lnTo>
                      <a:pt x="21" y="30"/>
                    </a:lnTo>
                    <a:lnTo>
                      <a:pt x="21" y="34"/>
                    </a:lnTo>
                    <a:lnTo>
                      <a:pt x="33"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78" name="Freeform 383"/>
              <p:cNvSpPr>
                <a:spLocks/>
              </p:cNvSpPr>
              <p:nvPr/>
            </p:nvSpPr>
            <p:spPr bwMode="auto">
              <a:xfrm>
                <a:off x="2715" y="3793"/>
                <a:ext cx="48" cy="48"/>
              </a:xfrm>
              <a:custGeom>
                <a:avLst/>
                <a:gdLst>
                  <a:gd name="T0" fmla="*/ 0 w 33"/>
                  <a:gd name="T1" fmla="*/ 148 h 33"/>
                  <a:gd name="T2" fmla="*/ 0 w 33"/>
                  <a:gd name="T3" fmla="*/ 148 h 33"/>
                  <a:gd name="T4" fmla="*/ 28 w 33"/>
                  <a:gd name="T5" fmla="*/ 148 h 33"/>
                  <a:gd name="T6" fmla="*/ 61 w 33"/>
                  <a:gd name="T7" fmla="*/ 138 h 33"/>
                  <a:gd name="T8" fmla="*/ 87 w 33"/>
                  <a:gd name="T9" fmla="*/ 121 h 33"/>
                  <a:gd name="T10" fmla="*/ 102 w 33"/>
                  <a:gd name="T11" fmla="*/ 102 h 33"/>
                  <a:gd name="T12" fmla="*/ 121 w 33"/>
                  <a:gd name="T13" fmla="*/ 87 h 33"/>
                  <a:gd name="T14" fmla="*/ 138 w 33"/>
                  <a:gd name="T15" fmla="*/ 61 h 33"/>
                  <a:gd name="T16" fmla="*/ 148 w 33"/>
                  <a:gd name="T17" fmla="*/ 28 h 33"/>
                  <a:gd name="T18" fmla="*/ 148 w 33"/>
                  <a:gd name="T19" fmla="*/ 0 h 33"/>
                  <a:gd name="T20" fmla="*/ 95 w 33"/>
                  <a:gd name="T21" fmla="*/ 0 h 33"/>
                  <a:gd name="T22" fmla="*/ 95 w 33"/>
                  <a:gd name="T23" fmla="*/ 19 h 33"/>
                  <a:gd name="T24" fmla="*/ 87 w 33"/>
                  <a:gd name="T25" fmla="*/ 36 h 33"/>
                  <a:gd name="T26" fmla="*/ 76 w 33"/>
                  <a:gd name="T27" fmla="*/ 52 h 33"/>
                  <a:gd name="T28" fmla="*/ 70 w 33"/>
                  <a:gd name="T29" fmla="*/ 70 h 33"/>
                  <a:gd name="T30" fmla="*/ 52 w 33"/>
                  <a:gd name="T31" fmla="*/ 87 h 33"/>
                  <a:gd name="T32" fmla="*/ 36 w 33"/>
                  <a:gd name="T33" fmla="*/ 95 h 33"/>
                  <a:gd name="T34" fmla="*/ 19 w 33"/>
                  <a:gd name="T35" fmla="*/ 95 h 33"/>
                  <a:gd name="T36" fmla="*/ 0 w 33"/>
                  <a:gd name="T37" fmla="*/ 102 h 33"/>
                  <a:gd name="T38" fmla="*/ 0 w 33"/>
                  <a:gd name="T39" fmla="*/ 102 h 33"/>
                  <a:gd name="T40" fmla="*/ 0 w 33"/>
                  <a:gd name="T41" fmla="*/ 148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3"/>
                  <a:gd name="T65" fmla="*/ 33 w 3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3">
                    <a:moveTo>
                      <a:pt x="0" y="33"/>
                    </a:moveTo>
                    <a:lnTo>
                      <a:pt x="0" y="33"/>
                    </a:lnTo>
                    <a:lnTo>
                      <a:pt x="6" y="33"/>
                    </a:lnTo>
                    <a:lnTo>
                      <a:pt x="14" y="31"/>
                    </a:lnTo>
                    <a:lnTo>
                      <a:pt x="19" y="27"/>
                    </a:lnTo>
                    <a:lnTo>
                      <a:pt x="23" y="23"/>
                    </a:lnTo>
                    <a:lnTo>
                      <a:pt x="27" y="19"/>
                    </a:lnTo>
                    <a:lnTo>
                      <a:pt x="31" y="14"/>
                    </a:lnTo>
                    <a:lnTo>
                      <a:pt x="33" y="6"/>
                    </a:lnTo>
                    <a:lnTo>
                      <a:pt x="33" y="0"/>
                    </a:lnTo>
                    <a:lnTo>
                      <a:pt x="21" y="0"/>
                    </a:lnTo>
                    <a:lnTo>
                      <a:pt x="21" y="4"/>
                    </a:lnTo>
                    <a:lnTo>
                      <a:pt x="19" y="8"/>
                    </a:lnTo>
                    <a:lnTo>
                      <a:pt x="17" y="12"/>
                    </a:lnTo>
                    <a:lnTo>
                      <a:pt x="16" y="16"/>
                    </a:lnTo>
                    <a:lnTo>
                      <a:pt x="12" y="19"/>
                    </a:lnTo>
                    <a:lnTo>
                      <a:pt x="8" y="21"/>
                    </a:lnTo>
                    <a:lnTo>
                      <a:pt x="4" y="21"/>
                    </a:lnTo>
                    <a:lnTo>
                      <a:pt x="0" y="23"/>
                    </a:lnTo>
                    <a:lnTo>
                      <a:pt x="0" y="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79" name="Freeform 384"/>
              <p:cNvSpPr>
                <a:spLocks/>
              </p:cNvSpPr>
              <p:nvPr/>
            </p:nvSpPr>
            <p:spPr bwMode="auto">
              <a:xfrm>
                <a:off x="2665" y="3793"/>
                <a:ext cx="50" cy="48"/>
              </a:xfrm>
              <a:custGeom>
                <a:avLst/>
                <a:gdLst>
                  <a:gd name="T0" fmla="*/ 0 w 34"/>
                  <a:gd name="T1" fmla="*/ 0 h 33"/>
                  <a:gd name="T2" fmla="*/ 0 w 34"/>
                  <a:gd name="T3" fmla="*/ 0 h 33"/>
                  <a:gd name="T4" fmla="*/ 9 w 34"/>
                  <a:gd name="T5" fmla="*/ 28 h 33"/>
                  <a:gd name="T6" fmla="*/ 13 w 34"/>
                  <a:gd name="T7" fmla="*/ 61 h 33"/>
                  <a:gd name="T8" fmla="*/ 22 w 34"/>
                  <a:gd name="T9" fmla="*/ 87 h 33"/>
                  <a:gd name="T10" fmla="*/ 41 w 34"/>
                  <a:gd name="T11" fmla="*/ 102 h 33"/>
                  <a:gd name="T12" fmla="*/ 69 w 34"/>
                  <a:gd name="T13" fmla="*/ 121 h 33"/>
                  <a:gd name="T14" fmla="*/ 100 w 34"/>
                  <a:gd name="T15" fmla="*/ 138 h 33"/>
                  <a:gd name="T16" fmla="*/ 121 w 34"/>
                  <a:gd name="T17" fmla="*/ 148 h 33"/>
                  <a:gd name="T18" fmla="*/ 160 w 34"/>
                  <a:gd name="T19" fmla="*/ 148 h 33"/>
                  <a:gd name="T20" fmla="*/ 160 w 34"/>
                  <a:gd name="T21" fmla="*/ 102 h 33"/>
                  <a:gd name="T22" fmla="*/ 129 w 34"/>
                  <a:gd name="T23" fmla="*/ 95 h 33"/>
                  <a:gd name="T24" fmla="*/ 116 w 34"/>
                  <a:gd name="T25" fmla="*/ 95 h 33"/>
                  <a:gd name="T26" fmla="*/ 100 w 34"/>
                  <a:gd name="T27" fmla="*/ 87 h 33"/>
                  <a:gd name="T28" fmla="*/ 88 w 34"/>
                  <a:gd name="T29" fmla="*/ 70 h 33"/>
                  <a:gd name="T30" fmla="*/ 69 w 34"/>
                  <a:gd name="T31" fmla="*/ 52 h 33"/>
                  <a:gd name="T32" fmla="*/ 60 w 34"/>
                  <a:gd name="T33" fmla="*/ 36 h 33"/>
                  <a:gd name="T34" fmla="*/ 51 w 34"/>
                  <a:gd name="T35" fmla="*/ 19 h 33"/>
                  <a:gd name="T36" fmla="*/ 51 w 34"/>
                  <a:gd name="T37" fmla="*/ 0 h 33"/>
                  <a:gd name="T38" fmla="*/ 51 w 34"/>
                  <a:gd name="T39" fmla="*/ 0 h 33"/>
                  <a:gd name="T40" fmla="*/ 0 w 34"/>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3"/>
                  <a:gd name="T65" fmla="*/ 34 w 34"/>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3">
                    <a:moveTo>
                      <a:pt x="0" y="0"/>
                    </a:moveTo>
                    <a:lnTo>
                      <a:pt x="0" y="0"/>
                    </a:lnTo>
                    <a:lnTo>
                      <a:pt x="2" y="6"/>
                    </a:lnTo>
                    <a:lnTo>
                      <a:pt x="3" y="14"/>
                    </a:lnTo>
                    <a:lnTo>
                      <a:pt x="5" y="19"/>
                    </a:lnTo>
                    <a:lnTo>
                      <a:pt x="9" y="23"/>
                    </a:lnTo>
                    <a:lnTo>
                      <a:pt x="15" y="27"/>
                    </a:lnTo>
                    <a:lnTo>
                      <a:pt x="21" y="31"/>
                    </a:lnTo>
                    <a:lnTo>
                      <a:pt x="26" y="33"/>
                    </a:lnTo>
                    <a:lnTo>
                      <a:pt x="34" y="33"/>
                    </a:lnTo>
                    <a:lnTo>
                      <a:pt x="34" y="23"/>
                    </a:lnTo>
                    <a:lnTo>
                      <a:pt x="28" y="21"/>
                    </a:lnTo>
                    <a:lnTo>
                      <a:pt x="25" y="21"/>
                    </a:lnTo>
                    <a:lnTo>
                      <a:pt x="21" y="19"/>
                    </a:lnTo>
                    <a:lnTo>
                      <a:pt x="19" y="16"/>
                    </a:lnTo>
                    <a:lnTo>
                      <a:pt x="15" y="12"/>
                    </a:lnTo>
                    <a:lnTo>
                      <a:pt x="13" y="8"/>
                    </a:lnTo>
                    <a:lnTo>
                      <a:pt x="11" y="4"/>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80" name="Freeform 385"/>
              <p:cNvSpPr>
                <a:spLocks/>
              </p:cNvSpPr>
              <p:nvPr/>
            </p:nvSpPr>
            <p:spPr bwMode="auto">
              <a:xfrm>
                <a:off x="2665" y="3744"/>
                <a:ext cx="50" cy="49"/>
              </a:xfrm>
              <a:custGeom>
                <a:avLst/>
                <a:gdLst>
                  <a:gd name="T0" fmla="*/ 160 w 34"/>
                  <a:gd name="T1" fmla="*/ 0 h 34"/>
                  <a:gd name="T2" fmla="*/ 160 w 34"/>
                  <a:gd name="T3" fmla="*/ 0 h 34"/>
                  <a:gd name="T4" fmla="*/ 121 w 34"/>
                  <a:gd name="T5" fmla="*/ 9 h 34"/>
                  <a:gd name="T6" fmla="*/ 100 w 34"/>
                  <a:gd name="T7" fmla="*/ 13 h 34"/>
                  <a:gd name="T8" fmla="*/ 69 w 34"/>
                  <a:gd name="T9" fmla="*/ 20 h 34"/>
                  <a:gd name="T10" fmla="*/ 41 w 34"/>
                  <a:gd name="T11" fmla="*/ 48 h 34"/>
                  <a:gd name="T12" fmla="*/ 22 w 34"/>
                  <a:gd name="T13" fmla="*/ 66 h 34"/>
                  <a:gd name="T14" fmla="*/ 13 w 34"/>
                  <a:gd name="T15" fmla="*/ 89 h 34"/>
                  <a:gd name="T16" fmla="*/ 9 w 34"/>
                  <a:gd name="T17" fmla="*/ 117 h 34"/>
                  <a:gd name="T18" fmla="*/ 0 w 34"/>
                  <a:gd name="T19" fmla="*/ 147 h 34"/>
                  <a:gd name="T20" fmla="*/ 51 w 34"/>
                  <a:gd name="T21" fmla="*/ 147 h 34"/>
                  <a:gd name="T22" fmla="*/ 51 w 34"/>
                  <a:gd name="T23" fmla="*/ 128 h 34"/>
                  <a:gd name="T24" fmla="*/ 60 w 34"/>
                  <a:gd name="T25" fmla="*/ 108 h 34"/>
                  <a:gd name="T26" fmla="*/ 69 w 34"/>
                  <a:gd name="T27" fmla="*/ 89 h 34"/>
                  <a:gd name="T28" fmla="*/ 88 w 34"/>
                  <a:gd name="T29" fmla="*/ 81 h 34"/>
                  <a:gd name="T30" fmla="*/ 100 w 34"/>
                  <a:gd name="T31" fmla="*/ 66 h 34"/>
                  <a:gd name="T32" fmla="*/ 116 w 34"/>
                  <a:gd name="T33" fmla="*/ 56 h 34"/>
                  <a:gd name="T34" fmla="*/ 129 w 34"/>
                  <a:gd name="T35" fmla="*/ 56 h 34"/>
                  <a:gd name="T36" fmla="*/ 160 w 34"/>
                  <a:gd name="T37" fmla="*/ 48 h 34"/>
                  <a:gd name="T38" fmla="*/ 160 w 34"/>
                  <a:gd name="T39" fmla="*/ 48 h 34"/>
                  <a:gd name="T40" fmla="*/ 160 w 34"/>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4"/>
                  <a:gd name="T65" fmla="*/ 34 w 34"/>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4">
                    <a:moveTo>
                      <a:pt x="34" y="0"/>
                    </a:moveTo>
                    <a:lnTo>
                      <a:pt x="34" y="0"/>
                    </a:lnTo>
                    <a:lnTo>
                      <a:pt x="26" y="2"/>
                    </a:lnTo>
                    <a:lnTo>
                      <a:pt x="21" y="3"/>
                    </a:lnTo>
                    <a:lnTo>
                      <a:pt x="15" y="5"/>
                    </a:lnTo>
                    <a:lnTo>
                      <a:pt x="9" y="11"/>
                    </a:lnTo>
                    <a:lnTo>
                      <a:pt x="5" y="15"/>
                    </a:lnTo>
                    <a:lnTo>
                      <a:pt x="3" y="21"/>
                    </a:lnTo>
                    <a:lnTo>
                      <a:pt x="2" y="27"/>
                    </a:lnTo>
                    <a:lnTo>
                      <a:pt x="0" y="34"/>
                    </a:lnTo>
                    <a:lnTo>
                      <a:pt x="11" y="34"/>
                    </a:lnTo>
                    <a:lnTo>
                      <a:pt x="11" y="30"/>
                    </a:lnTo>
                    <a:lnTo>
                      <a:pt x="13" y="25"/>
                    </a:lnTo>
                    <a:lnTo>
                      <a:pt x="15" y="21"/>
                    </a:lnTo>
                    <a:lnTo>
                      <a:pt x="19" y="19"/>
                    </a:lnTo>
                    <a:lnTo>
                      <a:pt x="21" y="15"/>
                    </a:lnTo>
                    <a:lnTo>
                      <a:pt x="25" y="13"/>
                    </a:lnTo>
                    <a:lnTo>
                      <a:pt x="28" y="13"/>
                    </a:lnTo>
                    <a:lnTo>
                      <a:pt x="34" y="11"/>
                    </a:lnTo>
                    <a:lnTo>
                      <a:pt x="3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81" name="Freeform 386"/>
              <p:cNvSpPr>
                <a:spLocks/>
              </p:cNvSpPr>
              <p:nvPr/>
            </p:nvSpPr>
            <p:spPr bwMode="auto">
              <a:xfrm>
                <a:off x="2312" y="3748"/>
                <a:ext cx="44" cy="48"/>
              </a:xfrm>
              <a:custGeom>
                <a:avLst/>
                <a:gdLst>
                  <a:gd name="T0" fmla="*/ 139 w 30"/>
                  <a:gd name="T1" fmla="*/ 148 h 33"/>
                  <a:gd name="T2" fmla="*/ 139 w 30"/>
                  <a:gd name="T3" fmla="*/ 148 h 33"/>
                  <a:gd name="T4" fmla="*/ 139 w 30"/>
                  <a:gd name="T5" fmla="*/ 121 h 33"/>
                  <a:gd name="T6" fmla="*/ 135 w 30"/>
                  <a:gd name="T7" fmla="*/ 99 h 33"/>
                  <a:gd name="T8" fmla="*/ 128 w 30"/>
                  <a:gd name="T9" fmla="*/ 70 h 33"/>
                  <a:gd name="T10" fmla="*/ 107 w 30"/>
                  <a:gd name="T11" fmla="*/ 47 h 33"/>
                  <a:gd name="T12" fmla="*/ 79 w 30"/>
                  <a:gd name="T13" fmla="*/ 28 h 33"/>
                  <a:gd name="T14" fmla="*/ 50 w 30"/>
                  <a:gd name="T15" fmla="*/ 19 h 33"/>
                  <a:gd name="T16" fmla="*/ 28 w 30"/>
                  <a:gd name="T17" fmla="*/ 9 h 33"/>
                  <a:gd name="T18" fmla="*/ 0 w 30"/>
                  <a:gd name="T19" fmla="*/ 0 h 33"/>
                  <a:gd name="T20" fmla="*/ 0 w 30"/>
                  <a:gd name="T21" fmla="*/ 52 h 33"/>
                  <a:gd name="T22" fmla="*/ 19 w 30"/>
                  <a:gd name="T23" fmla="*/ 61 h 33"/>
                  <a:gd name="T24" fmla="*/ 32 w 30"/>
                  <a:gd name="T25" fmla="*/ 61 h 33"/>
                  <a:gd name="T26" fmla="*/ 50 w 30"/>
                  <a:gd name="T27" fmla="*/ 70 h 33"/>
                  <a:gd name="T28" fmla="*/ 60 w 30"/>
                  <a:gd name="T29" fmla="*/ 80 h 33"/>
                  <a:gd name="T30" fmla="*/ 79 w 30"/>
                  <a:gd name="T31" fmla="*/ 99 h 33"/>
                  <a:gd name="T32" fmla="*/ 88 w 30"/>
                  <a:gd name="T33" fmla="*/ 111 h 33"/>
                  <a:gd name="T34" fmla="*/ 88 w 30"/>
                  <a:gd name="T35" fmla="*/ 129 h 33"/>
                  <a:gd name="T36" fmla="*/ 97 w 30"/>
                  <a:gd name="T37" fmla="*/ 148 h 33"/>
                  <a:gd name="T38" fmla="*/ 97 w 30"/>
                  <a:gd name="T39" fmla="*/ 148 h 33"/>
                  <a:gd name="T40" fmla="*/ 139 w 30"/>
                  <a:gd name="T41" fmla="*/ 148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3"/>
                  <a:gd name="T65" fmla="*/ 30 w 30"/>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3">
                    <a:moveTo>
                      <a:pt x="30" y="33"/>
                    </a:moveTo>
                    <a:lnTo>
                      <a:pt x="30" y="33"/>
                    </a:lnTo>
                    <a:lnTo>
                      <a:pt x="30" y="27"/>
                    </a:lnTo>
                    <a:lnTo>
                      <a:pt x="29" y="22"/>
                    </a:lnTo>
                    <a:lnTo>
                      <a:pt x="27" y="16"/>
                    </a:lnTo>
                    <a:lnTo>
                      <a:pt x="23" y="10"/>
                    </a:lnTo>
                    <a:lnTo>
                      <a:pt x="17" y="6"/>
                    </a:lnTo>
                    <a:lnTo>
                      <a:pt x="11" y="4"/>
                    </a:lnTo>
                    <a:lnTo>
                      <a:pt x="6" y="2"/>
                    </a:lnTo>
                    <a:lnTo>
                      <a:pt x="0" y="0"/>
                    </a:lnTo>
                    <a:lnTo>
                      <a:pt x="0" y="12"/>
                    </a:lnTo>
                    <a:lnTo>
                      <a:pt x="4" y="14"/>
                    </a:lnTo>
                    <a:lnTo>
                      <a:pt x="7" y="14"/>
                    </a:lnTo>
                    <a:lnTo>
                      <a:pt x="11" y="16"/>
                    </a:lnTo>
                    <a:lnTo>
                      <a:pt x="13" y="18"/>
                    </a:lnTo>
                    <a:lnTo>
                      <a:pt x="17" y="22"/>
                    </a:lnTo>
                    <a:lnTo>
                      <a:pt x="19" y="25"/>
                    </a:lnTo>
                    <a:lnTo>
                      <a:pt x="19" y="29"/>
                    </a:lnTo>
                    <a:lnTo>
                      <a:pt x="21" y="33"/>
                    </a:lnTo>
                    <a:lnTo>
                      <a:pt x="30" y="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82" name="Freeform 387"/>
              <p:cNvSpPr>
                <a:spLocks/>
              </p:cNvSpPr>
              <p:nvPr/>
            </p:nvSpPr>
            <p:spPr bwMode="auto">
              <a:xfrm>
                <a:off x="2312" y="3796"/>
                <a:ext cx="44" cy="45"/>
              </a:xfrm>
              <a:custGeom>
                <a:avLst/>
                <a:gdLst>
                  <a:gd name="T0" fmla="*/ 0 w 30"/>
                  <a:gd name="T1" fmla="*/ 136 h 31"/>
                  <a:gd name="T2" fmla="*/ 0 w 30"/>
                  <a:gd name="T3" fmla="*/ 136 h 31"/>
                  <a:gd name="T4" fmla="*/ 28 w 30"/>
                  <a:gd name="T5" fmla="*/ 136 h 31"/>
                  <a:gd name="T6" fmla="*/ 50 w 30"/>
                  <a:gd name="T7" fmla="*/ 129 h 31"/>
                  <a:gd name="T8" fmla="*/ 79 w 30"/>
                  <a:gd name="T9" fmla="*/ 120 h 31"/>
                  <a:gd name="T10" fmla="*/ 107 w 30"/>
                  <a:gd name="T11" fmla="*/ 102 h 31"/>
                  <a:gd name="T12" fmla="*/ 128 w 30"/>
                  <a:gd name="T13" fmla="*/ 75 h 31"/>
                  <a:gd name="T14" fmla="*/ 135 w 30"/>
                  <a:gd name="T15" fmla="*/ 52 h 31"/>
                  <a:gd name="T16" fmla="*/ 139 w 30"/>
                  <a:gd name="T17" fmla="*/ 28 h 31"/>
                  <a:gd name="T18" fmla="*/ 139 w 30"/>
                  <a:gd name="T19" fmla="*/ 0 h 31"/>
                  <a:gd name="T20" fmla="*/ 97 w 30"/>
                  <a:gd name="T21" fmla="*/ 0 h 31"/>
                  <a:gd name="T22" fmla="*/ 88 w 30"/>
                  <a:gd name="T23" fmla="*/ 19 h 31"/>
                  <a:gd name="T24" fmla="*/ 88 w 30"/>
                  <a:gd name="T25" fmla="*/ 36 h 31"/>
                  <a:gd name="T26" fmla="*/ 79 w 30"/>
                  <a:gd name="T27" fmla="*/ 52 h 31"/>
                  <a:gd name="T28" fmla="*/ 60 w 30"/>
                  <a:gd name="T29" fmla="*/ 61 h 31"/>
                  <a:gd name="T30" fmla="*/ 50 w 30"/>
                  <a:gd name="T31" fmla="*/ 75 h 31"/>
                  <a:gd name="T32" fmla="*/ 32 w 30"/>
                  <a:gd name="T33" fmla="*/ 87 h 31"/>
                  <a:gd name="T34" fmla="*/ 19 w 30"/>
                  <a:gd name="T35" fmla="*/ 87 h 31"/>
                  <a:gd name="T36" fmla="*/ 0 w 30"/>
                  <a:gd name="T37" fmla="*/ 93 h 31"/>
                  <a:gd name="T38" fmla="*/ 0 w 30"/>
                  <a:gd name="T39" fmla="*/ 93 h 31"/>
                  <a:gd name="T40" fmla="*/ 0 w 30"/>
                  <a:gd name="T41" fmla="*/ 136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1"/>
                  <a:gd name="T65" fmla="*/ 30 w 30"/>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1">
                    <a:moveTo>
                      <a:pt x="0" y="31"/>
                    </a:moveTo>
                    <a:lnTo>
                      <a:pt x="0" y="31"/>
                    </a:lnTo>
                    <a:lnTo>
                      <a:pt x="6" y="31"/>
                    </a:lnTo>
                    <a:lnTo>
                      <a:pt x="11" y="29"/>
                    </a:lnTo>
                    <a:lnTo>
                      <a:pt x="17" y="27"/>
                    </a:lnTo>
                    <a:lnTo>
                      <a:pt x="23" y="23"/>
                    </a:lnTo>
                    <a:lnTo>
                      <a:pt x="27" y="17"/>
                    </a:lnTo>
                    <a:lnTo>
                      <a:pt x="29" y="12"/>
                    </a:lnTo>
                    <a:lnTo>
                      <a:pt x="30" y="6"/>
                    </a:lnTo>
                    <a:lnTo>
                      <a:pt x="30" y="0"/>
                    </a:lnTo>
                    <a:lnTo>
                      <a:pt x="21" y="0"/>
                    </a:lnTo>
                    <a:lnTo>
                      <a:pt x="19" y="4"/>
                    </a:lnTo>
                    <a:lnTo>
                      <a:pt x="19" y="8"/>
                    </a:lnTo>
                    <a:lnTo>
                      <a:pt x="17" y="12"/>
                    </a:lnTo>
                    <a:lnTo>
                      <a:pt x="13" y="14"/>
                    </a:lnTo>
                    <a:lnTo>
                      <a:pt x="11" y="17"/>
                    </a:lnTo>
                    <a:lnTo>
                      <a:pt x="7" y="19"/>
                    </a:lnTo>
                    <a:lnTo>
                      <a:pt x="4" y="19"/>
                    </a:lnTo>
                    <a:lnTo>
                      <a:pt x="0" y="21"/>
                    </a:lnTo>
                    <a:lnTo>
                      <a:pt x="0" y="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83" name="Freeform 388"/>
              <p:cNvSpPr>
                <a:spLocks/>
              </p:cNvSpPr>
              <p:nvPr/>
            </p:nvSpPr>
            <p:spPr bwMode="auto">
              <a:xfrm>
                <a:off x="2264" y="3796"/>
                <a:ext cx="48" cy="45"/>
              </a:xfrm>
              <a:custGeom>
                <a:avLst/>
                <a:gdLst>
                  <a:gd name="T0" fmla="*/ 0 w 33"/>
                  <a:gd name="T1" fmla="*/ 0 h 31"/>
                  <a:gd name="T2" fmla="*/ 0 w 33"/>
                  <a:gd name="T3" fmla="*/ 0 h 31"/>
                  <a:gd name="T4" fmla="*/ 9 w 33"/>
                  <a:gd name="T5" fmla="*/ 28 h 31"/>
                  <a:gd name="T6" fmla="*/ 19 w 33"/>
                  <a:gd name="T7" fmla="*/ 52 h 31"/>
                  <a:gd name="T8" fmla="*/ 28 w 33"/>
                  <a:gd name="T9" fmla="*/ 75 h 31"/>
                  <a:gd name="T10" fmla="*/ 47 w 33"/>
                  <a:gd name="T11" fmla="*/ 102 h 31"/>
                  <a:gd name="T12" fmla="*/ 68 w 33"/>
                  <a:gd name="T13" fmla="*/ 120 h 31"/>
                  <a:gd name="T14" fmla="*/ 95 w 33"/>
                  <a:gd name="T15" fmla="*/ 129 h 31"/>
                  <a:gd name="T16" fmla="*/ 121 w 33"/>
                  <a:gd name="T17" fmla="*/ 136 h 31"/>
                  <a:gd name="T18" fmla="*/ 148 w 33"/>
                  <a:gd name="T19" fmla="*/ 136 h 31"/>
                  <a:gd name="T20" fmla="*/ 148 w 33"/>
                  <a:gd name="T21" fmla="*/ 93 h 31"/>
                  <a:gd name="T22" fmla="*/ 129 w 33"/>
                  <a:gd name="T23" fmla="*/ 87 h 31"/>
                  <a:gd name="T24" fmla="*/ 111 w 33"/>
                  <a:gd name="T25" fmla="*/ 87 h 31"/>
                  <a:gd name="T26" fmla="*/ 95 w 33"/>
                  <a:gd name="T27" fmla="*/ 75 h 31"/>
                  <a:gd name="T28" fmla="*/ 76 w 33"/>
                  <a:gd name="T29" fmla="*/ 61 h 31"/>
                  <a:gd name="T30" fmla="*/ 68 w 33"/>
                  <a:gd name="T31" fmla="*/ 52 h 31"/>
                  <a:gd name="T32" fmla="*/ 61 w 33"/>
                  <a:gd name="T33" fmla="*/ 36 h 31"/>
                  <a:gd name="T34" fmla="*/ 61 w 33"/>
                  <a:gd name="T35" fmla="*/ 19 h 31"/>
                  <a:gd name="T36" fmla="*/ 52 w 33"/>
                  <a:gd name="T37" fmla="*/ 0 h 31"/>
                  <a:gd name="T38" fmla="*/ 52 w 33"/>
                  <a:gd name="T39" fmla="*/ 0 h 31"/>
                  <a:gd name="T40" fmla="*/ 0 w 33"/>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1"/>
                  <a:gd name="T65" fmla="*/ 33 w 33"/>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1">
                    <a:moveTo>
                      <a:pt x="0" y="0"/>
                    </a:moveTo>
                    <a:lnTo>
                      <a:pt x="0" y="0"/>
                    </a:lnTo>
                    <a:lnTo>
                      <a:pt x="2" y="6"/>
                    </a:lnTo>
                    <a:lnTo>
                      <a:pt x="4" y="12"/>
                    </a:lnTo>
                    <a:lnTo>
                      <a:pt x="6" y="17"/>
                    </a:lnTo>
                    <a:lnTo>
                      <a:pt x="10" y="23"/>
                    </a:lnTo>
                    <a:lnTo>
                      <a:pt x="15" y="27"/>
                    </a:lnTo>
                    <a:lnTo>
                      <a:pt x="21" y="29"/>
                    </a:lnTo>
                    <a:lnTo>
                      <a:pt x="27" y="31"/>
                    </a:lnTo>
                    <a:lnTo>
                      <a:pt x="33" y="31"/>
                    </a:lnTo>
                    <a:lnTo>
                      <a:pt x="33" y="21"/>
                    </a:lnTo>
                    <a:lnTo>
                      <a:pt x="29" y="19"/>
                    </a:lnTo>
                    <a:lnTo>
                      <a:pt x="25" y="19"/>
                    </a:lnTo>
                    <a:lnTo>
                      <a:pt x="21" y="17"/>
                    </a:lnTo>
                    <a:lnTo>
                      <a:pt x="17" y="14"/>
                    </a:lnTo>
                    <a:lnTo>
                      <a:pt x="15" y="12"/>
                    </a:lnTo>
                    <a:lnTo>
                      <a:pt x="14" y="8"/>
                    </a:lnTo>
                    <a:lnTo>
                      <a:pt x="14" y="4"/>
                    </a:lnTo>
                    <a:lnTo>
                      <a:pt x="12"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84" name="Freeform 389"/>
              <p:cNvSpPr>
                <a:spLocks/>
              </p:cNvSpPr>
              <p:nvPr/>
            </p:nvSpPr>
            <p:spPr bwMode="auto">
              <a:xfrm>
                <a:off x="2264" y="3748"/>
                <a:ext cx="48" cy="48"/>
              </a:xfrm>
              <a:custGeom>
                <a:avLst/>
                <a:gdLst>
                  <a:gd name="T0" fmla="*/ 148 w 33"/>
                  <a:gd name="T1" fmla="*/ 0 h 33"/>
                  <a:gd name="T2" fmla="*/ 148 w 33"/>
                  <a:gd name="T3" fmla="*/ 0 h 33"/>
                  <a:gd name="T4" fmla="*/ 121 w 33"/>
                  <a:gd name="T5" fmla="*/ 9 h 33"/>
                  <a:gd name="T6" fmla="*/ 95 w 33"/>
                  <a:gd name="T7" fmla="*/ 19 h 33"/>
                  <a:gd name="T8" fmla="*/ 68 w 33"/>
                  <a:gd name="T9" fmla="*/ 28 h 33"/>
                  <a:gd name="T10" fmla="*/ 47 w 33"/>
                  <a:gd name="T11" fmla="*/ 47 h 33"/>
                  <a:gd name="T12" fmla="*/ 28 w 33"/>
                  <a:gd name="T13" fmla="*/ 70 h 33"/>
                  <a:gd name="T14" fmla="*/ 19 w 33"/>
                  <a:gd name="T15" fmla="*/ 99 h 33"/>
                  <a:gd name="T16" fmla="*/ 9 w 33"/>
                  <a:gd name="T17" fmla="*/ 121 h 33"/>
                  <a:gd name="T18" fmla="*/ 0 w 33"/>
                  <a:gd name="T19" fmla="*/ 148 h 33"/>
                  <a:gd name="T20" fmla="*/ 52 w 33"/>
                  <a:gd name="T21" fmla="*/ 148 h 33"/>
                  <a:gd name="T22" fmla="*/ 61 w 33"/>
                  <a:gd name="T23" fmla="*/ 129 h 33"/>
                  <a:gd name="T24" fmla="*/ 61 w 33"/>
                  <a:gd name="T25" fmla="*/ 111 h 33"/>
                  <a:gd name="T26" fmla="*/ 68 w 33"/>
                  <a:gd name="T27" fmla="*/ 99 h 33"/>
                  <a:gd name="T28" fmla="*/ 76 w 33"/>
                  <a:gd name="T29" fmla="*/ 80 h 33"/>
                  <a:gd name="T30" fmla="*/ 95 w 33"/>
                  <a:gd name="T31" fmla="*/ 70 h 33"/>
                  <a:gd name="T32" fmla="*/ 111 w 33"/>
                  <a:gd name="T33" fmla="*/ 61 h 33"/>
                  <a:gd name="T34" fmla="*/ 129 w 33"/>
                  <a:gd name="T35" fmla="*/ 61 h 33"/>
                  <a:gd name="T36" fmla="*/ 148 w 33"/>
                  <a:gd name="T37" fmla="*/ 52 h 33"/>
                  <a:gd name="T38" fmla="*/ 148 w 33"/>
                  <a:gd name="T39" fmla="*/ 52 h 33"/>
                  <a:gd name="T40" fmla="*/ 148 w 33"/>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3"/>
                  <a:gd name="T65" fmla="*/ 33 w 3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3">
                    <a:moveTo>
                      <a:pt x="33" y="0"/>
                    </a:moveTo>
                    <a:lnTo>
                      <a:pt x="33" y="0"/>
                    </a:lnTo>
                    <a:lnTo>
                      <a:pt x="27" y="2"/>
                    </a:lnTo>
                    <a:lnTo>
                      <a:pt x="21" y="4"/>
                    </a:lnTo>
                    <a:lnTo>
                      <a:pt x="15" y="6"/>
                    </a:lnTo>
                    <a:lnTo>
                      <a:pt x="10" y="10"/>
                    </a:lnTo>
                    <a:lnTo>
                      <a:pt x="6" y="16"/>
                    </a:lnTo>
                    <a:lnTo>
                      <a:pt x="4" y="22"/>
                    </a:lnTo>
                    <a:lnTo>
                      <a:pt x="2" y="27"/>
                    </a:lnTo>
                    <a:lnTo>
                      <a:pt x="0" y="33"/>
                    </a:lnTo>
                    <a:lnTo>
                      <a:pt x="12" y="33"/>
                    </a:lnTo>
                    <a:lnTo>
                      <a:pt x="14" y="29"/>
                    </a:lnTo>
                    <a:lnTo>
                      <a:pt x="14" y="25"/>
                    </a:lnTo>
                    <a:lnTo>
                      <a:pt x="15" y="22"/>
                    </a:lnTo>
                    <a:lnTo>
                      <a:pt x="17" y="18"/>
                    </a:lnTo>
                    <a:lnTo>
                      <a:pt x="21" y="16"/>
                    </a:lnTo>
                    <a:lnTo>
                      <a:pt x="25" y="14"/>
                    </a:lnTo>
                    <a:lnTo>
                      <a:pt x="29" y="14"/>
                    </a:lnTo>
                    <a:lnTo>
                      <a:pt x="33" y="12"/>
                    </a:lnTo>
                    <a:lnTo>
                      <a:pt x="3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85" name="Freeform 390"/>
              <p:cNvSpPr>
                <a:spLocks/>
              </p:cNvSpPr>
              <p:nvPr/>
            </p:nvSpPr>
            <p:spPr bwMode="auto">
              <a:xfrm>
                <a:off x="2718" y="3748"/>
                <a:ext cx="48" cy="48"/>
              </a:xfrm>
              <a:custGeom>
                <a:avLst/>
                <a:gdLst>
                  <a:gd name="T0" fmla="*/ 148 w 33"/>
                  <a:gd name="T1" fmla="*/ 148 h 33"/>
                  <a:gd name="T2" fmla="*/ 148 w 33"/>
                  <a:gd name="T3" fmla="*/ 148 h 33"/>
                  <a:gd name="T4" fmla="*/ 138 w 33"/>
                  <a:gd name="T5" fmla="*/ 121 h 33"/>
                  <a:gd name="T6" fmla="*/ 129 w 33"/>
                  <a:gd name="T7" fmla="*/ 99 h 33"/>
                  <a:gd name="T8" fmla="*/ 121 w 33"/>
                  <a:gd name="T9" fmla="*/ 70 h 33"/>
                  <a:gd name="T10" fmla="*/ 102 w 33"/>
                  <a:gd name="T11" fmla="*/ 47 h 33"/>
                  <a:gd name="T12" fmla="*/ 76 w 33"/>
                  <a:gd name="T13" fmla="*/ 28 h 33"/>
                  <a:gd name="T14" fmla="*/ 61 w 33"/>
                  <a:gd name="T15" fmla="*/ 19 h 33"/>
                  <a:gd name="T16" fmla="*/ 36 w 33"/>
                  <a:gd name="T17" fmla="*/ 9 h 33"/>
                  <a:gd name="T18" fmla="*/ 0 w 33"/>
                  <a:gd name="T19" fmla="*/ 0 h 33"/>
                  <a:gd name="T20" fmla="*/ 0 w 33"/>
                  <a:gd name="T21" fmla="*/ 52 h 33"/>
                  <a:gd name="T22" fmla="*/ 19 w 33"/>
                  <a:gd name="T23" fmla="*/ 61 h 33"/>
                  <a:gd name="T24" fmla="*/ 36 w 33"/>
                  <a:gd name="T25" fmla="*/ 61 h 33"/>
                  <a:gd name="T26" fmla="*/ 52 w 33"/>
                  <a:gd name="T27" fmla="*/ 70 h 33"/>
                  <a:gd name="T28" fmla="*/ 68 w 33"/>
                  <a:gd name="T29" fmla="*/ 80 h 33"/>
                  <a:gd name="T30" fmla="*/ 76 w 33"/>
                  <a:gd name="T31" fmla="*/ 99 h 33"/>
                  <a:gd name="T32" fmla="*/ 87 w 33"/>
                  <a:gd name="T33" fmla="*/ 111 h 33"/>
                  <a:gd name="T34" fmla="*/ 95 w 33"/>
                  <a:gd name="T35" fmla="*/ 129 h 33"/>
                  <a:gd name="T36" fmla="*/ 95 w 33"/>
                  <a:gd name="T37" fmla="*/ 148 h 33"/>
                  <a:gd name="T38" fmla="*/ 95 w 33"/>
                  <a:gd name="T39" fmla="*/ 148 h 33"/>
                  <a:gd name="T40" fmla="*/ 148 w 33"/>
                  <a:gd name="T41" fmla="*/ 148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3"/>
                  <a:gd name="T65" fmla="*/ 33 w 3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3">
                    <a:moveTo>
                      <a:pt x="33" y="33"/>
                    </a:moveTo>
                    <a:lnTo>
                      <a:pt x="33" y="33"/>
                    </a:lnTo>
                    <a:lnTo>
                      <a:pt x="31" y="27"/>
                    </a:lnTo>
                    <a:lnTo>
                      <a:pt x="29" y="22"/>
                    </a:lnTo>
                    <a:lnTo>
                      <a:pt x="27" y="16"/>
                    </a:lnTo>
                    <a:lnTo>
                      <a:pt x="23" y="10"/>
                    </a:lnTo>
                    <a:lnTo>
                      <a:pt x="17" y="6"/>
                    </a:lnTo>
                    <a:lnTo>
                      <a:pt x="14" y="4"/>
                    </a:lnTo>
                    <a:lnTo>
                      <a:pt x="8" y="2"/>
                    </a:lnTo>
                    <a:lnTo>
                      <a:pt x="0" y="0"/>
                    </a:lnTo>
                    <a:lnTo>
                      <a:pt x="0" y="12"/>
                    </a:lnTo>
                    <a:lnTo>
                      <a:pt x="4" y="14"/>
                    </a:lnTo>
                    <a:lnTo>
                      <a:pt x="8" y="14"/>
                    </a:lnTo>
                    <a:lnTo>
                      <a:pt x="12" y="16"/>
                    </a:lnTo>
                    <a:lnTo>
                      <a:pt x="15" y="18"/>
                    </a:lnTo>
                    <a:lnTo>
                      <a:pt x="17" y="22"/>
                    </a:lnTo>
                    <a:lnTo>
                      <a:pt x="19" y="25"/>
                    </a:lnTo>
                    <a:lnTo>
                      <a:pt x="21" y="29"/>
                    </a:lnTo>
                    <a:lnTo>
                      <a:pt x="21" y="33"/>
                    </a:lnTo>
                    <a:lnTo>
                      <a:pt x="33" y="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86" name="Freeform 391"/>
              <p:cNvSpPr>
                <a:spLocks/>
              </p:cNvSpPr>
              <p:nvPr/>
            </p:nvSpPr>
            <p:spPr bwMode="auto">
              <a:xfrm>
                <a:off x="2718" y="3796"/>
                <a:ext cx="48" cy="45"/>
              </a:xfrm>
              <a:custGeom>
                <a:avLst/>
                <a:gdLst>
                  <a:gd name="T0" fmla="*/ 0 w 33"/>
                  <a:gd name="T1" fmla="*/ 136 h 31"/>
                  <a:gd name="T2" fmla="*/ 0 w 33"/>
                  <a:gd name="T3" fmla="*/ 136 h 31"/>
                  <a:gd name="T4" fmla="*/ 36 w 33"/>
                  <a:gd name="T5" fmla="*/ 136 h 31"/>
                  <a:gd name="T6" fmla="*/ 61 w 33"/>
                  <a:gd name="T7" fmla="*/ 129 h 31"/>
                  <a:gd name="T8" fmla="*/ 76 w 33"/>
                  <a:gd name="T9" fmla="*/ 120 h 31"/>
                  <a:gd name="T10" fmla="*/ 102 w 33"/>
                  <a:gd name="T11" fmla="*/ 102 h 31"/>
                  <a:gd name="T12" fmla="*/ 121 w 33"/>
                  <a:gd name="T13" fmla="*/ 75 h 31"/>
                  <a:gd name="T14" fmla="*/ 129 w 33"/>
                  <a:gd name="T15" fmla="*/ 52 h 31"/>
                  <a:gd name="T16" fmla="*/ 138 w 33"/>
                  <a:gd name="T17" fmla="*/ 28 h 31"/>
                  <a:gd name="T18" fmla="*/ 148 w 33"/>
                  <a:gd name="T19" fmla="*/ 0 h 31"/>
                  <a:gd name="T20" fmla="*/ 95 w 33"/>
                  <a:gd name="T21" fmla="*/ 0 h 31"/>
                  <a:gd name="T22" fmla="*/ 95 w 33"/>
                  <a:gd name="T23" fmla="*/ 19 h 31"/>
                  <a:gd name="T24" fmla="*/ 87 w 33"/>
                  <a:gd name="T25" fmla="*/ 36 h 31"/>
                  <a:gd name="T26" fmla="*/ 76 w 33"/>
                  <a:gd name="T27" fmla="*/ 52 h 31"/>
                  <a:gd name="T28" fmla="*/ 68 w 33"/>
                  <a:gd name="T29" fmla="*/ 61 h 31"/>
                  <a:gd name="T30" fmla="*/ 52 w 33"/>
                  <a:gd name="T31" fmla="*/ 75 h 31"/>
                  <a:gd name="T32" fmla="*/ 36 w 33"/>
                  <a:gd name="T33" fmla="*/ 87 h 31"/>
                  <a:gd name="T34" fmla="*/ 19 w 33"/>
                  <a:gd name="T35" fmla="*/ 87 h 31"/>
                  <a:gd name="T36" fmla="*/ 0 w 33"/>
                  <a:gd name="T37" fmla="*/ 93 h 31"/>
                  <a:gd name="T38" fmla="*/ 0 w 33"/>
                  <a:gd name="T39" fmla="*/ 93 h 31"/>
                  <a:gd name="T40" fmla="*/ 0 w 33"/>
                  <a:gd name="T41" fmla="*/ 136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1"/>
                  <a:gd name="T65" fmla="*/ 33 w 33"/>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1">
                    <a:moveTo>
                      <a:pt x="0" y="31"/>
                    </a:moveTo>
                    <a:lnTo>
                      <a:pt x="0" y="31"/>
                    </a:lnTo>
                    <a:lnTo>
                      <a:pt x="8" y="31"/>
                    </a:lnTo>
                    <a:lnTo>
                      <a:pt x="14" y="29"/>
                    </a:lnTo>
                    <a:lnTo>
                      <a:pt x="17" y="27"/>
                    </a:lnTo>
                    <a:lnTo>
                      <a:pt x="23" y="23"/>
                    </a:lnTo>
                    <a:lnTo>
                      <a:pt x="27" y="17"/>
                    </a:lnTo>
                    <a:lnTo>
                      <a:pt x="29" y="12"/>
                    </a:lnTo>
                    <a:lnTo>
                      <a:pt x="31" y="6"/>
                    </a:lnTo>
                    <a:lnTo>
                      <a:pt x="33" y="0"/>
                    </a:lnTo>
                    <a:lnTo>
                      <a:pt x="21" y="0"/>
                    </a:lnTo>
                    <a:lnTo>
                      <a:pt x="21" y="4"/>
                    </a:lnTo>
                    <a:lnTo>
                      <a:pt x="19" y="8"/>
                    </a:lnTo>
                    <a:lnTo>
                      <a:pt x="17" y="12"/>
                    </a:lnTo>
                    <a:lnTo>
                      <a:pt x="15" y="14"/>
                    </a:lnTo>
                    <a:lnTo>
                      <a:pt x="12" y="17"/>
                    </a:lnTo>
                    <a:lnTo>
                      <a:pt x="8" y="19"/>
                    </a:lnTo>
                    <a:lnTo>
                      <a:pt x="4" y="19"/>
                    </a:lnTo>
                    <a:lnTo>
                      <a:pt x="0" y="21"/>
                    </a:lnTo>
                    <a:lnTo>
                      <a:pt x="0" y="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87" name="Freeform 392"/>
              <p:cNvSpPr>
                <a:spLocks/>
              </p:cNvSpPr>
              <p:nvPr/>
            </p:nvSpPr>
            <p:spPr bwMode="auto">
              <a:xfrm>
                <a:off x="2673" y="3796"/>
                <a:ext cx="45" cy="45"/>
              </a:xfrm>
              <a:custGeom>
                <a:avLst/>
                <a:gdLst>
                  <a:gd name="T0" fmla="*/ 0 w 31"/>
                  <a:gd name="T1" fmla="*/ 0 h 31"/>
                  <a:gd name="T2" fmla="*/ 0 w 31"/>
                  <a:gd name="T3" fmla="*/ 0 h 31"/>
                  <a:gd name="T4" fmla="*/ 0 w 31"/>
                  <a:gd name="T5" fmla="*/ 28 h 31"/>
                  <a:gd name="T6" fmla="*/ 9 w 31"/>
                  <a:gd name="T7" fmla="*/ 52 h 31"/>
                  <a:gd name="T8" fmla="*/ 28 w 31"/>
                  <a:gd name="T9" fmla="*/ 75 h 31"/>
                  <a:gd name="T10" fmla="*/ 46 w 31"/>
                  <a:gd name="T11" fmla="*/ 102 h 31"/>
                  <a:gd name="T12" fmla="*/ 61 w 31"/>
                  <a:gd name="T13" fmla="*/ 120 h 31"/>
                  <a:gd name="T14" fmla="*/ 89 w 31"/>
                  <a:gd name="T15" fmla="*/ 129 h 31"/>
                  <a:gd name="T16" fmla="*/ 109 w 31"/>
                  <a:gd name="T17" fmla="*/ 136 h 31"/>
                  <a:gd name="T18" fmla="*/ 136 w 31"/>
                  <a:gd name="T19" fmla="*/ 136 h 31"/>
                  <a:gd name="T20" fmla="*/ 136 w 31"/>
                  <a:gd name="T21" fmla="*/ 93 h 31"/>
                  <a:gd name="T22" fmla="*/ 120 w 31"/>
                  <a:gd name="T23" fmla="*/ 87 h 31"/>
                  <a:gd name="T24" fmla="*/ 102 w 31"/>
                  <a:gd name="T25" fmla="*/ 87 h 31"/>
                  <a:gd name="T26" fmla="*/ 89 w 31"/>
                  <a:gd name="T27" fmla="*/ 75 h 31"/>
                  <a:gd name="T28" fmla="*/ 80 w 31"/>
                  <a:gd name="T29" fmla="*/ 61 h 31"/>
                  <a:gd name="T30" fmla="*/ 61 w 31"/>
                  <a:gd name="T31" fmla="*/ 52 h 31"/>
                  <a:gd name="T32" fmla="*/ 52 w 31"/>
                  <a:gd name="T33" fmla="*/ 36 h 31"/>
                  <a:gd name="T34" fmla="*/ 52 w 31"/>
                  <a:gd name="T35" fmla="*/ 19 h 31"/>
                  <a:gd name="T36" fmla="*/ 52 w 31"/>
                  <a:gd name="T37" fmla="*/ 0 h 31"/>
                  <a:gd name="T38" fmla="*/ 52 w 31"/>
                  <a:gd name="T39" fmla="*/ 0 h 31"/>
                  <a:gd name="T40" fmla="*/ 0 w 31"/>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31"/>
                  <a:gd name="T65" fmla="*/ 31 w 31"/>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31">
                    <a:moveTo>
                      <a:pt x="0" y="0"/>
                    </a:moveTo>
                    <a:lnTo>
                      <a:pt x="0" y="0"/>
                    </a:lnTo>
                    <a:lnTo>
                      <a:pt x="0" y="6"/>
                    </a:lnTo>
                    <a:lnTo>
                      <a:pt x="2" y="12"/>
                    </a:lnTo>
                    <a:lnTo>
                      <a:pt x="6" y="17"/>
                    </a:lnTo>
                    <a:lnTo>
                      <a:pt x="10" y="23"/>
                    </a:lnTo>
                    <a:lnTo>
                      <a:pt x="14" y="27"/>
                    </a:lnTo>
                    <a:lnTo>
                      <a:pt x="20" y="29"/>
                    </a:lnTo>
                    <a:lnTo>
                      <a:pt x="25" y="31"/>
                    </a:lnTo>
                    <a:lnTo>
                      <a:pt x="31" y="31"/>
                    </a:lnTo>
                    <a:lnTo>
                      <a:pt x="31" y="21"/>
                    </a:lnTo>
                    <a:lnTo>
                      <a:pt x="27" y="19"/>
                    </a:lnTo>
                    <a:lnTo>
                      <a:pt x="23" y="19"/>
                    </a:lnTo>
                    <a:lnTo>
                      <a:pt x="20" y="17"/>
                    </a:lnTo>
                    <a:lnTo>
                      <a:pt x="18" y="14"/>
                    </a:lnTo>
                    <a:lnTo>
                      <a:pt x="14" y="12"/>
                    </a:lnTo>
                    <a:lnTo>
                      <a:pt x="12" y="8"/>
                    </a:lnTo>
                    <a:lnTo>
                      <a:pt x="12" y="4"/>
                    </a:lnTo>
                    <a:lnTo>
                      <a:pt x="12"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88" name="Freeform 393"/>
              <p:cNvSpPr>
                <a:spLocks/>
              </p:cNvSpPr>
              <p:nvPr/>
            </p:nvSpPr>
            <p:spPr bwMode="auto">
              <a:xfrm>
                <a:off x="2673" y="3748"/>
                <a:ext cx="45" cy="48"/>
              </a:xfrm>
              <a:custGeom>
                <a:avLst/>
                <a:gdLst>
                  <a:gd name="T0" fmla="*/ 136 w 31"/>
                  <a:gd name="T1" fmla="*/ 0 h 33"/>
                  <a:gd name="T2" fmla="*/ 136 w 31"/>
                  <a:gd name="T3" fmla="*/ 0 h 33"/>
                  <a:gd name="T4" fmla="*/ 109 w 31"/>
                  <a:gd name="T5" fmla="*/ 9 h 33"/>
                  <a:gd name="T6" fmla="*/ 89 w 31"/>
                  <a:gd name="T7" fmla="*/ 19 h 33"/>
                  <a:gd name="T8" fmla="*/ 61 w 31"/>
                  <a:gd name="T9" fmla="*/ 28 h 33"/>
                  <a:gd name="T10" fmla="*/ 46 w 31"/>
                  <a:gd name="T11" fmla="*/ 47 h 33"/>
                  <a:gd name="T12" fmla="*/ 28 w 31"/>
                  <a:gd name="T13" fmla="*/ 70 h 33"/>
                  <a:gd name="T14" fmla="*/ 9 w 31"/>
                  <a:gd name="T15" fmla="*/ 99 h 33"/>
                  <a:gd name="T16" fmla="*/ 0 w 31"/>
                  <a:gd name="T17" fmla="*/ 121 h 33"/>
                  <a:gd name="T18" fmla="*/ 0 w 31"/>
                  <a:gd name="T19" fmla="*/ 148 h 33"/>
                  <a:gd name="T20" fmla="*/ 52 w 31"/>
                  <a:gd name="T21" fmla="*/ 148 h 33"/>
                  <a:gd name="T22" fmla="*/ 52 w 31"/>
                  <a:gd name="T23" fmla="*/ 129 h 33"/>
                  <a:gd name="T24" fmla="*/ 52 w 31"/>
                  <a:gd name="T25" fmla="*/ 111 h 33"/>
                  <a:gd name="T26" fmla="*/ 61 w 31"/>
                  <a:gd name="T27" fmla="*/ 99 h 33"/>
                  <a:gd name="T28" fmla="*/ 80 w 31"/>
                  <a:gd name="T29" fmla="*/ 80 h 33"/>
                  <a:gd name="T30" fmla="*/ 89 w 31"/>
                  <a:gd name="T31" fmla="*/ 70 h 33"/>
                  <a:gd name="T32" fmla="*/ 102 w 31"/>
                  <a:gd name="T33" fmla="*/ 61 h 33"/>
                  <a:gd name="T34" fmla="*/ 120 w 31"/>
                  <a:gd name="T35" fmla="*/ 61 h 33"/>
                  <a:gd name="T36" fmla="*/ 136 w 31"/>
                  <a:gd name="T37" fmla="*/ 52 h 33"/>
                  <a:gd name="T38" fmla="*/ 136 w 31"/>
                  <a:gd name="T39" fmla="*/ 52 h 33"/>
                  <a:gd name="T40" fmla="*/ 136 w 31"/>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33"/>
                  <a:gd name="T65" fmla="*/ 31 w 31"/>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33">
                    <a:moveTo>
                      <a:pt x="31" y="0"/>
                    </a:moveTo>
                    <a:lnTo>
                      <a:pt x="31" y="0"/>
                    </a:lnTo>
                    <a:lnTo>
                      <a:pt x="25" y="2"/>
                    </a:lnTo>
                    <a:lnTo>
                      <a:pt x="20" y="4"/>
                    </a:lnTo>
                    <a:lnTo>
                      <a:pt x="14" y="6"/>
                    </a:lnTo>
                    <a:lnTo>
                      <a:pt x="10" y="10"/>
                    </a:lnTo>
                    <a:lnTo>
                      <a:pt x="6" y="16"/>
                    </a:lnTo>
                    <a:lnTo>
                      <a:pt x="2" y="22"/>
                    </a:lnTo>
                    <a:lnTo>
                      <a:pt x="0" y="27"/>
                    </a:lnTo>
                    <a:lnTo>
                      <a:pt x="0" y="33"/>
                    </a:lnTo>
                    <a:lnTo>
                      <a:pt x="12" y="33"/>
                    </a:lnTo>
                    <a:lnTo>
                      <a:pt x="12" y="29"/>
                    </a:lnTo>
                    <a:lnTo>
                      <a:pt x="12" y="25"/>
                    </a:lnTo>
                    <a:lnTo>
                      <a:pt x="14" y="22"/>
                    </a:lnTo>
                    <a:lnTo>
                      <a:pt x="18" y="18"/>
                    </a:lnTo>
                    <a:lnTo>
                      <a:pt x="20" y="16"/>
                    </a:lnTo>
                    <a:lnTo>
                      <a:pt x="23" y="14"/>
                    </a:lnTo>
                    <a:lnTo>
                      <a:pt x="27" y="14"/>
                    </a:lnTo>
                    <a:lnTo>
                      <a:pt x="31" y="12"/>
                    </a:lnTo>
                    <a:lnTo>
                      <a:pt x="3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89" name="Freeform 394"/>
              <p:cNvSpPr>
                <a:spLocks/>
              </p:cNvSpPr>
              <p:nvPr/>
            </p:nvSpPr>
            <p:spPr bwMode="auto">
              <a:xfrm>
                <a:off x="2105" y="3611"/>
                <a:ext cx="123" cy="99"/>
              </a:xfrm>
              <a:custGeom>
                <a:avLst/>
                <a:gdLst>
                  <a:gd name="T0" fmla="*/ 366 w 84"/>
                  <a:gd name="T1" fmla="*/ 306 h 68"/>
                  <a:gd name="T2" fmla="*/ 387 w 84"/>
                  <a:gd name="T3" fmla="*/ 259 h 68"/>
                  <a:gd name="T4" fmla="*/ 22 w 84"/>
                  <a:gd name="T5" fmla="*/ 0 h 68"/>
                  <a:gd name="T6" fmla="*/ 0 w 84"/>
                  <a:gd name="T7" fmla="*/ 47 h 68"/>
                  <a:gd name="T8" fmla="*/ 354 w 84"/>
                  <a:gd name="T9" fmla="*/ 306 h 68"/>
                  <a:gd name="T10" fmla="*/ 366 w 84"/>
                  <a:gd name="T11" fmla="*/ 306 h 68"/>
                  <a:gd name="T12" fmla="*/ 0 60000 65536"/>
                  <a:gd name="T13" fmla="*/ 0 60000 65536"/>
                  <a:gd name="T14" fmla="*/ 0 60000 65536"/>
                  <a:gd name="T15" fmla="*/ 0 60000 65536"/>
                  <a:gd name="T16" fmla="*/ 0 60000 65536"/>
                  <a:gd name="T17" fmla="*/ 0 60000 65536"/>
                  <a:gd name="T18" fmla="*/ 0 w 84"/>
                  <a:gd name="T19" fmla="*/ 0 h 68"/>
                  <a:gd name="T20" fmla="*/ 84 w 84"/>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84" h="68">
                    <a:moveTo>
                      <a:pt x="80" y="68"/>
                    </a:moveTo>
                    <a:lnTo>
                      <a:pt x="84" y="58"/>
                    </a:lnTo>
                    <a:lnTo>
                      <a:pt x="5" y="0"/>
                    </a:lnTo>
                    <a:lnTo>
                      <a:pt x="0" y="10"/>
                    </a:lnTo>
                    <a:lnTo>
                      <a:pt x="77" y="68"/>
                    </a:lnTo>
                    <a:lnTo>
                      <a:pt x="80" y="6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90" name="Freeform 395"/>
              <p:cNvSpPr>
                <a:spLocks/>
              </p:cNvSpPr>
              <p:nvPr/>
            </p:nvSpPr>
            <p:spPr bwMode="auto">
              <a:xfrm>
                <a:off x="2222" y="3696"/>
                <a:ext cx="101" cy="14"/>
              </a:xfrm>
              <a:custGeom>
                <a:avLst/>
                <a:gdLst>
                  <a:gd name="T0" fmla="*/ 318 w 69"/>
                  <a:gd name="T1" fmla="*/ 21 h 10"/>
                  <a:gd name="T2" fmla="*/ 296 w 69"/>
                  <a:gd name="T3" fmla="*/ 0 h 10"/>
                  <a:gd name="T4" fmla="*/ 0 w 69"/>
                  <a:gd name="T5" fmla="*/ 0 h 10"/>
                  <a:gd name="T6" fmla="*/ 0 w 69"/>
                  <a:gd name="T7" fmla="*/ 39 h 10"/>
                  <a:gd name="T8" fmla="*/ 296 w 69"/>
                  <a:gd name="T9" fmla="*/ 39 h 10"/>
                  <a:gd name="T10" fmla="*/ 318 w 69"/>
                  <a:gd name="T11" fmla="*/ 21 h 10"/>
                  <a:gd name="T12" fmla="*/ 296 w 69"/>
                  <a:gd name="T13" fmla="*/ 39 h 10"/>
                  <a:gd name="T14" fmla="*/ 318 w 69"/>
                  <a:gd name="T15" fmla="*/ 39 h 10"/>
                  <a:gd name="T16" fmla="*/ 318 w 69"/>
                  <a:gd name="T17" fmla="*/ 21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0"/>
                  <a:gd name="T29" fmla="*/ 69 w 6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0">
                    <a:moveTo>
                      <a:pt x="69" y="6"/>
                    </a:moveTo>
                    <a:lnTo>
                      <a:pt x="64" y="0"/>
                    </a:lnTo>
                    <a:lnTo>
                      <a:pt x="0" y="0"/>
                    </a:lnTo>
                    <a:lnTo>
                      <a:pt x="0" y="10"/>
                    </a:lnTo>
                    <a:lnTo>
                      <a:pt x="64" y="10"/>
                    </a:lnTo>
                    <a:lnTo>
                      <a:pt x="69" y="6"/>
                    </a:lnTo>
                    <a:lnTo>
                      <a:pt x="64" y="10"/>
                    </a:lnTo>
                    <a:lnTo>
                      <a:pt x="69" y="10"/>
                    </a:lnTo>
                    <a:lnTo>
                      <a:pt x="69"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91" name="Freeform 396"/>
              <p:cNvSpPr>
                <a:spLocks/>
              </p:cNvSpPr>
              <p:nvPr/>
            </p:nvSpPr>
            <p:spPr bwMode="auto">
              <a:xfrm>
                <a:off x="2310" y="3662"/>
                <a:ext cx="13" cy="42"/>
              </a:xfrm>
              <a:custGeom>
                <a:avLst/>
                <a:gdLst>
                  <a:gd name="T0" fmla="*/ 39 w 9"/>
                  <a:gd name="T1" fmla="*/ 0 h 29"/>
                  <a:gd name="T2" fmla="*/ 0 w 9"/>
                  <a:gd name="T3" fmla="*/ 0 h 29"/>
                  <a:gd name="T4" fmla="*/ 0 w 9"/>
                  <a:gd name="T5" fmla="*/ 127 h 29"/>
                  <a:gd name="T6" fmla="*/ 39 w 9"/>
                  <a:gd name="T7" fmla="*/ 127 h 29"/>
                  <a:gd name="T8" fmla="*/ 39 w 9"/>
                  <a:gd name="T9" fmla="*/ 0 h 29"/>
                  <a:gd name="T10" fmla="*/ 39 w 9"/>
                  <a:gd name="T11" fmla="*/ 0 h 29"/>
                  <a:gd name="T12" fmla="*/ 0 60000 65536"/>
                  <a:gd name="T13" fmla="*/ 0 60000 65536"/>
                  <a:gd name="T14" fmla="*/ 0 60000 65536"/>
                  <a:gd name="T15" fmla="*/ 0 60000 65536"/>
                  <a:gd name="T16" fmla="*/ 0 60000 65536"/>
                  <a:gd name="T17" fmla="*/ 0 60000 65536"/>
                  <a:gd name="T18" fmla="*/ 0 w 9"/>
                  <a:gd name="T19" fmla="*/ 0 h 29"/>
                  <a:gd name="T20" fmla="*/ 9 w 9"/>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9" h="29">
                    <a:moveTo>
                      <a:pt x="9" y="0"/>
                    </a:moveTo>
                    <a:lnTo>
                      <a:pt x="0" y="0"/>
                    </a:lnTo>
                    <a:lnTo>
                      <a:pt x="0" y="29"/>
                    </a:lnTo>
                    <a:lnTo>
                      <a:pt x="9" y="29"/>
                    </a:lnTo>
                    <a:lnTo>
                      <a:pt x="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92" name="Freeform 397"/>
              <p:cNvSpPr>
                <a:spLocks/>
              </p:cNvSpPr>
              <p:nvPr/>
            </p:nvSpPr>
            <p:spPr bwMode="auto">
              <a:xfrm>
                <a:off x="2301" y="3640"/>
                <a:ext cx="22" cy="25"/>
              </a:xfrm>
              <a:custGeom>
                <a:avLst/>
                <a:gdLst>
                  <a:gd name="T0" fmla="*/ 0 w 15"/>
                  <a:gd name="T1" fmla="*/ 51 h 17"/>
                  <a:gd name="T2" fmla="*/ 0 w 15"/>
                  <a:gd name="T3" fmla="*/ 51 h 17"/>
                  <a:gd name="T4" fmla="*/ 19 w 15"/>
                  <a:gd name="T5" fmla="*/ 60 h 17"/>
                  <a:gd name="T6" fmla="*/ 19 w 15"/>
                  <a:gd name="T7" fmla="*/ 60 h 17"/>
                  <a:gd name="T8" fmla="*/ 19 w 15"/>
                  <a:gd name="T9" fmla="*/ 60 h 17"/>
                  <a:gd name="T10" fmla="*/ 19 w 15"/>
                  <a:gd name="T11" fmla="*/ 60 h 17"/>
                  <a:gd name="T12" fmla="*/ 19 w 15"/>
                  <a:gd name="T13" fmla="*/ 60 h 17"/>
                  <a:gd name="T14" fmla="*/ 19 w 15"/>
                  <a:gd name="T15" fmla="*/ 60 h 17"/>
                  <a:gd name="T16" fmla="*/ 19 w 15"/>
                  <a:gd name="T17" fmla="*/ 69 h 17"/>
                  <a:gd name="T18" fmla="*/ 28 w 15"/>
                  <a:gd name="T19" fmla="*/ 79 h 17"/>
                  <a:gd name="T20" fmla="*/ 69 w 15"/>
                  <a:gd name="T21" fmla="*/ 69 h 17"/>
                  <a:gd name="T22" fmla="*/ 69 w 15"/>
                  <a:gd name="T23" fmla="*/ 60 h 17"/>
                  <a:gd name="T24" fmla="*/ 69 w 15"/>
                  <a:gd name="T25" fmla="*/ 51 h 17"/>
                  <a:gd name="T26" fmla="*/ 69 w 15"/>
                  <a:gd name="T27" fmla="*/ 41 h 17"/>
                  <a:gd name="T28" fmla="*/ 66 w 15"/>
                  <a:gd name="T29" fmla="*/ 32 h 17"/>
                  <a:gd name="T30" fmla="*/ 56 w 15"/>
                  <a:gd name="T31" fmla="*/ 22 h 17"/>
                  <a:gd name="T32" fmla="*/ 47 w 15"/>
                  <a:gd name="T33" fmla="*/ 13 h 17"/>
                  <a:gd name="T34" fmla="*/ 28 w 15"/>
                  <a:gd name="T35" fmla="*/ 9 h 17"/>
                  <a:gd name="T36" fmla="*/ 9 w 15"/>
                  <a:gd name="T37" fmla="*/ 0 h 17"/>
                  <a:gd name="T38" fmla="*/ 9 w 15"/>
                  <a:gd name="T39" fmla="*/ 0 h 17"/>
                  <a:gd name="T40" fmla="*/ 0 w 15"/>
                  <a:gd name="T41" fmla="*/ 5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17"/>
                  <a:gd name="T65" fmla="*/ 15 w 15"/>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17">
                    <a:moveTo>
                      <a:pt x="0" y="11"/>
                    </a:moveTo>
                    <a:lnTo>
                      <a:pt x="0" y="11"/>
                    </a:lnTo>
                    <a:lnTo>
                      <a:pt x="4" y="13"/>
                    </a:lnTo>
                    <a:lnTo>
                      <a:pt x="4" y="15"/>
                    </a:lnTo>
                    <a:lnTo>
                      <a:pt x="6" y="17"/>
                    </a:lnTo>
                    <a:lnTo>
                      <a:pt x="15" y="15"/>
                    </a:lnTo>
                    <a:lnTo>
                      <a:pt x="15" y="13"/>
                    </a:lnTo>
                    <a:lnTo>
                      <a:pt x="15" y="11"/>
                    </a:lnTo>
                    <a:lnTo>
                      <a:pt x="15" y="9"/>
                    </a:lnTo>
                    <a:lnTo>
                      <a:pt x="14" y="7"/>
                    </a:lnTo>
                    <a:lnTo>
                      <a:pt x="12" y="5"/>
                    </a:lnTo>
                    <a:lnTo>
                      <a:pt x="10" y="3"/>
                    </a:lnTo>
                    <a:lnTo>
                      <a:pt x="6" y="2"/>
                    </a:lnTo>
                    <a:lnTo>
                      <a:pt x="2" y="0"/>
                    </a:lnTo>
                    <a:lnTo>
                      <a:pt x="0"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93" name="Freeform 398"/>
              <p:cNvSpPr>
                <a:spLocks/>
              </p:cNvSpPr>
              <p:nvPr/>
            </p:nvSpPr>
            <p:spPr bwMode="auto">
              <a:xfrm>
                <a:off x="2105" y="3611"/>
                <a:ext cx="199" cy="45"/>
              </a:xfrm>
              <a:custGeom>
                <a:avLst/>
                <a:gdLst>
                  <a:gd name="T0" fmla="*/ 0 w 136"/>
                  <a:gd name="T1" fmla="*/ 46 h 31"/>
                  <a:gd name="T2" fmla="*/ 9 w 136"/>
                  <a:gd name="T3" fmla="*/ 52 h 31"/>
                  <a:gd name="T4" fmla="*/ 615 w 136"/>
                  <a:gd name="T5" fmla="*/ 136 h 31"/>
                  <a:gd name="T6" fmla="*/ 623 w 136"/>
                  <a:gd name="T7" fmla="*/ 89 h 31"/>
                  <a:gd name="T8" fmla="*/ 19 w 136"/>
                  <a:gd name="T9" fmla="*/ 0 h 31"/>
                  <a:gd name="T10" fmla="*/ 0 w 136"/>
                  <a:gd name="T11" fmla="*/ 46 h 31"/>
                  <a:gd name="T12" fmla="*/ 0 60000 65536"/>
                  <a:gd name="T13" fmla="*/ 0 60000 65536"/>
                  <a:gd name="T14" fmla="*/ 0 60000 65536"/>
                  <a:gd name="T15" fmla="*/ 0 60000 65536"/>
                  <a:gd name="T16" fmla="*/ 0 60000 65536"/>
                  <a:gd name="T17" fmla="*/ 0 60000 65536"/>
                  <a:gd name="T18" fmla="*/ 0 w 136"/>
                  <a:gd name="T19" fmla="*/ 0 h 31"/>
                  <a:gd name="T20" fmla="*/ 136 w 1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36" h="31">
                    <a:moveTo>
                      <a:pt x="0" y="10"/>
                    </a:moveTo>
                    <a:lnTo>
                      <a:pt x="2" y="12"/>
                    </a:lnTo>
                    <a:lnTo>
                      <a:pt x="134" y="31"/>
                    </a:lnTo>
                    <a:lnTo>
                      <a:pt x="136" y="20"/>
                    </a:lnTo>
                    <a:lnTo>
                      <a:pt x="4" y="0"/>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94" name="Freeform 399"/>
              <p:cNvSpPr>
                <a:spLocks/>
              </p:cNvSpPr>
              <p:nvPr/>
            </p:nvSpPr>
            <p:spPr bwMode="auto">
              <a:xfrm>
                <a:off x="1500" y="3497"/>
                <a:ext cx="454" cy="140"/>
              </a:xfrm>
              <a:custGeom>
                <a:avLst/>
                <a:gdLst>
                  <a:gd name="T0" fmla="*/ 1403 w 311"/>
                  <a:gd name="T1" fmla="*/ 0 h 96"/>
                  <a:gd name="T2" fmla="*/ 1394 w 311"/>
                  <a:gd name="T3" fmla="*/ 0 h 96"/>
                  <a:gd name="T4" fmla="*/ 0 w 311"/>
                  <a:gd name="T5" fmla="*/ 381 h 96"/>
                  <a:gd name="T6" fmla="*/ 19 w 311"/>
                  <a:gd name="T7" fmla="*/ 435 h 96"/>
                  <a:gd name="T8" fmla="*/ 1413 w 311"/>
                  <a:gd name="T9" fmla="*/ 50 h 96"/>
                  <a:gd name="T10" fmla="*/ 1403 w 311"/>
                  <a:gd name="T11" fmla="*/ 0 h 96"/>
                  <a:gd name="T12" fmla="*/ 0 60000 65536"/>
                  <a:gd name="T13" fmla="*/ 0 60000 65536"/>
                  <a:gd name="T14" fmla="*/ 0 60000 65536"/>
                  <a:gd name="T15" fmla="*/ 0 60000 65536"/>
                  <a:gd name="T16" fmla="*/ 0 60000 65536"/>
                  <a:gd name="T17" fmla="*/ 0 60000 65536"/>
                  <a:gd name="T18" fmla="*/ 0 w 311"/>
                  <a:gd name="T19" fmla="*/ 0 h 96"/>
                  <a:gd name="T20" fmla="*/ 311 w 311"/>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311" h="96">
                    <a:moveTo>
                      <a:pt x="309" y="0"/>
                    </a:moveTo>
                    <a:lnTo>
                      <a:pt x="307" y="0"/>
                    </a:lnTo>
                    <a:lnTo>
                      <a:pt x="0" y="84"/>
                    </a:lnTo>
                    <a:lnTo>
                      <a:pt x="4" y="96"/>
                    </a:lnTo>
                    <a:lnTo>
                      <a:pt x="311" y="11"/>
                    </a:lnTo>
                    <a:lnTo>
                      <a:pt x="30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95" name="Freeform 400"/>
              <p:cNvSpPr>
                <a:spLocks/>
              </p:cNvSpPr>
              <p:nvPr/>
            </p:nvSpPr>
            <p:spPr bwMode="auto">
              <a:xfrm>
                <a:off x="1951" y="3497"/>
                <a:ext cx="39" cy="16"/>
              </a:xfrm>
              <a:custGeom>
                <a:avLst/>
                <a:gdLst>
                  <a:gd name="T0" fmla="*/ 117 w 27"/>
                  <a:gd name="T1" fmla="*/ 28 h 11"/>
                  <a:gd name="T2" fmla="*/ 90 w 27"/>
                  <a:gd name="T3" fmla="*/ 0 h 11"/>
                  <a:gd name="T4" fmla="*/ 0 w 27"/>
                  <a:gd name="T5" fmla="*/ 0 h 11"/>
                  <a:gd name="T6" fmla="*/ 0 w 27"/>
                  <a:gd name="T7" fmla="*/ 48 h 11"/>
                  <a:gd name="T8" fmla="*/ 90 w 27"/>
                  <a:gd name="T9" fmla="*/ 48 h 11"/>
                  <a:gd name="T10" fmla="*/ 117 w 27"/>
                  <a:gd name="T11" fmla="*/ 28 h 11"/>
                  <a:gd name="T12" fmla="*/ 117 w 27"/>
                  <a:gd name="T13" fmla="*/ 28 h 11"/>
                  <a:gd name="T14" fmla="*/ 117 w 27"/>
                  <a:gd name="T15" fmla="*/ 0 h 11"/>
                  <a:gd name="T16" fmla="*/ 90 w 27"/>
                  <a:gd name="T17" fmla="*/ 0 h 11"/>
                  <a:gd name="T18" fmla="*/ 117 w 27"/>
                  <a:gd name="T19" fmla="*/ 28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1"/>
                  <a:gd name="T32" fmla="*/ 27 w 2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1">
                    <a:moveTo>
                      <a:pt x="27" y="6"/>
                    </a:moveTo>
                    <a:lnTo>
                      <a:pt x="21" y="0"/>
                    </a:lnTo>
                    <a:lnTo>
                      <a:pt x="0" y="0"/>
                    </a:lnTo>
                    <a:lnTo>
                      <a:pt x="0" y="11"/>
                    </a:lnTo>
                    <a:lnTo>
                      <a:pt x="21" y="11"/>
                    </a:lnTo>
                    <a:lnTo>
                      <a:pt x="27" y="6"/>
                    </a:lnTo>
                    <a:lnTo>
                      <a:pt x="27" y="0"/>
                    </a:lnTo>
                    <a:lnTo>
                      <a:pt x="21" y="0"/>
                    </a:lnTo>
                    <a:lnTo>
                      <a:pt x="27"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96" name="Freeform 401"/>
              <p:cNvSpPr>
                <a:spLocks/>
              </p:cNvSpPr>
              <p:nvPr/>
            </p:nvSpPr>
            <p:spPr bwMode="auto">
              <a:xfrm>
                <a:off x="1974" y="3506"/>
                <a:ext cx="16" cy="122"/>
              </a:xfrm>
              <a:custGeom>
                <a:avLst/>
                <a:gdLst>
                  <a:gd name="T0" fmla="*/ 22 w 11"/>
                  <a:gd name="T1" fmla="*/ 373 h 84"/>
                  <a:gd name="T2" fmla="*/ 48 w 11"/>
                  <a:gd name="T3" fmla="*/ 346 h 84"/>
                  <a:gd name="T4" fmla="*/ 48 w 11"/>
                  <a:gd name="T5" fmla="*/ 0 h 84"/>
                  <a:gd name="T6" fmla="*/ 0 w 11"/>
                  <a:gd name="T7" fmla="*/ 0 h 84"/>
                  <a:gd name="T8" fmla="*/ 0 w 11"/>
                  <a:gd name="T9" fmla="*/ 346 h 84"/>
                  <a:gd name="T10" fmla="*/ 22 w 11"/>
                  <a:gd name="T11" fmla="*/ 373 h 84"/>
                  <a:gd name="T12" fmla="*/ 22 w 11"/>
                  <a:gd name="T13" fmla="*/ 373 h 84"/>
                  <a:gd name="T14" fmla="*/ 48 w 11"/>
                  <a:gd name="T15" fmla="*/ 365 h 84"/>
                  <a:gd name="T16" fmla="*/ 48 w 11"/>
                  <a:gd name="T17" fmla="*/ 346 h 84"/>
                  <a:gd name="T18" fmla="*/ 22 w 11"/>
                  <a:gd name="T19" fmla="*/ 373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4"/>
                  <a:gd name="T32" fmla="*/ 11 w 11"/>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4">
                    <a:moveTo>
                      <a:pt x="5" y="84"/>
                    </a:moveTo>
                    <a:lnTo>
                      <a:pt x="11" y="78"/>
                    </a:lnTo>
                    <a:lnTo>
                      <a:pt x="11" y="0"/>
                    </a:lnTo>
                    <a:lnTo>
                      <a:pt x="0" y="0"/>
                    </a:lnTo>
                    <a:lnTo>
                      <a:pt x="0" y="78"/>
                    </a:lnTo>
                    <a:lnTo>
                      <a:pt x="5" y="84"/>
                    </a:lnTo>
                    <a:lnTo>
                      <a:pt x="11" y="82"/>
                    </a:lnTo>
                    <a:lnTo>
                      <a:pt x="11" y="78"/>
                    </a:lnTo>
                    <a:lnTo>
                      <a:pt x="5" y="8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97" name="Freeform 402"/>
              <p:cNvSpPr>
                <a:spLocks/>
              </p:cNvSpPr>
              <p:nvPr/>
            </p:nvSpPr>
            <p:spPr bwMode="auto">
              <a:xfrm>
                <a:off x="1534" y="3611"/>
                <a:ext cx="448" cy="102"/>
              </a:xfrm>
              <a:custGeom>
                <a:avLst/>
                <a:gdLst>
                  <a:gd name="T0" fmla="*/ 9 w 307"/>
                  <a:gd name="T1" fmla="*/ 316 h 70"/>
                  <a:gd name="T2" fmla="*/ 9 w 307"/>
                  <a:gd name="T3" fmla="*/ 316 h 70"/>
                  <a:gd name="T4" fmla="*/ 1392 w 307"/>
                  <a:gd name="T5" fmla="*/ 52 h 70"/>
                  <a:gd name="T6" fmla="*/ 1382 w 307"/>
                  <a:gd name="T7" fmla="*/ 0 h 70"/>
                  <a:gd name="T8" fmla="*/ 0 w 307"/>
                  <a:gd name="T9" fmla="*/ 264 h 70"/>
                  <a:gd name="T10" fmla="*/ 9 w 307"/>
                  <a:gd name="T11" fmla="*/ 316 h 70"/>
                  <a:gd name="T12" fmla="*/ 0 60000 65536"/>
                  <a:gd name="T13" fmla="*/ 0 60000 65536"/>
                  <a:gd name="T14" fmla="*/ 0 60000 65536"/>
                  <a:gd name="T15" fmla="*/ 0 60000 65536"/>
                  <a:gd name="T16" fmla="*/ 0 60000 65536"/>
                  <a:gd name="T17" fmla="*/ 0 60000 65536"/>
                  <a:gd name="T18" fmla="*/ 0 w 307"/>
                  <a:gd name="T19" fmla="*/ 0 h 70"/>
                  <a:gd name="T20" fmla="*/ 307 w 307"/>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307" h="70">
                    <a:moveTo>
                      <a:pt x="2" y="70"/>
                    </a:moveTo>
                    <a:lnTo>
                      <a:pt x="2" y="70"/>
                    </a:lnTo>
                    <a:lnTo>
                      <a:pt x="307" y="12"/>
                    </a:lnTo>
                    <a:lnTo>
                      <a:pt x="305" y="0"/>
                    </a:lnTo>
                    <a:lnTo>
                      <a:pt x="0" y="58"/>
                    </a:lnTo>
                    <a:lnTo>
                      <a:pt x="2" y="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98" name="Freeform 403"/>
              <p:cNvSpPr>
                <a:spLocks/>
              </p:cNvSpPr>
              <p:nvPr/>
            </p:nvSpPr>
            <p:spPr bwMode="auto">
              <a:xfrm>
                <a:off x="1445" y="3696"/>
                <a:ext cx="92" cy="17"/>
              </a:xfrm>
              <a:custGeom>
                <a:avLst/>
                <a:gdLst>
                  <a:gd name="T0" fmla="*/ 0 w 63"/>
                  <a:gd name="T1" fmla="*/ 26 h 12"/>
                  <a:gd name="T2" fmla="*/ 28 w 63"/>
                  <a:gd name="T3" fmla="*/ 48 h 12"/>
                  <a:gd name="T4" fmla="*/ 286 w 63"/>
                  <a:gd name="T5" fmla="*/ 48 h 12"/>
                  <a:gd name="T6" fmla="*/ 286 w 63"/>
                  <a:gd name="T7" fmla="*/ 0 h 12"/>
                  <a:gd name="T8" fmla="*/ 28 w 63"/>
                  <a:gd name="T9" fmla="*/ 0 h 12"/>
                  <a:gd name="T10" fmla="*/ 0 w 63"/>
                  <a:gd name="T11" fmla="*/ 26 h 12"/>
                  <a:gd name="T12" fmla="*/ 0 w 63"/>
                  <a:gd name="T13" fmla="*/ 26 h 12"/>
                  <a:gd name="T14" fmla="*/ 0 w 63"/>
                  <a:gd name="T15" fmla="*/ 48 h 12"/>
                  <a:gd name="T16" fmla="*/ 28 w 63"/>
                  <a:gd name="T17" fmla="*/ 48 h 12"/>
                  <a:gd name="T18" fmla="*/ 0 w 63"/>
                  <a:gd name="T19" fmla="*/ 2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12"/>
                  <a:gd name="T32" fmla="*/ 63 w 63"/>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12">
                    <a:moveTo>
                      <a:pt x="0" y="6"/>
                    </a:moveTo>
                    <a:lnTo>
                      <a:pt x="6" y="12"/>
                    </a:lnTo>
                    <a:lnTo>
                      <a:pt x="63" y="12"/>
                    </a:lnTo>
                    <a:lnTo>
                      <a:pt x="63" y="0"/>
                    </a:lnTo>
                    <a:lnTo>
                      <a:pt x="6" y="0"/>
                    </a:lnTo>
                    <a:lnTo>
                      <a:pt x="0" y="6"/>
                    </a:lnTo>
                    <a:lnTo>
                      <a:pt x="0" y="12"/>
                    </a:lnTo>
                    <a:lnTo>
                      <a:pt x="6" y="12"/>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99" name="Freeform 404"/>
              <p:cNvSpPr>
                <a:spLocks/>
              </p:cNvSpPr>
              <p:nvPr/>
            </p:nvSpPr>
            <p:spPr bwMode="auto">
              <a:xfrm>
                <a:off x="1445" y="3659"/>
                <a:ext cx="16" cy="45"/>
              </a:xfrm>
              <a:custGeom>
                <a:avLst/>
                <a:gdLst>
                  <a:gd name="T0" fmla="*/ 0 w 11"/>
                  <a:gd name="T1" fmla="*/ 0 h 31"/>
                  <a:gd name="T2" fmla="*/ 0 w 11"/>
                  <a:gd name="T3" fmla="*/ 19 h 31"/>
                  <a:gd name="T4" fmla="*/ 0 w 11"/>
                  <a:gd name="T5" fmla="*/ 136 h 31"/>
                  <a:gd name="T6" fmla="*/ 48 w 11"/>
                  <a:gd name="T7" fmla="*/ 136 h 31"/>
                  <a:gd name="T8" fmla="*/ 48 w 11"/>
                  <a:gd name="T9" fmla="*/ 19 h 31"/>
                  <a:gd name="T10" fmla="*/ 0 w 11"/>
                  <a:gd name="T11" fmla="*/ 0 h 31"/>
                  <a:gd name="T12" fmla="*/ 0 60000 65536"/>
                  <a:gd name="T13" fmla="*/ 0 60000 65536"/>
                  <a:gd name="T14" fmla="*/ 0 60000 65536"/>
                  <a:gd name="T15" fmla="*/ 0 60000 65536"/>
                  <a:gd name="T16" fmla="*/ 0 60000 65536"/>
                  <a:gd name="T17" fmla="*/ 0 60000 65536"/>
                  <a:gd name="T18" fmla="*/ 0 w 11"/>
                  <a:gd name="T19" fmla="*/ 0 h 31"/>
                  <a:gd name="T20" fmla="*/ 11 w 1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1" h="31">
                    <a:moveTo>
                      <a:pt x="0" y="0"/>
                    </a:moveTo>
                    <a:lnTo>
                      <a:pt x="0" y="4"/>
                    </a:lnTo>
                    <a:lnTo>
                      <a:pt x="0" y="31"/>
                    </a:lnTo>
                    <a:lnTo>
                      <a:pt x="11" y="31"/>
                    </a:lnTo>
                    <a:lnTo>
                      <a:pt x="11" y="4"/>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00" name="Freeform 405"/>
              <p:cNvSpPr>
                <a:spLocks/>
              </p:cNvSpPr>
              <p:nvPr/>
            </p:nvSpPr>
            <p:spPr bwMode="auto">
              <a:xfrm>
                <a:off x="1445" y="3620"/>
                <a:ext cx="61" cy="48"/>
              </a:xfrm>
              <a:custGeom>
                <a:avLst/>
                <a:gdLst>
                  <a:gd name="T0" fmla="*/ 168 w 42"/>
                  <a:gd name="T1" fmla="*/ 0 h 33"/>
                  <a:gd name="T2" fmla="*/ 168 w 42"/>
                  <a:gd name="T3" fmla="*/ 0 h 33"/>
                  <a:gd name="T4" fmla="*/ 150 w 42"/>
                  <a:gd name="T5" fmla="*/ 9 h 33"/>
                  <a:gd name="T6" fmla="*/ 129 w 42"/>
                  <a:gd name="T7" fmla="*/ 19 h 33"/>
                  <a:gd name="T8" fmla="*/ 102 w 42"/>
                  <a:gd name="T9" fmla="*/ 28 h 33"/>
                  <a:gd name="T10" fmla="*/ 76 w 42"/>
                  <a:gd name="T11" fmla="*/ 36 h 33"/>
                  <a:gd name="T12" fmla="*/ 48 w 42"/>
                  <a:gd name="T13" fmla="*/ 52 h 33"/>
                  <a:gd name="T14" fmla="*/ 32 w 42"/>
                  <a:gd name="T15" fmla="*/ 70 h 33"/>
                  <a:gd name="T16" fmla="*/ 19 w 42"/>
                  <a:gd name="T17" fmla="*/ 95 h 33"/>
                  <a:gd name="T18" fmla="*/ 0 w 42"/>
                  <a:gd name="T19" fmla="*/ 121 h 33"/>
                  <a:gd name="T20" fmla="*/ 41 w 42"/>
                  <a:gd name="T21" fmla="*/ 148 h 33"/>
                  <a:gd name="T22" fmla="*/ 60 w 42"/>
                  <a:gd name="T23" fmla="*/ 121 h 33"/>
                  <a:gd name="T24" fmla="*/ 67 w 42"/>
                  <a:gd name="T25" fmla="*/ 102 h 33"/>
                  <a:gd name="T26" fmla="*/ 87 w 42"/>
                  <a:gd name="T27" fmla="*/ 95 h 33"/>
                  <a:gd name="T28" fmla="*/ 102 w 42"/>
                  <a:gd name="T29" fmla="*/ 76 h 33"/>
                  <a:gd name="T30" fmla="*/ 121 w 42"/>
                  <a:gd name="T31" fmla="*/ 70 h 33"/>
                  <a:gd name="T32" fmla="*/ 141 w 42"/>
                  <a:gd name="T33" fmla="*/ 61 h 33"/>
                  <a:gd name="T34" fmla="*/ 160 w 42"/>
                  <a:gd name="T35" fmla="*/ 52 h 33"/>
                  <a:gd name="T36" fmla="*/ 187 w 42"/>
                  <a:gd name="T37" fmla="*/ 52 h 33"/>
                  <a:gd name="T38" fmla="*/ 187 w 42"/>
                  <a:gd name="T39" fmla="*/ 52 h 33"/>
                  <a:gd name="T40" fmla="*/ 168 w 42"/>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33"/>
                  <a:gd name="T65" fmla="*/ 42 w 42"/>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33">
                    <a:moveTo>
                      <a:pt x="38" y="0"/>
                    </a:moveTo>
                    <a:lnTo>
                      <a:pt x="38" y="0"/>
                    </a:lnTo>
                    <a:lnTo>
                      <a:pt x="34" y="2"/>
                    </a:lnTo>
                    <a:lnTo>
                      <a:pt x="29" y="4"/>
                    </a:lnTo>
                    <a:lnTo>
                      <a:pt x="23" y="6"/>
                    </a:lnTo>
                    <a:lnTo>
                      <a:pt x="17" y="8"/>
                    </a:lnTo>
                    <a:lnTo>
                      <a:pt x="11" y="12"/>
                    </a:lnTo>
                    <a:lnTo>
                      <a:pt x="7" y="16"/>
                    </a:lnTo>
                    <a:lnTo>
                      <a:pt x="4" y="21"/>
                    </a:lnTo>
                    <a:lnTo>
                      <a:pt x="0" y="27"/>
                    </a:lnTo>
                    <a:lnTo>
                      <a:pt x="9" y="33"/>
                    </a:lnTo>
                    <a:lnTo>
                      <a:pt x="13" y="27"/>
                    </a:lnTo>
                    <a:lnTo>
                      <a:pt x="15" y="23"/>
                    </a:lnTo>
                    <a:lnTo>
                      <a:pt x="19" y="21"/>
                    </a:lnTo>
                    <a:lnTo>
                      <a:pt x="23" y="17"/>
                    </a:lnTo>
                    <a:lnTo>
                      <a:pt x="27" y="16"/>
                    </a:lnTo>
                    <a:lnTo>
                      <a:pt x="32" y="14"/>
                    </a:lnTo>
                    <a:lnTo>
                      <a:pt x="36" y="12"/>
                    </a:lnTo>
                    <a:lnTo>
                      <a:pt x="42" y="12"/>
                    </a:lnTo>
                    <a:lnTo>
                      <a:pt x="3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01" name="Freeform 406"/>
              <p:cNvSpPr>
                <a:spLocks/>
              </p:cNvSpPr>
              <p:nvPr/>
            </p:nvSpPr>
            <p:spPr bwMode="auto">
              <a:xfrm>
                <a:off x="1582" y="2937"/>
                <a:ext cx="165" cy="16"/>
              </a:xfrm>
              <a:custGeom>
                <a:avLst/>
                <a:gdLst>
                  <a:gd name="T0" fmla="*/ 0 w 113"/>
                  <a:gd name="T1" fmla="*/ 28 h 11"/>
                  <a:gd name="T2" fmla="*/ 28 w 113"/>
                  <a:gd name="T3" fmla="*/ 48 h 11"/>
                  <a:gd name="T4" fmla="*/ 514 w 113"/>
                  <a:gd name="T5" fmla="*/ 48 h 11"/>
                  <a:gd name="T6" fmla="*/ 514 w 113"/>
                  <a:gd name="T7" fmla="*/ 0 h 11"/>
                  <a:gd name="T8" fmla="*/ 28 w 113"/>
                  <a:gd name="T9" fmla="*/ 0 h 11"/>
                  <a:gd name="T10" fmla="*/ 0 w 113"/>
                  <a:gd name="T11" fmla="*/ 28 h 11"/>
                  <a:gd name="T12" fmla="*/ 28 w 113"/>
                  <a:gd name="T13" fmla="*/ 0 h 11"/>
                  <a:gd name="T14" fmla="*/ 0 w 113"/>
                  <a:gd name="T15" fmla="*/ 0 h 11"/>
                  <a:gd name="T16" fmla="*/ 0 w 113"/>
                  <a:gd name="T17" fmla="*/ 2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1"/>
                  <a:gd name="T29" fmla="*/ 113 w 113"/>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1">
                    <a:moveTo>
                      <a:pt x="0" y="6"/>
                    </a:moveTo>
                    <a:lnTo>
                      <a:pt x="6" y="11"/>
                    </a:lnTo>
                    <a:lnTo>
                      <a:pt x="113" y="11"/>
                    </a:lnTo>
                    <a:lnTo>
                      <a:pt x="113" y="0"/>
                    </a:lnTo>
                    <a:lnTo>
                      <a:pt x="6" y="0"/>
                    </a:lnTo>
                    <a:lnTo>
                      <a:pt x="0" y="6"/>
                    </a:lnTo>
                    <a:lnTo>
                      <a:pt x="6" y="0"/>
                    </a:lnTo>
                    <a:lnTo>
                      <a:pt x="0" y="0"/>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02" name="Freeform 407"/>
              <p:cNvSpPr>
                <a:spLocks/>
              </p:cNvSpPr>
              <p:nvPr/>
            </p:nvSpPr>
            <p:spPr bwMode="auto">
              <a:xfrm>
                <a:off x="1582" y="2946"/>
                <a:ext cx="16" cy="36"/>
              </a:xfrm>
              <a:custGeom>
                <a:avLst/>
                <a:gdLst>
                  <a:gd name="T0" fmla="*/ 28 w 11"/>
                  <a:gd name="T1" fmla="*/ 108 h 25"/>
                  <a:gd name="T2" fmla="*/ 48 w 11"/>
                  <a:gd name="T3" fmla="*/ 81 h 25"/>
                  <a:gd name="T4" fmla="*/ 48 w 11"/>
                  <a:gd name="T5" fmla="*/ 0 h 25"/>
                  <a:gd name="T6" fmla="*/ 0 w 11"/>
                  <a:gd name="T7" fmla="*/ 0 h 25"/>
                  <a:gd name="T8" fmla="*/ 0 w 11"/>
                  <a:gd name="T9" fmla="*/ 81 h 25"/>
                  <a:gd name="T10" fmla="*/ 28 w 11"/>
                  <a:gd name="T11" fmla="*/ 108 h 25"/>
                  <a:gd name="T12" fmla="*/ 0 w 11"/>
                  <a:gd name="T13" fmla="*/ 81 h 25"/>
                  <a:gd name="T14" fmla="*/ 0 w 11"/>
                  <a:gd name="T15" fmla="*/ 108 h 25"/>
                  <a:gd name="T16" fmla="*/ 28 w 11"/>
                  <a:gd name="T17" fmla="*/ 10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25"/>
                  <a:gd name="T29" fmla="*/ 11 w 11"/>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25">
                    <a:moveTo>
                      <a:pt x="6" y="25"/>
                    </a:moveTo>
                    <a:lnTo>
                      <a:pt x="11" y="19"/>
                    </a:lnTo>
                    <a:lnTo>
                      <a:pt x="11" y="0"/>
                    </a:lnTo>
                    <a:lnTo>
                      <a:pt x="0" y="0"/>
                    </a:lnTo>
                    <a:lnTo>
                      <a:pt x="0" y="19"/>
                    </a:lnTo>
                    <a:lnTo>
                      <a:pt x="6" y="25"/>
                    </a:lnTo>
                    <a:lnTo>
                      <a:pt x="0" y="19"/>
                    </a:lnTo>
                    <a:lnTo>
                      <a:pt x="0" y="25"/>
                    </a:lnTo>
                    <a:lnTo>
                      <a:pt x="6" y="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03" name="Freeform 408"/>
              <p:cNvSpPr>
                <a:spLocks/>
              </p:cNvSpPr>
              <p:nvPr/>
            </p:nvSpPr>
            <p:spPr bwMode="auto">
              <a:xfrm>
                <a:off x="1591" y="2965"/>
                <a:ext cx="165" cy="17"/>
              </a:xfrm>
              <a:custGeom>
                <a:avLst/>
                <a:gdLst>
                  <a:gd name="T0" fmla="*/ 514 w 113"/>
                  <a:gd name="T1" fmla="*/ 26 h 12"/>
                  <a:gd name="T2" fmla="*/ 486 w 113"/>
                  <a:gd name="T3" fmla="*/ 0 h 12"/>
                  <a:gd name="T4" fmla="*/ 0 w 113"/>
                  <a:gd name="T5" fmla="*/ 0 h 12"/>
                  <a:gd name="T6" fmla="*/ 0 w 113"/>
                  <a:gd name="T7" fmla="*/ 48 h 12"/>
                  <a:gd name="T8" fmla="*/ 486 w 113"/>
                  <a:gd name="T9" fmla="*/ 48 h 12"/>
                  <a:gd name="T10" fmla="*/ 514 w 113"/>
                  <a:gd name="T11" fmla="*/ 26 h 12"/>
                  <a:gd name="T12" fmla="*/ 486 w 113"/>
                  <a:gd name="T13" fmla="*/ 48 h 12"/>
                  <a:gd name="T14" fmla="*/ 514 w 113"/>
                  <a:gd name="T15" fmla="*/ 48 h 12"/>
                  <a:gd name="T16" fmla="*/ 514 w 113"/>
                  <a:gd name="T17" fmla="*/ 2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2"/>
                  <a:gd name="T29" fmla="*/ 113 w 11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2">
                    <a:moveTo>
                      <a:pt x="113" y="6"/>
                    </a:moveTo>
                    <a:lnTo>
                      <a:pt x="107" y="0"/>
                    </a:lnTo>
                    <a:lnTo>
                      <a:pt x="0" y="0"/>
                    </a:lnTo>
                    <a:lnTo>
                      <a:pt x="0" y="12"/>
                    </a:lnTo>
                    <a:lnTo>
                      <a:pt x="107" y="12"/>
                    </a:lnTo>
                    <a:lnTo>
                      <a:pt x="113" y="6"/>
                    </a:lnTo>
                    <a:lnTo>
                      <a:pt x="107" y="12"/>
                    </a:lnTo>
                    <a:lnTo>
                      <a:pt x="113" y="12"/>
                    </a:lnTo>
                    <a:lnTo>
                      <a:pt x="113"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04" name="Freeform 409"/>
              <p:cNvSpPr>
                <a:spLocks/>
              </p:cNvSpPr>
              <p:nvPr/>
            </p:nvSpPr>
            <p:spPr bwMode="auto">
              <a:xfrm>
                <a:off x="1738" y="2937"/>
                <a:ext cx="18" cy="37"/>
              </a:xfrm>
              <a:custGeom>
                <a:avLst/>
                <a:gdLst>
                  <a:gd name="T0" fmla="*/ 32 w 12"/>
                  <a:gd name="T1" fmla="*/ 0 h 25"/>
                  <a:gd name="T2" fmla="*/ 0 w 12"/>
                  <a:gd name="T3" fmla="*/ 28 h 25"/>
                  <a:gd name="T4" fmla="*/ 0 w 12"/>
                  <a:gd name="T5" fmla="*/ 120 h 25"/>
                  <a:gd name="T6" fmla="*/ 62 w 12"/>
                  <a:gd name="T7" fmla="*/ 120 h 25"/>
                  <a:gd name="T8" fmla="*/ 62 w 12"/>
                  <a:gd name="T9" fmla="*/ 28 h 25"/>
                  <a:gd name="T10" fmla="*/ 32 w 12"/>
                  <a:gd name="T11" fmla="*/ 0 h 25"/>
                  <a:gd name="T12" fmla="*/ 62 w 12"/>
                  <a:gd name="T13" fmla="*/ 28 h 25"/>
                  <a:gd name="T14" fmla="*/ 62 w 12"/>
                  <a:gd name="T15" fmla="*/ 0 h 25"/>
                  <a:gd name="T16" fmla="*/ 32 w 12"/>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5"/>
                  <a:gd name="T29" fmla="*/ 12 w 12"/>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5">
                    <a:moveTo>
                      <a:pt x="6" y="0"/>
                    </a:moveTo>
                    <a:lnTo>
                      <a:pt x="0" y="6"/>
                    </a:lnTo>
                    <a:lnTo>
                      <a:pt x="0" y="25"/>
                    </a:lnTo>
                    <a:lnTo>
                      <a:pt x="12" y="25"/>
                    </a:lnTo>
                    <a:lnTo>
                      <a:pt x="12" y="6"/>
                    </a:lnTo>
                    <a:lnTo>
                      <a:pt x="6" y="0"/>
                    </a:lnTo>
                    <a:lnTo>
                      <a:pt x="12" y="6"/>
                    </a:lnTo>
                    <a:lnTo>
                      <a:pt x="12" y="0"/>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05" name="Freeform 410"/>
              <p:cNvSpPr>
                <a:spLocks/>
              </p:cNvSpPr>
              <p:nvPr/>
            </p:nvSpPr>
            <p:spPr bwMode="auto">
              <a:xfrm>
                <a:off x="1632" y="2493"/>
                <a:ext cx="126" cy="441"/>
              </a:xfrm>
              <a:custGeom>
                <a:avLst/>
                <a:gdLst>
                  <a:gd name="T0" fmla="*/ 332 w 87"/>
                  <a:gd name="T1" fmla="*/ 0 h 303"/>
                  <a:gd name="T2" fmla="*/ 332 w 87"/>
                  <a:gd name="T3" fmla="*/ 0 h 303"/>
                  <a:gd name="T4" fmla="*/ 0 w 87"/>
                  <a:gd name="T5" fmla="*/ 1340 h 303"/>
                  <a:gd name="T6" fmla="*/ 52 w 87"/>
                  <a:gd name="T7" fmla="*/ 1359 h 303"/>
                  <a:gd name="T8" fmla="*/ 382 w 87"/>
                  <a:gd name="T9" fmla="*/ 19 h 303"/>
                  <a:gd name="T10" fmla="*/ 332 w 87"/>
                  <a:gd name="T11" fmla="*/ 0 h 303"/>
                  <a:gd name="T12" fmla="*/ 0 60000 65536"/>
                  <a:gd name="T13" fmla="*/ 0 60000 65536"/>
                  <a:gd name="T14" fmla="*/ 0 60000 65536"/>
                  <a:gd name="T15" fmla="*/ 0 60000 65536"/>
                  <a:gd name="T16" fmla="*/ 0 60000 65536"/>
                  <a:gd name="T17" fmla="*/ 0 60000 65536"/>
                  <a:gd name="T18" fmla="*/ 0 w 87"/>
                  <a:gd name="T19" fmla="*/ 0 h 303"/>
                  <a:gd name="T20" fmla="*/ 87 w 87"/>
                  <a:gd name="T21" fmla="*/ 303 h 303"/>
                </a:gdLst>
                <a:ahLst/>
                <a:cxnLst>
                  <a:cxn ang="T12">
                    <a:pos x="T0" y="T1"/>
                  </a:cxn>
                  <a:cxn ang="T13">
                    <a:pos x="T2" y="T3"/>
                  </a:cxn>
                  <a:cxn ang="T14">
                    <a:pos x="T4" y="T5"/>
                  </a:cxn>
                  <a:cxn ang="T15">
                    <a:pos x="T6" y="T7"/>
                  </a:cxn>
                  <a:cxn ang="T16">
                    <a:pos x="T8" y="T9"/>
                  </a:cxn>
                  <a:cxn ang="T17">
                    <a:pos x="T10" y="T11"/>
                  </a:cxn>
                </a:cxnLst>
                <a:rect l="T18" t="T19" r="T20" b="T21"/>
                <a:pathLst>
                  <a:path w="87" h="303">
                    <a:moveTo>
                      <a:pt x="75" y="0"/>
                    </a:moveTo>
                    <a:lnTo>
                      <a:pt x="75" y="0"/>
                    </a:lnTo>
                    <a:lnTo>
                      <a:pt x="0" y="299"/>
                    </a:lnTo>
                    <a:lnTo>
                      <a:pt x="12" y="303"/>
                    </a:lnTo>
                    <a:lnTo>
                      <a:pt x="87" y="4"/>
                    </a:lnTo>
                    <a:lnTo>
                      <a:pt x="7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06" name="Freeform 411"/>
              <p:cNvSpPr>
                <a:spLocks/>
              </p:cNvSpPr>
              <p:nvPr/>
            </p:nvSpPr>
            <p:spPr bwMode="auto">
              <a:xfrm>
                <a:off x="1741" y="2213"/>
                <a:ext cx="39" cy="285"/>
              </a:xfrm>
              <a:custGeom>
                <a:avLst/>
                <a:gdLst>
                  <a:gd name="T0" fmla="*/ 52 w 27"/>
                  <a:gd name="T1" fmla="*/ 9 h 196"/>
                  <a:gd name="T2" fmla="*/ 52 w 27"/>
                  <a:gd name="T3" fmla="*/ 9 h 196"/>
                  <a:gd name="T4" fmla="*/ 61 w 27"/>
                  <a:gd name="T5" fmla="*/ 121 h 196"/>
                  <a:gd name="T6" fmla="*/ 69 w 27"/>
                  <a:gd name="T7" fmla="*/ 243 h 196"/>
                  <a:gd name="T8" fmla="*/ 69 w 27"/>
                  <a:gd name="T9" fmla="*/ 346 h 196"/>
                  <a:gd name="T10" fmla="*/ 61 w 27"/>
                  <a:gd name="T11" fmla="*/ 455 h 196"/>
                  <a:gd name="T12" fmla="*/ 61 w 27"/>
                  <a:gd name="T13" fmla="*/ 563 h 196"/>
                  <a:gd name="T14" fmla="*/ 42 w 27"/>
                  <a:gd name="T15" fmla="*/ 667 h 196"/>
                  <a:gd name="T16" fmla="*/ 27 w 27"/>
                  <a:gd name="T17" fmla="*/ 765 h 196"/>
                  <a:gd name="T18" fmla="*/ 0 w 27"/>
                  <a:gd name="T19" fmla="*/ 858 h 196"/>
                  <a:gd name="T20" fmla="*/ 52 w 27"/>
                  <a:gd name="T21" fmla="*/ 875 h 196"/>
                  <a:gd name="T22" fmla="*/ 79 w 27"/>
                  <a:gd name="T23" fmla="*/ 774 h 196"/>
                  <a:gd name="T24" fmla="*/ 90 w 27"/>
                  <a:gd name="T25" fmla="*/ 667 h 196"/>
                  <a:gd name="T26" fmla="*/ 100 w 27"/>
                  <a:gd name="T27" fmla="*/ 563 h 196"/>
                  <a:gd name="T28" fmla="*/ 108 w 27"/>
                  <a:gd name="T29" fmla="*/ 461 h 196"/>
                  <a:gd name="T30" fmla="*/ 117 w 27"/>
                  <a:gd name="T31" fmla="*/ 346 h 196"/>
                  <a:gd name="T32" fmla="*/ 108 w 27"/>
                  <a:gd name="T33" fmla="*/ 243 h 196"/>
                  <a:gd name="T34" fmla="*/ 108 w 27"/>
                  <a:gd name="T35" fmla="*/ 121 h 196"/>
                  <a:gd name="T36" fmla="*/ 90 w 27"/>
                  <a:gd name="T37" fmla="*/ 0 h 196"/>
                  <a:gd name="T38" fmla="*/ 90 w 27"/>
                  <a:gd name="T39" fmla="*/ 0 h 196"/>
                  <a:gd name="T40" fmla="*/ 52 w 27"/>
                  <a:gd name="T41" fmla="*/ 9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196"/>
                  <a:gd name="T65" fmla="*/ 27 w 27"/>
                  <a:gd name="T66" fmla="*/ 196 h 1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196">
                    <a:moveTo>
                      <a:pt x="12" y="2"/>
                    </a:moveTo>
                    <a:lnTo>
                      <a:pt x="12" y="2"/>
                    </a:lnTo>
                    <a:lnTo>
                      <a:pt x="14" y="27"/>
                    </a:lnTo>
                    <a:lnTo>
                      <a:pt x="16" y="54"/>
                    </a:lnTo>
                    <a:lnTo>
                      <a:pt x="16" y="78"/>
                    </a:lnTo>
                    <a:lnTo>
                      <a:pt x="14" y="102"/>
                    </a:lnTo>
                    <a:lnTo>
                      <a:pt x="14" y="126"/>
                    </a:lnTo>
                    <a:lnTo>
                      <a:pt x="10" y="149"/>
                    </a:lnTo>
                    <a:lnTo>
                      <a:pt x="6" y="171"/>
                    </a:lnTo>
                    <a:lnTo>
                      <a:pt x="0" y="192"/>
                    </a:lnTo>
                    <a:lnTo>
                      <a:pt x="12" y="196"/>
                    </a:lnTo>
                    <a:lnTo>
                      <a:pt x="18" y="173"/>
                    </a:lnTo>
                    <a:lnTo>
                      <a:pt x="21" y="149"/>
                    </a:lnTo>
                    <a:lnTo>
                      <a:pt x="23" y="126"/>
                    </a:lnTo>
                    <a:lnTo>
                      <a:pt x="25" y="103"/>
                    </a:lnTo>
                    <a:lnTo>
                      <a:pt x="27" y="78"/>
                    </a:lnTo>
                    <a:lnTo>
                      <a:pt x="25" y="54"/>
                    </a:lnTo>
                    <a:lnTo>
                      <a:pt x="25" y="27"/>
                    </a:lnTo>
                    <a:lnTo>
                      <a:pt x="21" y="0"/>
                    </a:lnTo>
                    <a:lnTo>
                      <a:pt x="12"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07" name="Freeform 412"/>
              <p:cNvSpPr>
                <a:spLocks/>
              </p:cNvSpPr>
              <p:nvPr/>
            </p:nvSpPr>
            <p:spPr bwMode="auto">
              <a:xfrm>
                <a:off x="1719" y="1726"/>
                <a:ext cx="53" cy="489"/>
              </a:xfrm>
              <a:custGeom>
                <a:avLst/>
                <a:gdLst>
                  <a:gd name="T0" fmla="*/ 52 w 36"/>
                  <a:gd name="T1" fmla="*/ 0 h 336"/>
                  <a:gd name="T2" fmla="*/ 0 w 36"/>
                  <a:gd name="T3" fmla="*/ 9 h 336"/>
                  <a:gd name="T4" fmla="*/ 128 w 36"/>
                  <a:gd name="T5" fmla="*/ 1508 h 336"/>
                  <a:gd name="T6" fmla="*/ 169 w 36"/>
                  <a:gd name="T7" fmla="*/ 1498 h 336"/>
                  <a:gd name="T8" fmla="*/ 52 w 36"/>
                  <a:gd name="T9" fmla="*/ 0 h 336"/>
                  <a:gd name="T10" fmla="*/ 52 w 36"/>
                  <a:gd name="T11" fmla="*/ 0 h 336"/>
                  <a:gd name="T12" fmla="*/ 0 60000 65536"/>
                  <a:gd name="T13" fmla="*/ 0 60000 65536"/>
                  <a:gd name="T14" fmla="*/ 0 60000 65536"/>
                  <a:gd name="T15" fmla="*/ 0 60000 65536"/>
                  <a:gd name="T16" fmla="*/ 0 60000 65536"/>
                  <a:gd name="T17" fmla="*/ 0 60000 65536"/>
                  <a:gd name="T18" fmla="*/ 0 w 36"/>
                  <a:gd name="T19" fmla="*/ 0 h 336"/>
                  <a:gd name="T20" fmla="*/ 36 w 36"/>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36" h="336">
                    <a:moveTo>
                      <a:pt x="11" y="0"/>
                    </a:moveTo>
                    <a:lnTo>
                      <a:pt x="0" y="2"/>
                    </a:lnTo>
                    <a:lnTo>
                      <a:pt x="27" y="336"/>
                    </a:lnTo>
                    <a:lnTo>
                      <a:pt x="36" y="334"/>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08" name="Freeform 413"/>
              <p:cNvSpPr>
                <a:spLocks/>
              </p:cNvSpPr>
              <p:nvPr/>
            </p:nvSpPr>
            <p:spPr bwMode="auto">
              <a:xfrm>
                <a:off x="1610" y="1672"/>
                <a:ext cx="125" cy="72"/>
              </a:xfrm>
              <a:custGeom>
                <a:avLst/>
                <a:gdLst>
                  <a:gd name="T0" fmla="*/ 52 w 86"/>
                  <a:gd name="T1" fmla="*/ 216 h 50"/>
                  <a:gd name="T2" fmla="*/ 52 w 86"/>
                  <a:gd name="T3" fmla="*/ 216 h 50"/>
                  <a:gd name="T4" fmla="*/ 52 w 86"/>
                  <a:gd name="T5" fmla="*/ 176 h 50"/>
                  <a:gd name="T6" fmla="*/ 60 w 86"/>
                  <a:gd name="T7" fmla="*/ 150 h 50"/>
                  <a:gd name="T8" fmla="*/ 68 w 86"/>
                  <a:gd name="T9" fmla="*/ 117 h 50"/>
                  <a:gd name="T10" fmla="*/ 87 w 86"/>
                  <a:gd name="T11" fmla="*/ 99 h 50"/>
                  <a:gd name="T12" fmla="*/ 102 w 86"/>
                  <a:gd name="T13" fmla="*/ 86 h 50"/>
                  <a:gd name="T14" fmla="*/ 129 w 86"/>
                  <a:gd name="T15" fmla="*/ 69 h 50"/>
                  <a:gd name="T16" fmla="*/ 157 w 86"/>
                  <a:gd name="T17" fmla="*/ 60 h 50"/>
                  <a:gd name="T18" fmla="*/ 177 w 86"/>
                  <a:gd name="T19" fmla="*/ 50 h 50"/>
                  <a:gd name="T20" fmla="*/ 205 w 86"/>
                  <a:gd name="T21" fmla="*/ 50 h 50"/>
                  <a:gd name="T22" fmla="*/ 233 w 86"/>
                  <a:gd name="T23" fmla="*/ 60 h 50"/>
                  <a:gd name="T24" fmla="*/ 257 w 86"/>
                  <a:gd name="T25" fmla="*/ 69 h 50"/>
                  <a:gd name="T26" fmla="*/ 273 w 86"/>
                  <a:gd name="T27" fmla="*/ 76 h 50"/>
                  <a:gd name="T28" fmla="*/ 298 w 86"/>
                  <a:gd name="T29" fmla="*/ 89 h 50"/>
                  <a:gd name="T30" fmla="*/ 317 w 86"/>
                  <a:gd name="T31" fmla="*/ 108 h 50"/>
                  <a:gd name="T32" fmla="*/ 326 w 86"/>
                  <a:gd name="T33" fmla="*/ 135 h 50"/>
                  <a:gd name="T34" fmla="*/ 334 w 86"/>
                  <a:gd name="T35" fmla="*/ 168 h 50"/>
                  <a:gd name="T36" fmla="*/ 385 w 86"/>
                  <a:gd name="T37" fmla="*/ 157 h 50"/>
                  <a:gd name="T38" fmla="*/ 374 w 86"/>
                  <a:gd name="T39" fmla="*/ 117 h 50"/>
                  <a:gd name="T40" fmla="*/ 363 w 86"/>
                  <a:gd name="T41" fmla="*/ 86 h 50"/>
                  <a:gd name="T42" fmla="*/ 334 w 86"/>
                  <a:gd name="T43" fmla="*/ 60 h 50"/>
                  <a:gd name="T44" fmla="*/ 307 w 86"/>
                  <a:gd name="T45" fmla="*/ 35 h 50"/>
                  <a:gd name="T46" fmla="*/ 273 w 86"/>
                  <a:gd name="T47" fmla="*/ 19 h 50"/>
                  <a:gd name="T48" fmla="*/ 238 w 86"/>
                  <a:gd name="T49" fmla="*/ 9 h 50"/>
                  <a:gd name="T50" fmla="*/ 205 w 86"/>
                  <a:gd name="T51" fmla="*/ 0 h 50"/>
                  <a:gd name="T52" fmla="*/ 169 w 86"/>
                  <a:gd name="T53" fmla="*/ 9 h 50"/>
                  <a:gd name="T54" fmla="*/ 137 w 86"/>
                  <a:gd name="T55" fmla="*/ 9 h 50"/>
                  <a:gd name="T56" fmla="*/ 102 w 86"/>
                  <a:gd name="T57" fmla="*/ 27 h 50"/>
                  <a:gd name="T58" fmla="*/ 76 w 86"/>
                  <a:gd name="T59" fmla="*/ 42 h 50"/>
                  <a:gd name="T60" fmla="*/ 52 w 86"/>
                  <a:gd name="T61" fmla="*/ 69 h 50"/>
                  <a:gd name="T62" fmla="*/ 28 w 86"/>
                  <a:gd name="T63" fmla="*/ 99 h 50"/>
                  <a:gd name="T64" fmla="*/ 9 w 86"/>
                  <a:gd name="T65" fmla="*/ 135 h 50"/>
                  <a:gd name="T66" fmla="*/ 0 w 86"/>
                  <a:gd name="T67" fmla="*/ 176 h 50"/>
                  <a:gd name="T68" fmla="*/ 0 w 86"/>
                  <a:gd name="T69" fmla="*/ 216 h 50"/>
                  <a:gd name="T70" fmla="*/ 0 w 86"/>
                  <a:gd name="T71" fmla="*/ 216 h 50"/>
                  <a:gd name="T72" fmla="*/ 52 w 86"/>
                  <a:gd name="T73" fmla="*/ 216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50"/>
                  <a:gd name="T113" fmla="*/ 86 w 86"/>
                  <a:gd name="T114" fmla="*/ 50 h 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50">
                    <a:moveTo>
                      <a:pt x="12" y="50"/>
                    </a:moveTo>
                    <a:lnTo>
                      <a:pt x="12" y="50"/>
                    </a:lnTo>
                    <a:lnTo>
                      <a:pt x="12" y="41"/>
                    </a:lnTo>
                    <a:lnTo>
                      <a:pt x="13" y="35"/>
                    </a:lnTo>
                    <a:lnTo>
                      <a:pt x="15" y="27"/>
                    </a:lnTo>
                    <a:lnTo>
                      <a:pt x="19" y="23"/>
                    </a:lnTo>
                    <a:lnTo>
                      <a:pt x="23" y="20"/>
                    </a:lnTo>
                    <a:lnTo>
                      <a:pt x="29" y="16"/>
                    </a:lnTo>
                    <a:lnTo>
                      <a:pt x="35" y="14"/>
                    </a:lnTo>
                    <a:lnTo>
                      <a:pt x="40" y="12"/>
                    </a:lnTo>
                    <a:lnTo>
                      <a:pt x="46" y="12"/>
                    </a:lnTo>
                    <a:lnTo>
                      <a:pt x="52" y="14"/>
                    </a:lnTo>
                    <a:lnTo>
                      <a:pt x="58" y="16"/>
                    </a:lnTo>
                    <a:lnTo>
                      <a:pt x="61" y="18"/>
                    </a:lnTo>
                    <a:lnTo>
                      <a:pt x="67" y="21"/>
                    </a:lnTo>
                    <a:lnTo>
                      <a:pt x="71" y="25"/>
                    </a:lnTo>
                    <a:lnTo>
                      <a:pt x="73" y="31"/>
                    </a:lnTo>
                    <a:lnTo>
                      <a:pt x="75" y="39"/>
                    </a:lnTo>
                    <a:lnTo>
                      <a:pt x="86" y="37"/>
                    </a:lnTo>
                    <a:lnTo>
                      <a:pt x="84" y="27"/>
                    </a:lnTo>
                    <a:lnTo>
                      <a:pt x="81" y="20"/>
                    </a:lnTo>
                    <a:lnTo>
                      <a:pt x="75" y="14"/>
                    </a:lnTo>
                    <a:lnTo>
                      <a:pt x="69" y="8"/>
                    </a:lnTo>
                    <a:lnTo>
                      <a:pt x="61" y="4"/>
                    </a:lnTo>
                    <a:lnTo>
                      <a:pt x="54" y="2"/>
                    </a:lnTo>
                    <a:lnTo>
                      <a:pt x="46" y="0"/>
                    </a:lnTo>
                    <a:lnTo>
                      <a:pt x="38" y="2"/>
                    </a:lnTo>
                    <a:lnTo>
                      <a:pt x="31" y="2"/>
                    </a:lnTo>
                    <a:lnTo>
                      <a:pt x="23" y="6"/>
                    </a:lnTo>
                    <a:lnTo>
                      <a:pt x="17" y="10"/>
                    </a:lnTo>
                    <a:lnTo>
                      <a:pt x="12" y="16"/>
                    </a:lnTo>
                    <a:lnTo>
                      <a:pt x="6" y="23"/>
                    </a:lnTo>
                    <a:lnTo>
                      <a:pt x="2" y="31"/>
                    </a:lnTo>
                    <a:lnTo>
                      <a:pt x="0" y="41"/>
                    </a:lnTo>
                    <a:lnTo>
                      <a:pt x="0" y="50"/>
                    </a:lnTo>
                    <a:lnTo>
                      <a:pt x="12" y="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09" name="Freeform 414"/>
              <p:cNvSpPr>
                <a:spLocks/>
              </p:cNvSpPr>
              <p:nvPr/>
            </p:nvSpPr>
            <p:spPr bwMode="auto">
              <a:xfrm>
                <a:off x="1610" y="1744"/>
                <a:ext cx="48" cy="418"/>
              </a:xfrm>
              <a:custGeom>
                <a:avLst/>
                <a:gdLst>
                  <a:gd name="T0" fmla="*/ 148 w 33"/>
                  <a:gd name="T1" fmla="*/ 1305 h 286"/>
                  <a:gd name="T2" fmla="*/ 148 w 33"/>
                  <a:gd name="T3" fmla="*/ 1296 h 286"/>
                  <a:gd name="T4" fmla="*/ 52 w 33"/>
                  <a:gd name="T5" fmla="*/ 0 h 286"/>
                  <a:gd name="T6" fmla="*/ 0 w 33"/>
                  <a:gd name="T7" fmla="*/ 0 h 286"/>
                  <a:gd name="T8" fmla="*/ 95 w 33"/>
                  <a:gd name="T9" fmla="*/ 1305 h 286"/>
                  <a:gd name="T10" fmla="*/ 148 w 33"/>
                  <a:gd name="T11" fmla="*/ 1305 h 286"/>
                  <a:gd name="T12" fmla="*/ 0 60000 65536"/>
                  <a:gd name="T13" fmla="*/ 0 60000 65536"/>
                  <a:gd name="T14" fmla="*/ 0 60000 65536"/>
                  <a:gd name="T15" fmla="*/ 0 60000 65536"/>
                  <a:gd name="T16" fmla="*/ 0 60000 65536"/>
                  <a:gd name="T17" fmla="*/ 0 60000 65536"/>
                  <a:gd name="T18" fmla="*/ 0 w 33"/>
                  <a:gd name="T19" fmla="*/ 0 h 286"/>
                  <a:gd name="T20" fmla="*/ 33 w 33"/>
                  <a:gd name="T21" fmla="*/ 286 h 286"/>
                </a:gdLst>
                <a:ahLst/>
                <a:cxnLst>
                  <a:cxn ang="T12">
                    <a:pos x="T0" y="T1"/>
                  </a:cxn>
                  <a:cxn ang="T13">
                    <a:pos x="T2" y="T3"/>
                  </a:cxn>
                  <a:cxn ang="T14">
                    <a:pos x="T4" y="T5"/>
                  </a:cxn>
                  <a:cxn ang="T15">
                    <a:pos x="T6" y="T7"/>
                  </a:cxn>
                  <a:cxn ang="T16">
                    <a:pos x="T8" y="T9"/>
                  </a:cxn>
                  <a:cxn ang="T17">
                    <a:pos x="T10" y="T11"/>
                  </a:cxn>
                </a:cxnLst>
                <a:rect l="T18" t="T19" r="T20" b="T21"/>
                <a:pathLst>
                  <a:path w="33" h="286">
                    <a:moveTo>
                      <a:pt x="33" y="286"/>
                    </a:moveTo>
                    <a:lnTo>
                      <a:pt x="33" y="284"/>
                    </a:lnTo>
                    <a:lnTo>
                      <a:pt x="12" y="0"/>
                    </a:lnTo>
                    <a:lnTo>
                      <a:pt x="0" y="0"/>
                    </a:lnTo>
                    <a:lnTo>
                      <a:pt x="21" y="286"/>
                    </a:lnTo>
                    <a:lnTo>
                      <a:pt x="33" y="28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10" name="Freeform 415"/>
              <p:cNvSpPr>
                <a:spLocks/>
              </p:cNvSpPr>
              <p:nvPr/>
            </p:nvSpPr>
            <p:spPr bwMode="auto">
              <a:xfrm>
                <a:off x="1570" y="2162"/>
                <a:ext cx="88" cy="408"/>
              </a:xfrm>
              <a:custGeom>
                <a:avLst/>
                <a:gdLst>
                  <a:gd name="T0" fmla="*/ 47 w 60"/>
                  <a:gd name="T1" fmla="*/ 1263 h 280"/>
                  <a:gd name="T2" fmla="*/ 47 w 60"/>
                  <a:gd name="T3" fmla="*/ 1263 h 280"/>
                  <a:gd name="T4" fmla="*/ 97 w 60"/>
                  <a:gd name="T5" fmla="*/ 1125 h 280"/>
                  <a:gd name="T6" fmla="*/ 142 w 60"/>
                  <a:gd name="T7" fmla="*/ 976 h 280"/>
                  <a:gd name="T8" fmla="*/ 180 w 60"/>
                  <a:gd name="T9" fmla="*/ 826 h 280"/>
                  <a:gd name="T10" fmla="*/ 211 w 60"/>
                  <a:gd name="T11" fmla="*/ 669 h 280"/>
                  <a:gd name="T12" fmla="*/ 239 w 60"/>
                  <a:gd name="T13" fmla="*/ 510 h 280"/>
                  <a:gd name="T14" fmla="*/ 258 w 60"/>
                  <a:gd name="T15" fmla="*/ 338 h 280"/>
                  <a:gd name="T16" fmla="*/ 277 w 60"/>
                  <a:gd name="T17" fmla="*/ 176 h 280"/>
                  <a:gd name="T18" fmla="*/ 277 w 60"/>
                  <a:gd name="T19" fmla="*/ 0 h 280"/>
                  <a:gd name="T20" fmla="*/ 221 w 60"/>
                  <a:gd name="T21" fmla="*/ 0 h 280"/>
                  <a:gd name="T22" fmla="*/ 221 w 60"/>
                  <a:gd name="T23" fmla="*/ 176 h 280"/>
                  <a:gd name="T24" fmla="*/ 211 w 60"/>
                  <a:gd name="T25" fmla="*/ 338 h 280"/>
                  <a:gd name="T26" fmla="*/ 188 w 60"/>
                  <a:gd name="T27" fmla="*/ 506 h 280"/>
                  <a:gd name="T28" fmla="*/ 161 w 60"/>
                  <a:gd name="T29" fmla="*/ 659 h 280"/>
                  <a:gd name="T30" fmla="*/ 128 w 60"/>
                  <a:gd name="T31" fmla="*/ 817 h 280"/>
                  <a:gd name="T32" fmla="*/ 88 w 60"/>
                  <a:gd name="T33" fmla="*/ 960 h 280"/>
                  <a:gd name="T34" fmla="*/ 47 w 60"/>
                  <a:gd name="T35" fmla="*/ 1109 h 280"/>
                  <a:gd name="T36" fmla="*/ 0 w 60"/>
                  <a:gd name="T37" fmla="*/ 1250 h 280"/>
                  <a:gd name="T38" fmla="*/ 0 w 60"/>
                  <a:gd name="T39" fmla="*/ 1259 h 280"/>
                  <a:gd name="T40" fmla="*/ 47 w 60"/>
                  <a:gd name="T41" fmla="*/ 1263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280"/>
                  <a:gd name="T65" fmla="*/ 60 w 60"/>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280">
                    <a:moveTo>
                      <a:pt x="10" y="280"/>
                    </a:moveTo>
                    <a:lnTo>
                      <a:pt x="10" y="280"/>
                    </a:lnTo>
                    <a:lnTo>
                      <a:pt x="21" y="250"/>
                    </a:lnTo>
                    <a:lnTo>
                      <a:pt x="31" y="217"/>
                    </a:lnTo>
                    <a:lnTo>
                      <a:pt x="39" y="183"/>
                    </a:lnTo>
                    <a:lnTo>
                      <a:pt x="46" y="148"/>
                    </a:lnTo>
                    <a:lnTo>
                      <a:pt x="52" y="113"/>
                    </a:lnTo>
                    <a:lnTo>
                      <a:pt x="56" y="75"/>
                    </a:lnTo>
                    <a:lnTo>
                      <a:pt x="60" y="39"/>
                    </a:lnTo>
                    <a:lnTo>
                      <a:pt x="60" y="0"/>
                    </a:lnTo>
                    <a:lnTo>
                      <a:pt x="48" y="0"/>
                    </a:lnTo>
                    <a:lnTo>
                      <a:pt x="48" y="39"/>
                    </a:lnTo>
                    <a:lnTo>
                      <a:pt x="46" y="75"/>
                    </a:lnTo>
                    <a:lnTo>
                      <a:pt x="40" y="112"/>
                    </a:lnTo>
                    <a:lnTo>
                      <a:pt x="35" y="146"/>
                    </a:lnTo>
                    <a:lnTo>
                      <a:pt x="27" y="181"/>
                    </a:lnTo>
                    <a:lnTo>
                      <a:pt x="19" y="213"/>
                    </a:lnTo>
                    <a:lnTo>
                      <a:pt x="10" y="246"/>
                    </a:lnTo>
                    <a:lnTo>
                      <a:pt x="0" y="277"/>
                    </a:lnTo>
                    <a:lnTo>
                      <a:pt x="0" y="279"/>
                    </a:lnTo>
                    <a:lnTo>
                      <a:pt x="10" y="28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11" name="Freeform 416"/>
              <p:cNvSpPr>
                <a:spLocks/>
              </p:cNvSpPr>
              <p:nvPr/>
            </p:nvSpPr>
            <p:spPr bwMode="auto">
              <a:xfrm>
                <a:off x="1489" y="2568"/>
                <a:ext cx="96" cy="314"/>
              </a:xfrm>
              <a:custGeom>
                <a:avLst/>
                <a:gdLst>
                  <a:gd name="T0" fmla="*/ 0 w 66"/>
                  <a:gd name="T1" fmla="*/ 960 h 215"/>
                  <a:gd name="T2" fmla="*/ 52 w 66"/>
                  <a:gd name="T3" fmla="*/ 979 h 215"/>
                  <a:gd name="T4" fmla="*/ 297 w 66"/>
                  <a:gd name="T5" fmla="*/ 1 h 215"/>
                  <a:gd name="T6" fmla="*/ 250 w 66"/>
                  <a:gd name="T7" fmla="*/ 0 h 215"/>
                  <a:gd name="T8" fmla="*/ 0 w 66"/>
                  <a:gd name="T9" fmla="*/ 960 h 215"/>
                  <a:gd name="T10" fmla="*/ 0 w 66"/>
                  <a:gd name="T11" fmla="*/ 960 h 215"/>
                  <a:gd name="T12" fmla="*/ 0 60000 65536"/>
                  <a:gd name="T13" fmla="*/ 0 60000 65536"/>
                  <a:gd name="T14" fmla="*/ 0 60000 65536"/>
                  <a:gd name="T15" fmla="*/ 0 60000 65536"/>
                  <a:gd name="T16" fmla="*/ 0 60000 65536"/>
                  <a:gd name="T17" fmla="*/ 0 60000 65536"/>
                  <a:gd name="T18" fmla="*/ 0 w 66"/>
                  <a:gd name="T19" fmla="*/ 0 h 215"/>
                  <a:gd name="T20" fmla="*/ 66 w 66"/>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66" h="215">
                    <a:moveTo>
                      <a:pt x="0" y="211"/>
                    </a:moveTo>
                    <a:lnTo>
                      <a:pt x="12" y="215"/>
                    </a:lnTo>
                    <a:lnTo>
                      <a:pt x="66" y="1"/>
                    </a:lnTo>
                    <a:lnTo>
                      <a:pt x="56" y="0"/>
                    </a:lnTo>
                    <a:lnTo>
                      <a:pt x="0" y="2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12" name="Freeform 417"/>
              <p:cNvSpPr>
                <a:spLocks/>
              </p:cNvSpPr>
              <p:nvPr/>
            </p:nvSpPr>
            <p:spPr bwMode="auto">
              <a:xfrm>
                <a:off x="1487" y="2876"/>
                <a:ext cx="31" cy="58"/>
              </a:xfrm>
              <a:custGeom>
                <a:avLst/>
                <a:gdLst>
                  <a:gd name="T0" fmla="*/ 100 w 21"/>
                  <a:gd name="T1" fmla="*/ 131 h 40"/>
                  <a:gd name="T2" fmla="*/ 100 w 21"/>
                  <a:gd name="T3" fmla="*/ 131 h 40"/>
                  <a:gd name="T4" fmla="*/ 90 w 21"/>
                  <a:gd name="T5" fmla="*/ 125 h 40"/>
                  <a:gd name="T6" fmla="*/ 81 w 21"/>
                  <a:gd name="T7" fmla="*/ 109 h 40"/>
                  <a:gd name="T8" fmla="*/ 69 w 21"/>
                  <a:gd name="T9" fmla="*/ 102 h 40"/>
                  <a:gd name="T10" fmla="*/ 61 w 21"/>
                  <a:gd name="T11" fmla="*/ 90 h 40"/>
                  <a:gd name="T12" fmla="*/ 61 w 21"/>
                  <a:gd name="T13" fmla="*/ 75 h 40"/>
                  <a:gd name="T14" fmla="*/ 52 w 21"/>
                  <a:gd name="T15" fmla="*/ 59 h 40"/>
                  <a:gd name="T16" fmla="*/ 61 w 21"/>
                  <a:gd name="T17" fmla="*/ 41 h 40"/>
                  <a:gd name="T18" fmla="*/ 61 w 21"/>
                  <a:gd name="T19" fmla="*/ 19 h 40"/>
                  <a:gd name="T20" fmla="*/ 1 w 21"/>
                  <a:gd name="T21" fmla="*/ 0 h 40"/>
                  <a:gd name="T22" fmla="*/ 1 w 21"/>
                  <a:gd name="T23" fmla="*/ 32 h 40"/>
                  <a:gd name="T24" fmla="*/ 0 w 21"/>
                  <a:gd name="T25" fmla="*/ 59 h 40"/>
                  <a:gd name="T26" fmla="*/ 1 w 21"/>
                  <a:gd name="T27" fmla="*/ 86 h 40"/>
                  <a:gd name="T28" fmla="*/ 1 w 21"/>
                  <a:gd name="T29" fmla="*/ 109 h 40"/>
                  <a:gd name="T30" fmla="*/ 22 w 21"/>
                  <a:gd name="T31" fmla="*/ 125 h 40"/>
                  <a:gd name="T32" fmla="*/ 32 w 21"/>
                  <a:gd name="T33" fmla="*/ 141 h 40"/>
                  <a:gd name="T34" fmla="*/ 52 w 21"/>
                  <a:gd name="T35" fmla="*/ 158 h 40"/>
                  <a:gd name="T36" fmla="*/ 69 w 21"/>
                  <a:gd name="T37" fmla="*/ 177 h 40"/>
                  <a:gd name="T38" fmla="*/ 81 w 21"/>
                  <a:gd name="T39" fmla="*/ 177 h 40"/>
                  <a:gd name="T40" fmla="*/ 100 w 21"/>
                  <a:gd name="T41" fmla="*/ 13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40"/>
                  <a:gd name="T65" fmla="*/ 21 w 21"/>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40">
                    <a:moveTo>
                      <a:pt x="21" y="30"/>
                    </a:moveTo>
                    <a:lnTo>
                      <a:pt x="21" y="30"/>
                    </a:lnTo>
                    <a:lnTo>
                      <a:pt x="19" y="28"/>
                    </a:lnTo>
                    <a:lnTo>
                      <a:pt x="17" y="25"/>
                    </a:lnTo>
                    <a:lnTo>
                      <a:pt x="15" y="23"/>
                    </a:lnTo>
                    <a:lnTo>
                      <a:pt x="13" y="21"/>
                    </a:lnTo>
                    <a:lnTo>
                      <a:pt x="13" y="17"/>
                    </a:lnTo>
                    <a:lnTo>
                      <a:pt x="11" y="13"/>
                    </a:lnTo>
                    <a:lnTo>
                      <a:pt x="13" y="9"/>
                    </a:lnTo>
                    <a:lnTo>
                      <a:pt x="13" y="4"/>
                    </a:lnTo>
                    <a:lnTo>
                      <a:pt x="1" y="0"/>
                    </a:lnTo>
                    <a:lnTo>
                      <a:pt x="1" y="7"/>
                    </a:lnTo>
                    <a:lnTo>
                      <a:pt x="0" y="13"/>
                    </a:lnTo>
                    <a:lnTo>
                      <a:pt x="1" y="19"/>
                    </a:lnTo>
                    <a:lnTo>
                      <a:pt x="1" y="25"/>
                    </a:lnTo>
                    <a:lnTo>
                      <a:pt x="5" y="28"/>
                    </a:lnTo>
                    <a:lnTo>
                      <a:pt x="7" y="32"/>
                    </a:lnTo>
                    <a:lnTo>
                      <a:pt x="11" y="36"/>
                    </a:lnTo>
                    <a:lnTo>
                      <a:pt x="15" y="40"/>
                    </a:lnTo>
                    <a:lnTo>
                      <a:pt x="17" y="40"/>
                    </a:lnTo>
                    <a:lnTo>
                      <a:pt x="21" y="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13" name="Freeform 418"/>
              <p:cNvSpPr>
                <a:spLocks/>
              </p:cNvSpPr>
              <p:nvPr/>
            </p:nvSpPr>
            <p:spPr bwMode="auto">
              <a:xfrm>
                <a:off x="1512" y="2920"/>
                <a:ext cx="37" cy="29"/>
              </a:xfrm>
              <a:custGeom>
                <a:avLst/>
                <a:gdLst>
                  <a:gd name="T0" fmla="*/ 120 w 25"/>
                  <a:gd name="T1" fmla="*/ 52 h 20"/>
                  <a:gd name="T2" fmla="*/ 110 w 25"/>
                  <a:gd name="T3" fmla="*/ 36 h 20"/>
                  <a:gd name="T4" fmla="*/ 19 w 25"/>
                  <a:gd name="T5" fmla="*/ 0 h 20"/>
                  <a:gd name="T6" fmla="*/ 0 w 25"/>
                  <a:gd name="T7" fmla="*/ 46 h 20"/>
                  <a:gd name="T8" fmla="*/ 81 w 25"/>
                  <a:gd name="T9" fmla="*/ 88 h 20"/>
                  <a:gd name="T10" fmla="*/ 120 w 25"/>
                  <a:gd name="T11" fmla="*/ 52 h 20"/>
                  <a:gd name="T12" fmla="*/ 0 60000 65536"/>
                  <a:gd name="T13" fmla="*/ 0 60000 65536"/>
                  <a:gd name="T14" fmla="*/ 0 60000 65536"/>
                  <a:gd name="T15" fmla="*/ 0 60000 65536"/>
                  <a:gd name="T16" fmla="*/ 0 60000 65536"/>
                  <a:gd name="T17" fmla="*/ 0 60000 65536"/>
                  <a:gd name="T18" fmla="*/ 0 w 25"/>
                  <a:gd name="T19" fmla="*/ 0 h 20"/>
                  <a:gd name="T20" fmla="*/ 25 w 2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5" h="20">
                    <a:moveTo>
                      <a:pt x="25" y="12"/>
                    </a:moveTo>
                    <a:lnTo>
                      <a:pt x="23" y="8"/>
                    </a:lnTo>
                    <a:lnTo>
                      <a:pt x="4" y="0"/>
                    </a:lnTo>
                    <a:lnTo>
                      <a:pt x="0" y="10"/>
                    </a:lnTo>
                    <a:lnTo>
                      <a:pt x="17" y="20"/>
                    </a:lnTo>
                    <a:lnTo>
                      <a:pt x="25"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14" name="Freeform 419"/>
              <p:cNvSpPr>
                <a:spLocks/>
              </p:cNvSpPr>
              <p:nvPr/>
            </p:nvSpPr>
            <p:spPr bwMode="auto">
              <a:xfrm>
                <a:off x="1534" y="2937"/>
                <a:ext cx="36" cy="45"/>
              </a:xfrm>
              <a:custGeom>
                <a:avLst/>
                <a:gdLst>
                  <a:gd name="T0" fmla="*/ 108 w 25"/>
                  <a:gd name="T1" fmla="*/ 87 h 31"/>
                  <a:gd name="T2" fmla="*/ 99 w 25"/>
                  <a:gd name="T3" fmla="*/ 87 h 31"/>
                  <a:gd name="T4" fmla="*/ 99 w 25"/>
                  <a:gd name="T5" fmla="*/ 87 h 31"/>
                  <a:gd name="T6" fmla="*/ 89 w 25"/>
                  <a:gd name="T7" fmla="*/ 87 h 31"/>
                  <a:gd name="T8" fmla="*/ 81 w 25"/>
                  <a:gd name="T9" fmla="*/ 87 h 31"/>
                  <a:gd name="T10" fmla="*/ 72 w 25"/>
                  <a:gd name="T11" fmla="*/ 75 h 31"/>
                  <a:gd name="T12" fmla="*/ 69 w 25"/>
                  <a:gd name="T13" fmla="*/ 60 h 31"/>
                  <a:gd name="T14" fmla="*/ 60 w 25"/>
                  <a:gd name="T15" fmla="*/ 41 h 31"/>
                  <a:gd name="T16" fmla="*/ 50 w 25"/>
                  <a:gd name="T17" fmla="*/ 28 h 31"/>
                  <a:gd name="T18" fmla="*/ 42 w 25"/>
                  <a:gd name="T19" fmla="*/ 0 h 31"/>
                  <a:gd name="T20" fmla="*/ 0 w 25"/>
                  <a:gd name="T21" fmla="*/ 19 h 31"/>
                  <a:gd name="T22" fmla="*/ 9 w 25"/>
                  <a:gd name="T23" fmla="*/ 41 h 31"/>
                  <a:gd name="T24" fmla="*/ 19 w 25"/>
                  <a:gd name="T25" fmla="*/ 67 h 31"/>
                  <a:gd name="T26" fmla="*/ 27 w 25"/>
                  <a:gd name="T27" fmla="*/ 87 h 31"/>
                  <a:gd name="T28" fmla="*/ 42 w 25"/>
                  <a:gd name="T29" fmla="*/ 102 h 31"/>
                  <a:gd name="T30" fmla="*/ 60 w 25"/>
                  <a:gd name="T31" fmla="*/ 120 h 31"/>
                  <a:gd name="T32" fmla="*/ 72 w 25"/>
                  <a:gd name="T33" fmla="*/ 129 h 31"/>
                  <a:gd name="T34" fmla="*/ 89 w 25"/>
                  <a:gd name="T35" fmla="*/ 136 h 31"/>
                  <a:gd name="T36" fmla="*/ 108 w 25"/>
                  <a:gd name="T37" fmla="*/ 136 h 31"/>
                  <a:gd name="T38" fmla="*/ 99 w 25"/>
                  <a:gd name="T39" fmla="*/ 136 h 31"/>
                  <a:gd name="T40" fmla="*/ 108 w 25"/>
                  <a:gd name="T41" fmla="*/ 87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1"/>
                  <a:gd name="T65" fmla="*/ 25 w 25"/>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1">
                    <a:moveTo>
                      <a:pt x="25" y="19"/>
                    </a:moveTo>
                    <a:lnTo>
                      <a:pt x="23" y="19"/>
                    </a:lnTo>
                    <a:lnTo>
                      <a:pt x="21" y="19"/>
                    </a:lnTo>
                    <a:lnTo>
                      <a:pt x="19" y="19"/>
                    </a:lnTo>
                    <a:lnTo>
                      <a:pt x="17" y="17"/>
                    </a:lnTo>
                    <a:lnTo>
                      <a:pt x="16" y="13"/>
                    </a:lnTo>
                    <a:lnTo>
                      <a:pt x="14" y="9"/>
                    </a:lnTo>
                    <a:lnTo>
                      <a:pt x="12" y="6"/>
                    </a:lnTo>
                    <a:lnTo>
                      <a:pt x="10" y="0"/>
                    </a:lnTo>
                    <a:lnTo>
                      <a:pt x="0" y="4"/>
                    </a:lnTo>
                    <a:lnTo>
                      <a:pt x="2" y="9"/>
                    </a:lnTo>
                    <a:lnTo>
                      <a:pt x="4" y="15"/>
                    </a:lnTo>
                    <a:lnTo>
                      <a:pt x="6" y="19"/>
                    </a:lnTo>
                    <a:lnTo>
                      <a:pt x="10" y="23"/>
                    </a:lnTo>
                    <a:lnTo>
                      <a:pt x="14" y="27"/>
                    </a:lnTo>
                    <a:lnTo>
                      <a:pt x="17" y="29"/>
                    </a:lnTo>
                    <a:lnTo>
                      <a:pt x="21" y="31"/>
                    </a:lnTo>
                    <a:lnTo>
                      <a:pt x="25" y="31"/>
                    </a:lnTo>
                    <a:lnTo>
                      <a:pt x="23" y="31"/>
                    </a:lnTo>
                    <a:lnTo>
                      <a:pt x="25"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15" name="Freeform 420"/>
              <p:cNvSpPr>
                <a:spLocks/>
              </p:cNvSpPr>
              <p:nvPr/>
            </p:nvSpPr>
            <p:spPr bwMode="auto">
              <a:xfrm>
                <a:off x="1567" y="2929"/>
                <a:ext cx="82" cy="53"/>
              </a:xfrm>
              <a:custGeom>
                <a:avLst/>
                <a:gdLst>
                  <a:gd name="T0" fmla="*/ 202 w 56"/>
                  <a:gd name="T1" fmla="*/ 0 h 37"/>
                  <a:gd name="T2" fmla="*/ 202 w 56"/>
                  <a:gd name="T3" fmla="*/ 0 h 37"/>
                  <a:gd name="T4" fmla="*/ 195 w 56"/>
                  <a:gd name="T5" fmla="*/ 33 h 37"/>
                  <a:gd name="T6" fmla="*/ 179 w 56"/>
                  <a:gd name="T7" fmla="*/ 60 h 37"/>
                  <a:gd name="T8" fmla="*/ 161 w 56"/>
                  <a:gd name="T9" fmla="*/ 70 h 37"/>
                  <a:gd name="T10" fmla="*/ 142 w 56"/>
                  <a:gd name="T11" fmla="*/ 89 h 37"/>
                  <a:gd name="T12" fmla="*/ 116 w 56"/>
                  <a:gd name="T13" fmla="*/ 96 h 37"/>
                  <a:gd name="T14" fmla="*/ 82 w 56"/>
                  <a:gd name="T15" fmla="*/ 106 h 37"/>
                  <a:gd name="T16" fmla="*/ 47 w 56"/>
                  <a:gd name="T17" fmla="*/ 115 h 37"/>
                  <a:gd name="T18" fmla="*/ 9 w 56"/>
                  <a:gd name="T19" fmla="*/ 106 h 37"/>
                  <a:gd name="T20" fmla="*/ 0 w 56"/>
                  <a:gd name="T21" fmla="*/ 156 h 37"/>
                  <a:gd name="T22" fmla="*/ 47 w 56"/>
                  <a:gd name="T23" fmla="*/ 156 h 37"/>
                  <a:gd name="T24" fmla="*/ 88 w 56"/>
                  <a:gd name="T25" fmla="*/ 156 h 37"/>
                  <a:gd name="T26" fmla="*/ 133 w 56"/>
                  <a:gd name="T27" fmla="*/ 148 h 37"/>
                  <a:gd name="T28" fmla="*/ 170 w 56"/>
                  <a:gd name="T29" fmla="*/ 129 h 37"/>
                  <a:gd name="T30" fmla="*/ 195 w 56"/>
                  <a:gd name="T31" fmla="*/ 115 h 37"/>
                  <a:gd name="T32" fmla="*/ 221 w 56"/>
                  <a:gd name="T33" fmla="*/ 89 h 37"/>
                  <a:gd name="T34" fmla="*/ 239 w 56"/>
                  <a:gd name="T35" fmla="*/ 60 h 37"/>
                  <a:gd name="T36" fmla="*/ 258 w 56"/>
                  <a:gd name="T37" fmla="*/ 19 h 37"/>
                  <a:gd name="T38" fmla="*/ 258 w 56"/>
                  <a:gd name="T39" fmla="*/ 19 h 37"/>
                  <a:gd name="T40" fmla="*/ 202 w 56"/>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37"/>
                  <a:gd name="T65" fmla="*/ 56 w 56"/>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37">
                    <a:moveTo>
                      <a:pt x="44" y="0"/>
                    </a:moveTo>
                    <a:lnTo>
                      <a:pt x="44" y="0"/>
                    </a:lnTo>
                    <a:lnTo>
                      <a:pt x="42" y="8"/>
                    </a:lnTo>
                    <a:lnTo>
                      <a:pt x="39" y="14"/>
                    </a:lnTo>
                    <a:lnTo>
                      <a:pt x="35" y="17"/>
                    </a:lnTo>
                    <a:lnTo>
                      <a:pt x="31" y="21"/>
                    </a:lnTo>
                    <a:lnTo>
                      <a:pt x="25" y="23"/>
                    </a:lnTo>
                    <a:lnTo>
                      <a:pt x="18" y="25"/>
                    </a:lnTo>
                    <a:lnTo>
                      <a:pt x="10" y="27"/>
                    </a:lnTo>
                    <a:lnTo>
                      <a:pt x="2" y="25"/>
                    </a:lnTo>
                    <a:lnTo>
                      <a:pt x="0" y="37"/>
                    </a:lnTo>
                    <a:lnTo>
                      <a:pt x="10" y="37"/>
                    </a:lnTo>
                    <a:lnTo>
                      <a:pt x="19" y="37"/>
                    </a:lnTo>
                    <a:lnTo>
                      <a:pt x="29" y="35"/>
                    </a:lnTo>
                    <a:lnTo>
                      <a:pt x="37" y="31"/>
                    </a:lnTo>
                    <a:lnTo>
                      <a:pt x="42" y="27"/>
                    </a:lnTo>
                    <a:lnTo>
                      <a:pt x="48" y="21"/>
                    </a:lnTo>
                    <a:lnTo>
                      <a:pt x="52" y="14"/>
                    </a:lnTo>
                    <a:lnTo>
                      <a:pt x="56" y="4"/>
                    </a:lnTo>
                    <a:lnTo>
                      <a:pt x="4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16" name="Freeform 421"/>
              <p:cNvSpPr>
                <a:spLocks/>
              </p:cNvSpPr>
              <p:nvPr/>
            </p:nvSpPr>
            <p:spPr bwMode="auto">
              <a:xfrm>
                <a:off x="2018" y="3130"/>
                <a:ext cx="64" cy="17"/>
              </a:xfrm>
              <a:custGeom>
                <a:avLst/>
                <a:gdLst>
                  <a:gd name="T0" fmla="*/ 196 w 44"/>
                  <a:gd name="T1" fmla="*/ 26 h 12"/>
                  <a:gd name="T2" fmla="*/ 176 w 44"/>
                  <a:gd name="T3" fmla="*/ 0 h 12"/>
                  <a:gd name="T4" fmla="*/ 0 w 44"/>
                  <a:gd name="T5" fmla="*/ 0 h 12"/>
                  <a:gd name="T6" fmla="*/ 0 w 44"/>
                  <a:gd name="T7" fmla="*/ 48 h 12"/>
                  <a:gd name="T8" fmla="*/ 176 w 44"/>
                  <a:gd name="T9" fmla="*/ 48 h 12"/>
                  <a:gd name="T10" fmla="*/ 196 w 44"/>
                  <a:gd name="T11" fmla="*/ 26 h 12"/>
                  <a:gd name="T12" fmla="*/ 196 w 44"/>
                  <a:gd name="T13" fmla="*/ 26 h 12"/>
                  <a:gd name="T14" fmla="*/ 196 w 44"/>
                  <a:gd name="T15" fmla="*/ 0 h 12"/>
                  <a:gd name="T16" fmla="*/ 176 w 44"/>
                  <a:gd name="T17" fmla="*/ 0 h 12"/>
                  <a:gd name="T18" fmla="*/ 196 w 44"/>
                  <a:gd name="T19" fmla="*/ 2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2"/>
                  <a:gd name="T32" fmla="*/ 44 w 4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2">
                    <a:moveTo>
                      <a:pt x="44" y="6"/>
                    </a:moveTo>
                    <a:lnTo>
                      <a:pt x="39" y="0"/>
                    </a:lnTo>
                    <a:lnTo>
                      <a:pt x="0" y="0"/>
                    </a:lnTo>
                    <a:lnTo>
                      <a:pt x="0" y="12"/>
                    </a:lnTo>
                    <a:lnTo>
                      <a:pt x="39" y="12"/>
                    </a:lnTo>
                    <a:lnTo>
                      <a:pt x="44" y="6"/>
                    </a:lnTo>
                    <a:lnTo>
                      <a:pt x="44" y="0"/>
                    </a:lnTo>
                    <a:lnTo>
                      <a:pt x="39" y="0"/>
                    </a:lnTo>
                    <a:lnTo>
                      <a:pt x="44"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17" name="Freeform 422"/>
              <p:cNvSpPr>
                <a:spLocks/>
              </p:cNvSpPr>
              <p:nvPr/>
            </p:nvSpPr>
            <p:spPr bwMode="auto">
              <a:xfrm>
                <a:off x="2066" y="3138"/>
                <a:ext cx="16" cy="135"/>
              </a:xfrm>
              <a:custGeom>
                <a:avLst/>
                <a:gdLst>
                  <a:gd name="T0" fmla="*/ 28 w 11"/>
                  <a:gd name="T1" fmla="*/ 427 h 92"/>
                  <a:gd name="T2" fmla="*/ 48 w 11"/>
                  <a:gd name="T3" fmla="*/ 398 h 92"/>
                  <a:gd name="T4" fmla="*/ 48 w 11"/>
                  <a:gd name="T5" fmla="*/ 0 h 92"/>
                  <a:gd name="T6" fmla="*/ 0 w 11"/>
                  <a:gd name="T7" fmla="*/ 0 h 92"/>
                  <a:gd name="T8" fmla="*/ 0 w 11"/>
                  <a:gd name="T9" fmla="*/ 398 h 92"/>
                  <a:gd name="T10" fmla="*/ 28 w 11"/>
                  <a:gd name="T11" fmla="*/ 427 h 92"/>
                  <a:gd name="T12" fmla="*/ 28 w 11"/>
                  <a:gd name="T13" fmla="*/ 427 h 92"/>
                  <a:gd name="T14" fmla="*/ 48 w 11"/>
                  <a:gd name="T15" fmla="*/ 427 h 92"/>
                  <a:gd name="T16" fmla="*/ 48 w 11"/>
                  <a:gd name="T17" fmla="*/ 398 h 92"/>
                  <a:gd name="T18" fmla="*/ 28 w 11"/>
                  <a:gd name="T19" fmla="*/ 427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2"/>
                  <a:gd name="T32" fmla="*/ 11 w 11"/>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2">
                    <a:moveTo>
                      <a:pt x="6" y="92"/>
                    </a:moveTo>
                    <a:lnTo>
                      <a:pt x="11" y="86"/>
                    </a:lnTo>
                    <a:lnTo>
                      <a:pt x="11" y="0"/>
                    </a:lnTo>
                    <a:lnTo>
                      <a:pt x="0" y="0"/>
                    </a:lnTo>
                    <a:lnTo>
                      <a:pt x="0" y="86"/>
                    </a:lnTo>
                    <a:lnTo>
                      <a:pt x="6" y="92"/>
                    </a:lnTo>
                    <a:lnTo>
                      <a:pt x="11" y="92"/>
                    </a:lnTo>
                    <a:lnTo>
                      <a:pt x="11" y="86"/>
                    </a:lnTo>
                    <a:lnTo>
                      <a:pt x="6" y="9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18" name="Freeform 423"/>
              <p:cNvSpPr>
                <a:spLocks/>
              </p:cNvSpPr>
              <p:nvPr/>
            </p:nvSpPr>
            <p:spPr bwMode="auto">
              <a:xfrm>
                <a:off x="2009" y="3257"/>
                <a:ext cx="66" cy="16"/>
              </a:xfrm>
              <a:custGeom>
                <a:avLst/>
                <a:gdLst>
                  <a:gd name="T0" fmla="*/ 0 w 45"/>
                  <a:gd name="T1" fmla="*/ 22 h 11"/>
                  <a:gd name="T2" fmla="*/ 28 w 45"/>
                  <a:gd name="T3" fmla="*/ 48 h 11"/>
                  <a:gd name="T4" fmla="*/ 208 w 45"/>
                  <a:gd name="T5" fmla="*/ 48 h 11"/>
                  <a:gd name="T6" fmla="*/ 208 w 45"/>
                  <a:gd name="T7" fmla="*/ 0 h 11"/>
                  <a:gd name="T8" fmla="*/ 28 w 45"/>
                  <a:gd name="T9" fmla="*/ 0 h 11"/>
                  <a:gd name="T10" fmla="*/ 0 w 45"/>
                  <a:gd name="T11" fmla="*/ 22 h 11"/>
                  <a:gd name="T12" fmla="*/ 0 w 45"/>
                  <a:gd name="T13" fmla="*/ 22 h 11"/>
                  <a:gd name="T14" fmla="*/ 0 w 45"/>
                  <a:gd name="T15" fmla="*/ 48 h 11"/>
                  <a:gd name="T16" fmla="*/ 28 w 45"/>
                  <a:gd name="T17" fmla="*/ 48 h 11"/>
                  <a:gd name="T18" fmla="*/ 0 w 45"/>
                  <a:gd name="T19" fmla="*/ 22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11"/>
                  <a:gd name="T32" fmla="*/ 45 w 45"/>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11">
                    <a:moveTo>
                      <a:pt x="0" y="5"/>
                    </a:moveTo>
                    <a:lnTo>
                      <a:pt x="6" y="11"/>
                    </a:lnTo>
                    <a:lnTo>
                      <a:pt x="45" y="11"/>
                    </a:lnTo>
                    <a:lnTo>
                      <a:pt x="45" y="0"/>
                    </a:lnTo>
                    <a:lnTo>
                      <a:pt x="6" y="0"/>
                    </a:lnTo>
                    <a:lnTo>
                      <a:pt x="0" y="5"/>
                    </a:lnTo>
                    <a:lnTo>
                      <a:pt x="0" y="11"/>
                    </a:lnTo>
                    <a:lnTo>
                      <a:pt x="6" y="11"/>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19" name="Freeform 424"/>
              <p:cNvSpPr>
                <a:spLocks/>
              </p:cNvSpPr>
              <p:nvPr/>
            </p:nvSpPr>
            <p:spPr bwMode="auto">
              <a:xfrm>
                <a:off x="2009" y="3130"/>
                <a:ext cx="18" cy="134"/>
              </a:xfrm>
              <a:custGeom>
                <a:avLst/>
                <a:gdLst>
                  <a:gd name="T0" fmla="*/ 32 w 12"/>
                  <a:gd name="T1" fmla="*/ 0 h 92"/>
                  <a:gd name="T2" fmla="*/ 0 w 12"/>
                  <a:gd name="T3" fmla="*/ 28 h 92"/>
                  <a:gd name="T4" fmla="*/ 0 w 12"/>
                  <a:gd name="T5" fmla="*/ 414 h 92"/>
                  <a:gd name="T6" fmla="*/ 62 w 12"/>
                  <a:gd name="T7" fmla="*/ 414 h 92"/>
                  <a:gd name="T8" fmla="*/ 62 w 12"/>
                  <a:gd name="T9" fmla="*/ 28 h 92"/>
                  <a:gd name="T10" fmla="*/ 32 w 12"/>
                  <a:gd name="T11" fmla="*/ 0 h 92"/>
                  <a:gd name="T12" fmla="*/ 32 w 12"/>
                  <a:gd name="T13" fmla="*/ 0 h 92"/>
                  <a:gd name="T14" fmla="*/ 0 w 12"/>
                  <a:gd name="T15" fmla="*/ 0 h 92"/>
                  <a:gd name="T16" fmla="*/ 0 w 12"/>
                  <a:gd name="T17" fmla="*/ 28 h 92"/>
                  <a:gd name="T18" fmla="*/ 32 w 12"/>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92"/>
                  <a:gd name="T32" fmla="*/ 12 w 12"/>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92">
                    <a:moveTo>
                      <a:pt x="6" y="0"/>
                    </a:moveTo>
                    <a:lnTo>
                      <a:pt x="0" y="6"/>
                    </a:lnTo>
                    <a:lnTo>
                      <a:pt x="0" y="92"/>
                    </a:lnTo>
                    <a:lnTo>
                      <a:pt x="12" y="92"/>
                    </a:lnTo>
                    <a:lnTo>
                      <a:pt x="12" y="6"/>
                    </a:lnTo>
                    <a:lnTo>
                      <a:pt x="6" y="0"/>
                    </a:lnTo>
                    <a:lnTo>
                      <a:pt x="0" y="0"/>
                    </a:lnTo>
                    <a:lnTo>
                      <a:pt x="0" y="6"/>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20" name="Freeform 425"/>
              <p:cNvSpPr>
                <a:spLocks/>
              </p:cNvSpPr>
              <p:nvPr/>
            </p:nvSpPr>
            <p:spPr bwMode="auto">
              <a:xfrm>
                <a:off x="1982" y="3254"/>
                <a:ext cx="131" cy="16"/>
              </a:xfrm>
              <a:custGeom>
                <a:avLst/>
                <a:gdLst>
                  <a:gd name="T0" fmla="*/ 405 w 90"/>
                  <a:gd name="T1" fmla="*/ 28 h 11"/>
                  <a:gd name="T2" fmla="*/ 381 w 90"/>
                  <a:gd name="T3" fmla="*/ 0 h 11"/>
                  <a:gd name="T4" fmla="*/ 0 w 90"/>
                  <a:gd name="T5" fmla="*/ 0 h 11"/>
                  <a:gd name="T6" fmla="*/ 0 w 90"/>
                  <a:gd name="T7" fmla="*/ 48 h 11"/>
                  <a:gd name="T8" fmla="*/ 381 w 90"/>
                  <a:gd name="T9" fmla="*/ 48 h 11"/>
                  <a:gd name="T10" fmla="*/ 405 w 90"/>
                  <a:gd name="T11" fmla="*/ 28 h 11"/>
                  <a:gd name="T12" fmla="*/ 405 w 90"/>
                  <a:gd name="T13" fmla="*/ 28 h 11"/>
                  <a:gd name="T14" fmla="*/ 405 w 90"/>
                  <a:gd name="T15" fmla="*/ 0 h 11"/>
                  <a:gd name="T16" fmla="*/ 381 w 90"/>
                  <a:gd name="T17" fmla="*/ 0 h 11"/>
                  <a:gd name="T18" fmla="*/ 405 w 90"/>
                  <a:gd name="T19" fmla="*/ 28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1"/>
                  <a:gd name="T32" fmla="*/ 90 w 9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1">
                    <a:moveTo>
                      <a:pt x="90" y="6"/>
                    </a:moveTo>
                    <a:lnTo>
                      <a:pt x="85" y="0"/>
                    </a:lnTo>
                    <a:lnTo>
                      <a:pt x="0" y="0"/>
                    </a:lnTo>
                    <a:lnTo>
                      <a:pt x="0" y="11"/>
                    </a:lnTo>
                    <a:lnTo>
                      <a:pt x="85" y="11"/>
                    </a:lnTo>
                    <a:lnTo>
                      <a:pt x="90" y="6"/>
                    </a:lnTo>
                    <a:lnTo>
                      <a:pt x="90" y="0"/>
                    </a:lnTo>
                    <a:lnTo>
                      <a:pt x="85" y="0"/>
                    </a:lnTo>
                    <a:lnTo>
                      <a:pt x="9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21" name="Freeform 426"/>
              <p:cNvSpPr>
                <a:spLocks/>
              </p:cNvSpPr>
              <p:nvPr/>
            </p:nvSpPr>
            <p:spPr bwMode="auto">
              <a:xfrm>
                <a:off x="2097" y="3262"/>
                <a:ext cx="16" cy="251"/>
              </a:xfrm>
              <a:custGeom>
                <a:avLst/>
                <a:gdLst>
                  <a:gd name="T0" fmla="*/ 28 w 11"/>
                  <a:gd name="T1" fmla="*/ 779 h 172"/>
                  <a:gd name="T2" fmla="*/ 48 w 11"/>
                  <a:gd name="T3" fmla="*/ 759 h 172"/>
                  <a:gd name="T4" fmla="*/ 48 w 11"/>
                  <a:gd name="T5" fmla="*/ 0 h 172"/>
                  <a:gd name="T6" fmla="*/ 0 w 11"/>
                  <a:gd name="T7" fmla="*/ 0 h 172"/>
                  <a:gd name="T8" fmla="*/ 0 w 11"/>
                  <a:gd name="T9" fmla="*/ 759 h 172"/>
                  <a:gd name="T10" fmla="*/ 28 w 11"/>
                  <a:gd name="T11" fmla="*/ 779 h 172"/>
                  <a:gd name="T12" fmla="*/ 28 w 11"/>
                  <a:gd name="T13" fmla="*/ 779 h 172"/>
                  <a:gd name="T14" fmla="*/ 48 w 11"/>
                  <a:gd name="T15" fmla="*/ 779 h 172"/>
                  <a:gd name="T16" fmla="*/ 48 w 11"/>
                  <a:gd name="T17" fmla="*/ 759 h 172"/>
                  <a:gd name="T18" fmla="*/ 28 w 11"/>
                  <a:gd name="T19" fmla="*/ 779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72"/>
                  <a:gd name="T32" fmla="*/ 11 w 11"/>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72">
                    <a:moveTo>
                      <a:pt x="6" y="172"/>
                    </a:moveTo>
                    <a:lnTo>
                      <a:pt x="11" y="167"/>
                    </a:lnTo>
                    <a:lnTo>
                      <a:pt x="11" y="0"/>
                    </a:lnTo>
                    <a:lnTo>
                      <a:pt x="0" y="0"/>
                    </a:lnTo>
                    <a:lnTo>
                      <a:pt x="0" y="167"/>
                    </a:lnTo>
                    <a:lnTo>
                      <a:pt x="6" y="172"/>
                    </a:lnTo>
                    <a:lnTo>
                      <a:pt x="11" y="172"/>
                    </a:lnTo>
                    <a:lnTo>
                      <a:pt x="11" y="167"/>
                    </a:lnTo>
                    <a:lnTo>
                      <a:pt x="6" y="17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22" name="Freeform 427"/>
              <p:cNvSpPr>
                <a:spLocks/>
              </p:cNvSpPr>
              <p:nvPr/>
            </p:nvSpPr>
            <p:spPr bwMode="auto">
              <a:xfrm>
                <a:off x="1974" y="3497"/>
                <a:ext cx="131" cy="16"/>
              </a:xfrm>
              <a:custGeom>
                <a:avLst/>
                <a:gdLst>
                  <a:gd name="T0" fmla="*/ 0 w 90"/>
                  <a:gd name="T1" fmla="*/ 28 h 11"/>
                  <a:gd name="T2" fmla="*/ 22 w 90"/>
                  <a:gd name="T3" fmla="*/ 48 h 11"/>
                  <a:gd name="T4" fmla="*/ 405 w 90"/>
                  <a:gd name="T5" fmla="*/ 48 h 11"/>
                  <a:gd name="T6" fmla="*/ 405 w 90"/>
                  <a:gd name="T7" fmla="*/ 0 h 11"/>
                  <a:gd name="T8" fmla="*/ 22 w 90"/>
                  <a:gd name="T9" fmla="*/ 0 h 11"/>
                  <a:gd name="T10" fmla="*/ 0 w 90"/>
                  <a:gd name="T11" fmla="*/ 28 h 11"/>
                  <a:gd name="T12" fmla="*/ 0 w 90"/>
                  <a:gd name="T13" fmla="*/ 28 h 11"/>
                  <a:gd name="T14" fmla="*/ 0 w 90"/>
                  <a:gd name="T15" fmla="*/ 48 h 11"/>
                  <a:gd name="T16" fmla="*/ 22 w 90"/>
                  <a:gd name="T17" fmla="*/ 48 h 11"/>
                  <a:gd name="T18" fmla="*/ 0 w 90"/>
                  <a:gd name="T19" fmla="*/ 28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1"/>
                  <a:gd name="T32" fmla="*/ 90 w 9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1">
                    <a:moveTo>
                      <a:pt x="0" y="6"/>
                    </a:moveTo>
                    <a:lnTo>
                      <a:pt x="5" y="11"/>
                    </a:lnTo>
                    <a:lnTo>
                      <a:pt x="90" y="11"/>
                    </a:lnTo>
                    <a:lnTo>
                      <a:pt x="90" y="0"/>
                    </a:lnTo>
                    <a:lnTo>
                      <a:pt x="5" y="0"/>
                    </a:lnTo>
                    <a:lnTo>
                      <a:pt x="0" y="6"/>
                    </a:lnTo>
                    <a:lnTo>
                      <a:pt x="0" y="11"/>
                    </a:lnTo>
                    <a:lnTo>
                      <a:pt x="5" y="11"/>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23" name="Freeform 428"/>
              <p:cNvSpPr>
                <a:spLocks/>
              </p:cNvSpPr>
              <p:nvPr/>
            </p:nvSpPr>
            <p:spPr bwMode="auto">
              <a:xfrm>
                <a:off x="1974" y="3254"/>
                <a:ext cx="16" cy="252"/>
              </a:xfrm>
              <a:custGeom>
                <a:avLst/>
                <a:gdLst>
                  <a:gd name="T0" fmla="*/ 22 w 11"/>
                  <a:gd name="T1" fmla="*/ 0 h 173"/>
                  <a:gd name="T2" fmla="*/ 0 w 11"/>
                  <a:gd name="T3" fmla="*/ 28 h 173"/>
                  <a:gd name="T4" fmla="*/ 0 w 11"/>
                  <a:gd name="T5" fmla="*/ 779 h 173"/>
                  <a:gd name="T6" fmla="*/ 48 w 11"/>
                  <a:gd name="T7" fmla="*/ 779 h 173"/>
                  <a:gd name="T8" fmla="*/ 48 w 11"/>
                  <a:gd name="T9" fmla="*/ 28 h 173"/>
                  <a:gd name="T10" fmla="*/ 22 w 11"/>
                  <a:gd name="T11" fmla="*/ 0 h 173"/>
                  <a:gd name="T12" fmla="*/ 22 w 11"/>
                  <a:gd name="T13" fmla="*/ 0 h 173"/>
                  <a:gd name="T14" fmla="*/ 0 w 11"/>
                  <a:gd name="T15" fmla="*/ 0 h 173"/>
                  <a:gd name="T16" fmla="*/ 0 w 11"/>
                  <a:gd name="T17" fmla="*/ 28 h 173"/>
                  <a:gd name="T18" fmla="*/ 22 w 11"/>
                  <a:gd name="T19" fmla="*/ 0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73"/>
                  <a:gd name="T32" fmla="*/ 11 w 11"/>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73">
                    <a:moveTo>
                      <a:pt x="5" y="0"/>
                    </a:moveTo>
                    <a:lnTo>
                      <a:pt x="0" y="6"/>
                    </a:lnTo>
                    <a:lnTo>
                      <a:pt x="0" y="173"/>
                    </a:lnTo>
                    <a:lnTo>
                      <a:pt x="11" y="173"/>
                    </a:lnTo>
                    <a:lnTo>
                      <a:pt x="11" y="6"/>
                    </a:lnTo>
                    <a:lnTo>
                      <a:pt x="5" y="0"/>
                    </a:lnTo>
                    <a:lnTo>
                      <a:pt x="0" y="0"/>
                    </a:lnTo>
                    <a:lnTo>
                      <a:pt x="0" y="6"/>
                    </a:lnTo>
                    <a:lnTo>
                      <a:pt x="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24" name="Freeform 429"/>
              <p:cNvSpPr>
                <a:spLocks/>
              </p:cNvSpPr>
              <p:nvPr/>
            </p:nvSpPr>
            <p:spPr bwMode="auto">
              <a:xfrm>
                <a:off x="1974" y="3497"/>
                <a:ext cx="147" cy="13"/>
              </a:xfrm>
              <a:custGeom>
                <a:avLst/>
                <a:gdLst>
                  <a:gd name="T0" fmla="*/ 453 w 101"/>
                  <a:gd name="T1" fmla="*/ 19 h 9"/>
                  <a:gd name="T2" fmla="*/ 426 w 101"/>
                  <a:gd name="T3" fmla="*/ 0 h 9"/>
                  <a:gd name="T4" fmla="*/ 0 w 101"/>
                  <a:gd name="T5" fmla="*/ 0 h 9"/>
                  <a:gd name="T6" fmla="*/ 0 w 101"/>
                  <a:gd name="T7" fmla="*/ 39 h 9"/>
                  <a:gd name="T8" fmla="*/ 426 w 101"/>
                  <a:gd name="T9" fmla="*/ 39 h 9"/>
                  <a:gd name="T10" fmla="*/ 453 w 101"/>
                  <a:gd name="T11" fmla="*/ 19 h 9"/>
                  <a:gd name="T12" fmla="*/ 453 w 101"/>
                  <a:gd name="T13" fmla="*/ 19 h 9"/>
                  <a:gd name="T14" fmla="*/ 453 w 101"/>
                  <a:gd name="T15" fmla="*/ 0 h 9"/>
                  <a:gd name="T16" fmla="*/ 426 w 101"/>
                  <a:gd name="T17" fmla="*/ 0 h 9"/>
                  <a:gd name="T18" fmla="*/ 453 w 101"/>
                  <a:gd name="T19" fmla="*/ 1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9"/>
                  <a:gd name="T32" fmla="*/ 101 w 10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9">
                    <a:moveTo>
                      <a:pt x="101" y="4"/>
                    </a:moveTo>
                    <a:lnTo>
                      <a:pt x="95" y="0"/>
                    </a:lnTo>
                    <a:lnTo>
                      <a:pt x="0" y="0"/>
                    </a:lnTo>
                    <a:lnTo>
                      <a:pt x="0" y="9"/>
                    </a:lnTo>
                    <a:lnTo>
                      <a:pt x="95" y="9"/>
                    </a:lnTo>
                    <a:lnTo>
                      <a:pt x="101" y="4"/>
                    </a:lnTo>
                    <a:lnTo>
                      <a:pt x="101" y="0"/>
                    </a:lnTo>
                    <a:lnTo>
                      <a:pt x="95" y="0"/>
                    </a:lnTo>
                    <a:lnTo>
                      <a:pt x="101"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25" name="Freeform 430"/>
              <p:cNvSpPr>
                <a:spLocks/>
              </p:cNvSpPr>
              <p:nvPr/>
            </p:nvSpPr>
            <p:spPr bwMode="auto">
              <a:xfrm>
                <a:off x="2105" y="3503"/>
                <a:ext cx="16" cy="131"/>
              </a:xfrm>
              <a:custGeom>
                <a:avLst/>
                <a:gdLst>
                  <a:gd name="T0" fmla="*/ 22 w 11"/>
                  <a:gd name="T1" fmla="*/ 405 h 90"/>
                  <a:gd name="T2" fmla="*/ 48 w 11"/>
                  <a:gd name="T3" fmla="*/ 377 h 90"/>
                  <a:gd name="T4" fmla="*/ 48 w 11"/>
                  <a:gd name="T5" fmla="*/ 0 h 90"/>
                  <a:gd name="T6" fmla="*/ 0 w 11"/>
                  <a:gd name="T7" fmla="*/ 0 h 90"/>
                  <a:gd name="T8" fmla="*/ 0 w 11"/>
                  <a:gd name="T9" fmla="*/ 377 h 90"/>
                  <a:gd name="T10" fmla="*/ 22 w 11"/>
                  <a:gd name="T11" fmla="*/ 405 h 90"/>
                  <a:gd name="T12" fmla="*/ 22 w 11"/>
                  <a:gd name="T13" fmla="*/ 405 h 90"/>
                  <a:gd name="T14" fmla="*/ 48 w 11"/>
                  <a:gd name="T15" fmla="*/ 405 h 90"/>
                  <a:gd name="T16" fmla="*/ 48 w 11"/>
                  <a:gd name="T17" fmla="*/ 377 h 90"/>
                  <a:gd name="T18" fmla="*/ 22 w 11"/>
                  <a:gd name="T19" fmla="*/ 405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0"/>
                  <a:gd name="T32" fmla="*/ 11 w 11"/>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0">
                    <a:moveTo>
                      <a:pt x="5" y="90"/>
                    </a:moveTo>
                    <a:lnTo>
                      <a:pt x="11" y="84"/>
                    </a:lnTo>
                    <a:lnTo>
                      <a:pt x="11" y="0"/>
                    </a:lnTo>
                    <a:lnTo>
                      <a:pt x="0" y="0"/>
                    </a:lnTo>
                    <a:lnTo>
                      <a:pt x="0" y="84"/>
                    </a:lnTo>
                    <a:lnTo>
                      <a:pt x="5" y="90"/>
                    </a:lnTo>
                    <a:lnTo>
                      <a:pt x="11" y="90"/>
                    </a:lnTo>
                    <a:lnTo>
                      <a:pt x="11" y="84"/>
                    </a:lnTo>
                    <a:lnTo>
                      <a:pt x="5" y="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26" name="Freeform 431"/>
              <p:cNvSpPr>
                <a:spLocks/>
              </p:cNvSpPr>
              <p:nvPr/>
            </p:nvSpPr>
            <p:spPr bwMode="auto">
              <a:xfrm>
                <a:off x="1965" y="3617"/>
                <a:ext cx="148" cy="17"/>
              </a:xfrm>
              <a:custGeom>
                <a:avLst/>
                <a:gdLst>
                  <a:gd name="T0" fmla="*/ 0 w 101"/>
                  <a:gd name="T1" fmla="*/ 26 h 12"/>
                  <a:gd name="T2" fmla="*/ 28 w 101"/>
                  <a:gd name="T3" fmla="*/ 48 h 12"/>
                  <a:gd name="T4" fmla="*/ 466 w 101"/>
                  <a:gd name="T5" fmla="*/ 48 h 12"/>
                  <a:gd name="T6" fmla="*/ 466 w 101"/>
                  <a:gd name="T7" fmla="*/ 0 h 12"/>
                  <a:gd name="T8" fmla="*/ 28 w 101"/>
                  <a:gd name="T9" fmla="*/ 0 h 12"/>
                  <a:gd name="T10" fmla="*/ 0 w 101"/>
                  <a:gd name="T11" fmla="*/ 26 h 12"/>
                  <a:gd name="T12" fmla="*/ 0 w 101"/>
                  <a:gd name="T13" fmla="*/ 26 h 12"/>
                  <a:gd name="T14" fmla="*/ 0 w 101"/>
                  <a:gd name="T15" fmla="*/ 48 h 12"/>
                  <a:gd name="T16" fmla="*/ 28 w 101"/>
                  <a:gd name="T17" fmla="*/ 48 h 12"/>
                  <a:gd name="T18" fmla="*/ 0 w 101"/>
                  <a:gd name="T19" fmla="*/ 2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12"/>
                  <a:gd name="T32" fmla="*/ 101 w 10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12">
                    <a:moveTo>
                      <a:pt x="0" y="6"/>
                    </a:moveTo>
                    <a:lnTo>
                      <a:pt x="6" y="12"/>
                    </a:lnTo>
                    <a:lnTo>
                      <a:pt x="101" y="12"/>
                    </a:lnTo>
                    <a:lnTo>
                      <a:pt x="101" y="0"/>
                    </a:lnTo>
                    <a:lnTo>
                      <a:pt x="6" y="0"/>
                    </a:lnTo>
                    <a:lnTo>
                      <a:pt x="0" y="6"/>
                    </a:lnTo>
                    <a:lnTo>
                      <a:pt x="0" y="12"/>
                    </a:lnTo>
                    <a:lnTo>
                      <a:pt x="6" y="12"/>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27" name="Freeform 432"/>
              <p:cNvSpPr>
                <a:spLocks/>
              </p:cNvSpPr>
              <p:nvPr/>
            </p:nvSpPr>
            <p:spPr bwMode="auto">
              <a:xfrm>
                <a:off x="1965" y="3497"/>
                <a:ext cx="17" cy="129"/>
              </a:xfrm>
              <a:custGeom>
                <a:avLst/>
                <a:gdLst>
                  <a:gd name="T0" fmla="*/ 34 w 11"/>
                  <a:gd name="T1" fmla="*/ 0 h 88"/>
                  <a:gd name="T2" fmla="*/ 0 w 11"/>
                  <a:gd name="T3" fmla="*/ 19 h 88"/>
                  <a:gd name="T4" fmla="*/ 0 w 11"/>
                  <a:gd name="T5" fmla="*/ 406 h 88"/>
                  <a:gd name="T6" fmla="*/ 62 w 11"/>
                  <a:gd name="T7" fmla="*/ 406 h 88"/>
                  <a:gd name="T8" fmla="*/ 62 w 11"/>
                  <a:gd name="T9" fmla="*/ 19 h 88"/>
                  <a:gd name="T10" fmla="*/ 34 w 11"/>
                  <a:gd name="T11" fmla="*/ 0 h 88"/>
                  <a:gd name="T12" fmla="*/ 34 w 11"/>
                  <a:gd name="T13" fmla="*/ 0 h 88"/>
                  <a:gd name="T14" fmla="*/ 0 w 11"/>
                  <a:gd name="T15" fmla="*/ 0 h 88"/>
                  <a:gd name="T16" fmla="*/ 0 w 11"/>
                  <a:gd name="T17" fmla="*/ 19 h 88"/>
                  <a:gd name="T18" fmla="*/ 34 w 11"/>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8"/>
                  <a:gd name="T32" fmla="*/ 11 w 11"/>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8">
                    <a:moveTo>
                      <a:pt x="6" y="0"/>
                    </a:moveTo>
                    <a:lnTo>
                      <a:pt x="0" y="4"/>
                    </a:lnTo>
                    <a:lnTo>
                      <a:pt x="0" y="88"/>
                    </a:lnTo>
                    <a:lnTo>
                      <a:pt x="11" y="88"/>
                    </a:lnTo>
                    <a:lnTo>
                      <a:pt x="11" y="4"/>
                    </a:lnTo>
                    <a:lnTo>
                      <a:pt x="6" y="0"/>
                    </a:lnTo>
                    <a:lnTo>
                      <a:pt x="0" y="0"/>
                    </a:lnTo>
                    <a:lnTo>
                      <a:pt x="0" y="4"/>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28" name="Freeform 433"/>
              <p:cNvSpPr>
                <a:spLocks/>
              </p:cNvSpPr>
              <p:nvPr/>
            </p:nvSpPr>
            <p:spPr bwMode="auto">
              <a:xfrm>
                <a:off x="1716" y="2870"/>
                <a:ext cx="70" cy="232"/>
              </a:xfrm>
              <a:custGeom>
                <a:avLst/>
                <a:gdLst>
                  <a:gd name="T0" fmla="*/ 209 w 48"/>
                  <a:gd name="T1" fmla="*/ 681 h 159"/>
                  <a:gd name="T2" fmla="*/ 217 w 48"/>
                  <a:gd name="T3" fmla="*/ 681 h 159"/>
                  <a:gd name="T4" fmla="*/ 171 w 48"/>
                  <a:gd name="T5" fmla="*/ 625 h 159"/>
                  <a:gd name="T6" fmla="*/ 130 w 48"/>
                  <a:gd name="T7" fmla="*/ 556 h 159"/>
                  <a:gd name="T8" fmla="*/ 106 w 48"/>
                  <a:gd name="T9" fmla="*/ 474 h 159"/>
                  <a:gd name="T10" fmla="*/ 77 w 48"/>
                  <a:gd name="T11" fmla="*/ 398 h 159"/>
                  <a:gd name="T12" fmla="*/ 60 w 48"/>
                  <a:gd name="T13" fmla="*/ 312 h 159"/>
                  <a:gd name="T14" fmla="*/ 50 w 48"/>
                  <a:gd name="T15" fmla="*/ 217 h 159"/>
                  <a:gd name="T16" fmla="*/ 50 w 48"/>
                  <a:gd name="T17" fmla="*/ 112 h 159"/>
                  <a:gd name="T18" fmla="*/ 60 w 48"/>
                  <a:gd name="T19" fmla="*/ 0 h 159"/>
                  <a:gd name="T20" fmla="*/ 9 w 48"/>
                  <a:gd name="T21" fmla="*/ 0 h 159"/>
                  <a:gd name="T22" fmla="*/ 0 w 48"/>
                  <a:gd name="T23" fmla="*/ 112 h 159"/>
                  <a:gd name="T24" fmla="*/ 0 w 48"/>
                  <a:gd name="T25" fmla="*/ 217 h 159"/>
                  <a:gd name="T26" fmla="*/ 9 w 48"/>
                  <a:gd name="T27" fmla="*/ 324 h 159"/>
                  <a:gd name="T28" fmla="*/ 28 w 48"/>
                  <a:gd name="T29" fmla="*/ 407 h 159"/>
                  <a:gd name="T30" fmla="*/ 50 w 48"/>
                  <a:gd name="T31" fmla="*/ 495 h 159"/>
                  <a:gd name="T32" fmla="*/ 88 w 48"/>
                  <a:gd name="T33" fmla="*/ 575 h 159"/>
                  <a:gd name="T34" fmla="*/ 130 w 48"/>
                  <a:gd name="T35" fmla="*/ 651 h 159"/>
                  <a:gd name="T36" fmla="*/ 171 w 48"/>
                  <a:gd name="T37" fmla="*/ 711 h 159"/>
                  <a:gd name="T38" fmla="*/ 190 w 48"/>
                  <a:gd name="T39" fmla="*/ 722 h 159"/>
                  <a:gd name="T40" fmla="*/ 209 w 48"/>
                  <a:gd name="T41" fmla="*/ 681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59"/>
                  <a:gd name="T65" fmla="*/ 48 w 48"/>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59">
                    <a:moveTo>
                      <a:pt x="46" y="150"/>
                    </a:moveTo>
                    <a:lnTo>
                      <a:pt x="48" y="150"/>
                    </a:lnTo>
                    <a:lnTo>
                      <a:pt x="38" y="138"/>
                    </a:lnTo>
                    <a:lnTo>
                      <a:pt x="29" y="123"/>
                    </a:lnTo>
                    <a:lnTo>
                      <a:pt x="23" y="105"/>
                    </a:lnTo>
                    <a:lnTo>
                      <a:pt x="17" y="88"/>
                    </a:lnTo>
                    <a:lnTo>
                      <a:pt x="13" y="69"/>
                    </a:lnTo>
                    <a:lnTo>
                      <a:pt x="11" y="48"/>
                    </a:lnTo>
                    <a:lnTo>
                      <a:pt x="11" y="25"/>
                    </a:lnTo>
                    <a:lnTo>
                      <a:pt x="13" y="0"/>
                    </a:lnTo>
                    <a:lnTo>
                      <a:pt x="2" y="0"/>
                    </a:lnTo>
                    <a:lnTo>
                      <a:pt x="0" y="25"/>
                    </a:lnTo>
                    <a:lnTo>
                      <a:pt x="0" y="48"/>
                    </a:lnTo>
                    <a:lnTo>
                      <a:pt x="2" y="71"/>
                    </a:lnTo>
                    <a:lnTo>
                      <a:pt x="6" y="90"/>
                    </a:lnTo>
                    <a:lnTo>
                      <a:pt x="11" y="109"/>
                    </a:lnTo>
                    <a:lnTo>
                      <a:pt x="19" y="127"/>
                    </a:lnTo>
                    <a:lnTo>
                      <a:pt x="29" y="144"/>
                    </a:lnTo>
                    <a:lnTo>
                      <a:pt x="38" y="157"/>
                    </a:lnTo>
                    <a:lnTo>
                      <a:pt x="42" y="159"/>
                    </a:lnTo>
                    <a:lnTo>
                      <a:pt x="46" y="1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29" name="Freeform 434"/>
              <p:cNvSpPr>
                <a:spLocks/>
              </p:cNvSpPr>
              <p:nvPr/>
            </p:nvSpPr>
            <p:spPr bwMode="auto">
              <a:xfrm>
                <a:off x="1777" y="2990"/>
                <a:ext cx="789" cy="166"/>
              </a:xfrm>
              <a:custGeom>
                <a:avLst/>
                <a:gdLst>
                  <a:gd name="T0" fmla="*/ 2398 w 541"/>
                  <a:gd name="T1" fmla="*/ 19 h 114"/>
                  <a:gd name="T2" fmla="*/ 2408 w 541"/>
                  <a:gd name="T3" fmla="*/ 0 h 114"/>
                  <a:gd name="T4" fmla="*/ 2259 w 541"/>
                  <a:gd name="T5" fmla="*/ 89 h 114"/>
                  <a:gd name="T6" fmla="*/ 2112 w 541"/>
                  <a:gd name="T7" fmla="*/ 167 h 114"/>
                  <a:gd name="T8" fmla="*/ 1963 w 541"/>
                  <a:gd name="T9" fmla="*/ 236 h 114"/>
                  <a:gd name="T10" fmla="*/ 1814 w 541"/>
                  <a:gd name="T11" fmla="*/ 297 h 114"/>
                  <a:gd name="T12" fmla="*/ 1670 w 541"/>
                  <a:gd name="T13" fmla="*/ 338 h 114"/>
                  <a:gd name="T14" fmla="*/ 1521 w 541"/>
                  <a:gd name="T15" fmla="*/ 384 h 114"/>
                  <a:gd name="T16" fmla="*/ 1365 w 541"/>
                  <a:gd name="T17" fmla="*/ 414 h 114"/>
                  <a:gd name="T18" fmla="*/ 1216 w 541"/>
                  <a:gd name="T19" fmla="*/ 432 h 114"/>
                  <a:gd name="T20" fmla="*/ 1068 w 541"/>
                  <a:gd name="T21" fmla="*/ 451 h 114"/>
                  <a:gd name="T22" fmla="*/ 925 w 541"/>
                  <a:gd name="T23" fmla="*/ 460 h 114"/>
                  <a:gd name="T24" fmla="*/ 764 w 541"/>
                  <a:gd name="T25" fmla="*/ 451 h 114"/>
                  <a:gd name="T26" fmla="*/ 614 w 541"/>
                  <a:gd name="T27" fmla="*/ 441 h 114"/>
                  <a:gd name="T28" fmla="*/ 473 w 541"/>
                  <a:gd name="T29" fmla="*/ 414 h 114"/>
                  <a:gd name="T30" fmla="*/ 312 w 541"/>
                  <a:gd name="T31" fmla="*/ 392 h 114"/>
                  <a:gd name="T32" fmla="*/ 168 w 541"/>
                  <a:gd name="T33" fmla="*/ 345 h 114"/>
                  <a:gd name="T34" fmla="*/ 19 w 541"/>
                  <a:gd name="T35" fmla="*/ 306 h 114"/>
                  <a:gd name="T36" fmla="*/ 0 w 541"/>
                  <a:gd name="T37" fmla="*/ 345 h 114"/>
                  <a:gd name="T38" fmla="*/ 149 w 541"/>
                  <a:gd name="T39" fmla="*/ 400 h 114"/>
                  <a:gd name="T40" fmla="*/ 305 w 541"/>
                  <a:gd name="T41" fmla="*/ 432 h 114"/>
                  <a:gd name="T42" fmla="*/ 461 w 541"/>
                  <a:gd name="T43" fmla="*/ 466 h 114"/>
                  <a:gd name="T44" fmla="*/ 611 w 541"/>
                  <a:gd name="T45" fmla="*/ 494 h 114"/>
                  <a:gd name="T46" fmla="*/ 764 w 541"/>
                  <a:gd name="T47" fmla="*/ 502 h 114"/>
                  <a:gd name="T48" fmla="*/ 925 w 541"/>
                  <a:gd name="T49" fmla="*/ 513 h 114"/>
                  <a:gd name="T50" fmla="*/ 1068 w 541"/>
                  <a:gd name="T51" fmla="*/ 502 h 114"/>
                  <a:gd name="T52" fmla="*/ 1225 w 541"/>
                  <a:gd name="T53" fmla="*/ 485 h 114"/>
                  <a:gd name="T54" fmla="*/ 1372 w 541"/>
                  <a:gd name="T55" fmla="*/ 466 h 114"/>
                  <a:gd name="T56" fmla="*/ 1530 w 541"/>
                  <a:gd name="T57" fmla="*/ 432 h 114"/>
                  <a:gd name="T58" fmla="*/ 1687 w 541"/>
                  <a:gd name="T59" fmla="*/ 392 h 114"/>
                  <a:gd name="T60" fmla="*/ 1833 w 541"/>
                  <a:gd name="T61" fmla="*/ 338 h 114"/>
                  <a:gd name="T62" fmla="*/ 1982 w 541"/>
                  <a:gd name="T63" fmla="*/ 278 h 114"/>
                  <a:gd name="T64" fmla="*/ 2134 w 541"/>
                  <a:gd name="T65" fmla="*/ 208 h 114"/>
                  <a:gd name="T66" fmla="*/ 2282 w 541"/>
                  <a:gd name="T67" fmla="*/ 130 h 114"/>
                  <a:gd name="T68" fmla="*/ 2444 w 541"/>
                  <a:gd name="T69" fmla="*/ 47 h 114"/>
                  <a:gd name="T70" fmla="*/ 2449 w 541"/>
                  <a:gd name="T71" fmla="*/ 28 h 114"/>
                  <a:gd name="T72" fmla="*/ 2444 w 541"/>
                  <a:gd name="T73" fmla="*/ 47 h 114"/>
                  <a:gd name="T74" fmla="*/ 2449 w 541"/>
                  <a:gd name="T75" fmla="*/ 36 h 114"/>
                  <a:gd name="T76" fmla="*/ 2449 w 541"/>
                  <a:gd name="T77" fmla="*/ 28 h 114"/>
                  <a:gd name="T78" fmla="*/ 2398 w 541"/>
                  <a:gd name="T79" fmla="*/ 19 h 1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1"/>
                  <a:gd name="T121" fmla="*/ 0 h 114"/>
                  <a:gd name="T122" fmla="*/ 541 w 541"/>
                  <a:gd name="T123" fmla="*/ 114 h 1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1" h="114">
                    <a:moveTo>
                      <a:pt x="530" y="4"/>
                    </a:moveTo>
                    <a:lnTo>
                      <a:pt x="532" y="0"/>
                    </a:lnTo>
                    <a:lnTo>
                      <a:pt x="499" y="20"/>
                    </a:lnTo>
                    <a:lnTo>
                      <a:pt x="467" y="37"/>
                    </a:lnTo>
                    <a:lnTo>
                      <a:pt x="434" y="52"/>
                    </a:lnTo>
                    <a:lnTo>
                      <a:pt x="401" y="66"/>
                    </a:lnTo>
                    <a:lnTo>
                      <a:pt x="369" y="75"/>
                    </a:lnTo>
                    <a:lnTo>
                      <a:pt x="336" y="85"/>
                    </a:lnTo>
                    <a:lnTo>
                      <a:pt x="302" y="92"/>
                    </a:lnTo>
                    <a:lnTo>
                      <a:pt x="269" y="96"/>
                    </a:lnTo>
                    <a:lnTo>
                      <a:pt x="236" y="100"/>
                    </a:lnTo>
                    <a:lnTo>
                      <a:pt x="204" y="102"/>
                    </a:lnTo>
                    <a:lnTo>
                      <a:pt x="169" y="100"/>
                    </a:lnTo>
                    <a:lnTo>
                      <a:pt x="136" y="98"/>
                    </a:lnTo>
                    <a:lnTo>
                      <a:pt x="104" y="92"/>
                    </a:lnTo>
                    <a:lnTo>
                      <a:pt x="69" y="87"/>
                    </a:lnTo>
                    <a:lnTo>
                      <a:pt x="37" y="77"/>
                    </a:lnTo>
                    <a:lnTo>
                      <a:pt x="4" y="68"/>
                    </a:lnTo>
                    <a:lnTo>
                      <a:pt x="0" y="77"/>
                    </a:lnTo>
                    <a:lnTo>
                      <a:pt x="33" y="89"/>
                    </a:lnTo>
                    <a:lnTo>
                      <a:pt x="67" y="96"/>
                    </a:lnTo>
                    <a:lnTo>
                      <a:pt x="102" y="104"/>
                    </a:lnTo>
                    <a:lnTo>
                      <a:pt x="135" y="110"/>
                    </a:lnTo>
                    <a:lnTo>
                      <a:pt x="169" y="112"/>
                    </a:lnTo>
                    <a:lnTo>
                      <a:pt x="204" y="114"/>
                    </a:lnTo>
                    <a:lnTo>
                      <a:pt x="236" y="112"/>
                    </a:lnTo>
                    <a:lnTo>
                      <a:pt x="271" y="108"/>
                    </a:lnTo>
                    <a:lnTo>
                      <a:pt x="303" y="104"/>
                    </a:lnTo>
                    <a:lnTo>
                      <a:pt x="338" y="96"/>
                    </a:lnTo>
                    <a:lnTo>
                      <a:pt x="373" y="87"/>
                    </a:lnTo>
                    <a:lnTo>
                      <a:pt x="405" y="75"/>
                    </a:lnTo>
                    <a:lnTo>
                      <a:pt x="438" y="62"/>
                    </a:lnTo>
                    <a:lnTo>
                      <a:pt x="472" y="46"/>
                    </a:lnTo>
                    <a:lnTo>
                      <a:pt x="505" y="29"/>
                    </a:lnTo>
                    <a:lnTo>
                      <a:pt x="540" y="10"/>
                    </a:lnTo>
                    <a:lnTo>
                      <a:pt x="541" y="6"/>
                    </a:lnTo>
                    <a:lnTo>
                      <a:pt x="540" y="10"/>
                    </a:lnTo>
                    <a:lnTo>
                      <a:pt x="541" y="8"/>
                    </a:lnTo>
                    <a:lnTo>
                      <a:pt x="541" y="6"/>
                    </a:lnTo>
                    <a:lnTo>
                      <a:pt x="530"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30" name="Freeform 435"/>
              <p:cNvSpPr>
                <a:spLocks/>
              </p:cNvSpPr>
              <p:nvPr/>
            </p:nvSpPr>
            <p:spPr bwMode="auto">
              <a:xfrm>
                <a:off x="2550" y="2959"/>
                <a:ext cx="19" cy="40"/>
              </a:xfrm>
              <a:custGeom>
                <a:avLst/>
                <a:gdLst>
                  <a:gd name="T0" fmla="*/ 19 w 13"/>
                  <a:gd name="T1" fmla="*/ 0 h 27"/>
                  <a:gd name="T2" fmla="*/ 19 w 13"/>
                  <a:gd name="T3" fmla="*/ 9 h 27"/>
                  <a:gd name="T4" fmla="*/ 0 w 13"/>
                  <a:gd name="T5" fmla="*/ 120 h 27"/>
                  <a:gd name="T6" fmla="*/ 50 w 13"/>
                  <a:gd name="T7" fmla="*/ 129 h 27"/>
                  <a:gd name="T8" fmla="*/ 60 w 13"/>
                  <a:gd name="T9" fmla="*/ 9 h 27"/>
                  <a:gd name="T10" fmla="*/ 19 w 13"/>
                  <a:gd name="T11" fmla="*/ 0 h 27"/>
                  <a:gd name="T12" fmla="*/ 0 60000 65536"/>
                  <a:gd name="T13" fmla="*/ 0 60000 65536"/>
                  <a:gd name="T14" fmla="*/ 0 60000 65536"/>
                  <a:gd name="T15" fmla="*/ 0 60000 65536"/>
                  <a:gd name="T16" fmla="*/ 0 60000 65536"/>
                  <a:gd name="T17" fmla="*/ 0 60000 65536"/>
                  <a:gd name="T18" fmla="*/ 0 w 13"/>
                  <a:gd name="T19" fmla="*/ 0 h 27"/>
                  <a:gd name="T20" fmla="*/ 13 w 13"/>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3" h="27">
                    <a:moveTo>
                      <a:pt x="4" y="0"/>
                    </a:moveTo>
                    <a:lnTo>
                      <a:pt x="4" y="2"/>
                    </a:lnTo>
                    <a:lnTo>
                      <a:pt x="0" y="25"/>
                    </a:lnTo>
                    <a:lnTo>
                      <a:pt x="11" y="27"/>
                    </a:lnTo>
                    <a:lnTo>
                      <a:pt x="13" y="2"/>
                    </a:lnTo>
                    <a:lnTo>
                      <a:pt x="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31" name="Freeform 436"/>
              <p:cNvSpPr>
                <a:spLocks/>
              </p:cNvSpPr>
              <p:nvPr/>
            </p:nvSpPr>
            <p:spPr bwMode="auto">
              <a:xfrm>
                <a:off x="2556" y="2873"/>
                <a:ext cx="47" cy="92"/>
              </a:xfrm>
              <a:custGeom>
                <a:avLst/>
                <a:gdLst>
                  <a:gd name="T0" fmla="*/ 116 w 32"/>
                  <a:gd name="T1" fmla="*/ 0 h 63"/>
                  <a:gd name="T2" fmla="*/ 88 w 32"/>
                  <a:gd name="T3" fmla="*/ 19 h 63"/>
                  <a:gd name="T4" fmla="*/ 0 w 32"/>
                  <a:gd name="T5" fmla="*/ 269 h 63"/>
                  <a:gd name="T6" fmla="*/ 41 w 32"/>
                  <a:gd name="T7" fmla="*/ 286 h 63"/>
                  <a:gd name="T8" fmla="*/ 137 w 32"/>
                  <a:gd name="T9" fmla="*/ 32 h 63"/>
                  <a:gd name="T10" fmla="*/ 116 w 32"/>
                  <a:gd name="T11" fmla="*/ 0 h 63"/>
                  <a:gd name="T12" fmla="*/ 137 w 32"/>
                  <a:gd name="T13" fmla="*/ 32 h 63"/>
                  <a:gd name="T14" fmla="*/ 148 w 32"/>
                  <a:gd name="T15" fmla="*/ 0 h 63"/>
                  <a:gd name="T16" fmla="*/ 116 w 3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63"/>
                  <a:gd name="T29" fmla="*/ 32 w 3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63">
                    <a:moveTo>
                      <a:pt x="25" y="0"/>
                    </a:moveTo>
                    <a:lnTo>
                      <a:pt x="19" y="4"/>
                    </a:lnTo>
                    <a:lnTo>
                      <a:pt x="0" y="59"/>
                    </a:lnTo>
                    <a:lnTo>
                      <a:pt x="9" y="63"/>
                    </a:lnTo>
                    <a:lnTo>
                      <a:pt x="29" y="7"/>
                    </a:lnTo>
                    <a:lnTo>
                      <a:pt x="25" y="0"/>
                    </a:lnTo>
                    <a:lnTo>
                      <a:pt x="29" y="7"/>
                    </a:lnTo>
                    <a:lnTo>
                      <a:pt x="32" y="0"/>
                    </a:lnTo>
                    <a:lnTo>
                      <a:pt x="2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32" name="Freeform 437"/>
              <p:cNvSpPr>
                <a:spLocks/>
              </p:cNvSpPr>
              <p:nvPr/>
            </p:nvSpPr>
            <p:spPr bwMode="auto">
              <a:xfrm>
                <a:off x="1976" y="2856"/>
                <a:ext cx="616" cy="33"/>
              </a:xfrm>
              <a:custGeom>
                <a:avLst/>
                <a:gdLst>
                  <a:gd name="T0" fmla="*/ 0 w 423"/>
                  <a:gd name="T1" fmla="*/ 0 h 23"/>
                  <a:gd name="T2" fmla="*/ 0 w 423"/>
                  <a:gd name="T3" fmla="*/ 49 h 23"/>
                  <a:gd name="T4" fmla="*/ 1893 w 423"/>
                  <a:gd name="T5" fmla="*/ 96 h 23"/>
                  <a:gd name="T6" fmla="*/ 1902 w 423"/>
                  <a:gd name="T7" fmla="*/ 49 h 23"/>
                  <a:gd name="T8" fmla="*/ 0 w 423"/>
                  <a:gd name="T9" fmla="*/ 0 h 23"/>
                  <a:gd name="T10" fmla="*/ 0 w 423"/>
                  <a:gd name="T11" fmla="*/ 0 h 23"/>
                  <a:gd name="T12" fmla="*/ 0 60000 65536"/>
                  <a:gd name="T13" fmla="*/ 0 60000 65536"/>
                  <a:gd name="T14" fmla="*/ 0 60000 65536"/>
                  <a:gd name="T15" fmla="*/ 0 60000 65536"/>
                  <a:gd name="T16" fmla="*/ 0 60000 65536"/>
                  <a:gd name="T17" fmla="*/ 0 60000 65536"/>
                  <a:gd name="T18" fmla="*/ 0 w 423"/>
                  <a:gd name="T19" fmla="*/ 0 h 23"/>
                  <a:gd name="T20" fmla="*/ 423 w 423"/>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423" h="23">
                    <a:moveTo>
                      <a:pt x="0" y="0"/>
                    </a:moveTo>
                    <a:lnTo>
                      <a:pt x="0" y="12"/>
                    </a:lnTo>
                    <a:lnTo>
                      <a:pt x="421" y="23"/>
                    </a:lnTo>
                    <a:lnTo>
                      <a:pt x="423" y="12"/>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33" name="Freeform 438"/>
              <p:cNvSpPr>
                <a:spLocks/>
              </p:cNvSpPr>
              <p:nvPr/>
            </p:nvSpPr>
            <p:spPr bwMode="auto">
              <a:xfrm>
                <a:off x="1719" y="2856"/>
                <a:ext cx="257" cy="23"/>
              </a:xfrm>
              <a:custGeom>
                <a:avLst/>
                <a:gdLst>
                  <a:gd name="T0" fmla="*/ 0 w 176"/>
                  <a:gd name="T1" fmla="*/ 42 h 16"/>
                  <a:gd name="T2" fmla="*/ 28 w 176"/>
                  <a:gd name="T3" fmla="*/ 68 h 16"/>
                  <a:gd name="T4" fmla="*/ 800 w 176"/>
                  <a:gd name="T5" fmla="*/ 50 h 16"/>
                  <a:gd name="T6" fmla="*/ 800 w 176"/>
                  <a:gd name="T7" fmla="*/ 0 h 16"/>
                  <a:gd name="T8" fmla="*/ 28 w 176"/>
                  <a:gd name="T9" fmla="*/ 19 h 16"/>
                  <a:gd name="T10" fmla="*/ 0 w 176"/>
                  <a:gd name="T11" fmla="*/ 42 h 16"/>
                  <a:gd name="T12" fmla="*/ 28 w 176"/>
                  <a:gd name="T13" fmla="*/ 19 h 16"/>
                  <a:gd name="T14" fmla="*/ 0 w 176"/>
                  <a:gd name="T15" fmla="*/ 19 h 16"/>
                  <a:gd name="T16" fmla="*/ 0 w 176"/>
                  <a:gd name="T17" fmla="*/ 42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16"/>
                  <a:gd name="T29" fmla="*/ 176 w 17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16">
                    <a:moveTo>
                      <a:pt x="0" y="10"/>
                    </a:moveTo>
                    <a:lnTo>
                      <a:pt x="6" y="16"/>
                    </a:lnTo>
                    <a:lnTo>
                      <a:pt x="176" y="12"/>
                    </a:lnTo>
                    <a:lnTo>
                      <a:pt x="176" y="0"/>
                    </a:lnTo>
                    <a:lnTo>
                      <a:pt x="6" y="4"/>
                    </a:lnTo>
                    <a:lnTo>
                      <a:pt x="0" y="10"/>
                    </a:lnTo>
                    <a:lnTo>
                      <a:pt x="6" y="4"/>
                    </a:lnTo>
                    <a:lnTo>
                      <a:pt x="0" y="4"/>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34" name="Freeform 439"/>
              <p:cNvSpPr>
                <a:spLocks/>
              </p:cNvSpPr>
              <p:nvPr/>
            </p:nvSpPr>
            <p:spPr bwMode="auto">
              <a:xfrm>
                <a:off x="1738" y="2742"/>
                <a:ext cx="490" cy="13"/>
              </a:xfrm>
              <a:custGeom>
                <a:avLst/>
                <a:gdLst>
                  <a:gd name="T0" fmla="*/ 1521 w 336"/>
                  <a:gd name="T1" fmla="*/ 0 h 9"/>
                  <a:gd name="T2" fmla="*/ 1521 w 336"/>
                  <a:gd name="T3" fmla="*/ 0 h 9"/>
                  <a:gd name="T4" fmla="*/ 0 w 336"/>
                  <a:gd name="T5" fmla="*/ 0 h 9"/>
                  <a:gd name="T6" fmla="*/ 0 w 336"/>
                  <a:gd name="T7" fmla="*/ 39 h 9"/>
                  <a:gd name="T8" fmla="*/ 1521 w 336"/>
                  <a:gd name="T9" fmla="*/ 39 h 9"/>
                  <a:gd name="T10" fmla="*/ 1521 w 336"/>
                  <a:gd name="T11" fmla="*/ 0 h 9"/>
                  <a:gd name="T12" fmla="*/ 0 60000 65536"/>
                  <a:gd name="T13" fmla="*/ 0 60000 65536"/>
                  <a:gd name="T14" fmla="*/ 0 60000 65536"/>
                  <a:gd name="T15" fmla="*/ 0 60000 65536"/>
                  <a:gd name="T16" fmla="*/ 0 60000 65536"/>
                  <a:gd name="T17" fmla="*/ 0 60000 65536"/>
                  <a:gd name="T18" fmla="*/ 0 w 336"/>
                  <a:gd name="T19" fmla="*/ 0 h 9"/>
                  <a:gd name="T20" fmla="*/ 336 w 336"/>
                  <a:gd name="T21" fmla="*/ 9 h 9"/>
                </a:gdLst>
                <a:ahLst/>
                <a:cxnLst>
                  <a:cxn ang="T12">
                    <a:pos x="T0" y="T1"/>
                  </a:cxn>
                  <a:cxn ang="T13">
                    <a:pos x="T2" y="T3"/>
                  </a:cxn>
                  <a:cxn ang="T14">
                    <a:pos x="T4" y="T5"/>
                  </a:cxn>
                  <a:cxn ang="T15">
                    <a:pos x="T6" y="T7"/>
                  </a:cxn>
                  <a:cxn ang="T16">
                    <a:pos x="T8" y="T9"/>
                  </a:cxn>
                  <a:cxn ang="T17">
                    <a:pos x="T10" y="T11"/>
                  </a:cxn>
                </a:cxnLst>
                <a:rect l="T18" t="T19" r="T20" b="T21"/>
                <a:pathLst>
                  <a:path w="336" h="9">
                    <a:moveTo>
                      <a:pt x="336" y="0"/>
                    </a:moveTo>
                    <a:lnTo>
                      <a:pt x="336" y="0"/>
                    </a:lnTo>
                    <a:lnTo>
                      <a:pt x="0" y="0"/>
                    </a:lnTo>
                    <a:lnTo>
                      <a:pt x="0" y="9"/>
                    </a:lnTo>
                    <a:lnTo>
                      <a:pt x="336" y="9"/>
                    </a:lnTo>
                    <a:lnTo>
                      <a:pt x="33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35" name="Freeform 440"/>
              <p:cNvSpPr>
                <a:spLocks/>
              </p:cNvSpPr>
              <p:nvPr/>
            </p:nvSpPr>
            <p:spPr bwMode="auto">
              <a:xfrm>
                <a:off x="2228" y="2742"/>
                <a:ext cx="456" cy="141"/>
              </a:xfrm>
              <a:custGeom>
                <a:avLst/>
                <a:gdLst>
                  <a:gd name="T0" fmla="*/ 1381 w 313"/>
                  <a:gd name="T1" fmla="*/ 433 h 97"/>
                  <a:gd name="T2" fmla="*/ 1381 w 313"/>
                  <a:gd name="T3" fmla="*/ 432 h 97"/>
                  <a:gd name="T4" fmla="*/ 1402 w 313"/>
                  <a:gd name="T5" fmla="*/ 385 h 97"/>
                  <a:gd name="T6" fmla="*/ 1409 w 313"/>
                  <a:gd name="T7" fmla="*/ 339 h 97"/>
                  <a:gd name="T8" fmla="*/ 1409 w 313"/>
                  <a:gd name="T9" fmla="*/ 298 h 97"/>
                  <a:gd name="T10" fmla="*/ 1393 w 313"/>
                  <a:gd name="T11" fmla="*/ 256 h 97"/>
                  <a:gd name="T12" fmla="*/ 1374 w 313"/>
                  <a:gd name="T13" fmla="*/ 215 h 97"/>
                  <a:gd name="T14" fmla="*/ 1342 w 313"/>
                  <a:gd name="T15" fmla="*/ 177 h 97"/>
                  <a:gd name="T16" fmla="*/ 1291 w 313"/>
                  <a:gd name="T17" fmla="*/ 144 h 97"/>
                  <a:gd name="T18" fmla="*/ 1231 w 313"/>
                  <a:gd name="T19" fmla="*/ 116 h 97"/>
                  <a:gd name="T20" fmla="*/ 1144 w 313"/>
                  <a:gd name="T21" fmla="*/ 94 h 97"/>
                  <a:gd name="T22" fmla="*/ 1045 w 313"/>
                  <a:gd name="T23" fmla="*/ 68 h 97"/>
                  <a:gd name="T24" fmla="*/ 934 w 313"/>
                  <a:gd name="T25" fmla="*/ 48 h 97"/>
                  <a:gd name="T26" fmla="*/ 798 w 313"/>
                  <a:gd name="T27" fmla="*/ 32 h 97"/>
                  <a:gd name="T28" fmla="*/ 631 w 313"/>
                  <a:gd name="T29" fmla="*/ 13 h 97"/>
                  <a:gd name="T30" fmla="*/ 452 w 313"/>
                  <a:gd name="T31" fmla="*/ 1 h 97"/>
                  <a:gd name="T32" fmla="*/ 245 w 313"/>
                  <a:gd name="T33" fmla="*/ 0 h 97"/>
                  <a:gd name="T34" fmla="*/ 0 w 313"/>
                  <a:gd name="T35" fmla="*/ 0 h 97"/>
                  <a:gd name="T36" fmla="*/ 0 w 313"/>
                  <a:gd name="T37" fmla="*/ 41 h 97"/>
                  <a:gd name="T38" fmla="*/ 245 w 313"/>
                  <a:gd name="T39" fmla="*/ 48 h 97"/>
                  <a:gd name="T40" fmla="*/ 452 w 313"/>
                  <a:gd name="T41" fmla="*/ 60 h 97"/>
                  <a:gd name="T42" fmla="*/ 631 w 313"/>
                  <a:gd name="T43" fmla="*/ 68 h 97"/>
                  <a:gd name="T44" fmla="*/ 790 w 313"/>
                  <a:gd name="T45" fmla="*/ 87 h 97"/>
                  <a:gd name="T46" fmla="*/ 928 w 313"/>
                  <a:gd name="T47" fmla="*/ 102 h 97"/>
                  <a:gd name="T48" fmla="*/ 1042 w 313"/>
                  <a:gd name="T49" fmla="*/ 116 h 97"/>
                  <a:gd name="T50" fmla="*/ 1135 w 313"/>
                  <a:gd name="T51" fmla="*/ 144 h 97"/>
                  <a:gd name="T52" fmla="*/ 1212 w 313"/>
                  <a:gd name="T53" fmla="*/ 160 h 97"/>
                  <a:gd name="T54" fmla="*/ 1260 w 313"/>
                  <a:gd name="T55" fmla="*/ 188 h 97"/>
                  <a:gd name="T56" fmla="*/ 1305 w 313"/>
                  <a:gd name="T57" fmla="*/ 218 h 97"/>
                  <a:gd name="T58" fmla="*/ 1333 w 313"/>
                  <a:gd name="T59" fmla="*/ 246 h 97"/>
                  <a:gd name="T60" fmla="*/ 1352 w 313"/>
                  <a:gd name="T61" fmla="*/ 273 h 97"/>
                  <a:gd name="T62" fmla="*/ 1361 w 313"/>
                  <a:gd name="T63" fmla="*/ 298 h 97"/>
                  <a:gd name="T64" fmla="*/ 1361 w 313"/>
                  <a:gd name="T65" fmla="*/ 331 h 97"/>
                  <a:gd name="T66" fmla="*/ 1352 w 313"/>
                  <a:gd name="T67" fmla="*/ 365 h 97"/>
                  <a:gd name="T68" fmla="*/ 1342 w 313"/>
                  <a:gd name="T69" fmla="*/ 411 h 97"/>
                  <a:gd name="T70" fmla="*/ 1342 w 313"/>
                  <a:gd name="T71" fmla="*/ 401 h 97"/>
                  <a:gd name="T72" fmla="*/ 1381 w 313"/>
                  <a:gd name="T73" fmla="*/ 433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3"/>
                  <a:gd name="T112" fmla="*/ 0 h 97"/>
                  <a:gd name="T113" fmla="*/ 313 w 313"/>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3" h="97">
                    <a:moveTo>
                      <a:pt x="307" y="97"/>
                    </a:moveTo>
                    <a:lnTo>
                      <a:pt x="307" y="96"/>
                    </a:lnTo>
                    <a:lnTo>
                      <a:pt x="311" y="86"/>
                    </a:lnTo>
                    <a:lnTo>
                      <a:pt x="313" y="76"/>
                    </a:lnTo>
                    <a:lnTo>
                      <a:pt x="313" y="67"/>
                    </a:lnTo>
                    <a:lnTo>
                      <a:pt x="309" y="57"/>
                    </a:lnTo>
                    <a:lnTo>
                      <a:pt x="305" y="48"/>
                    </a:lnTo>
                    <a:lnTo>
                      <a:pt x="298" y="40"/>
                    </a:lnTo>
                    <a:lnTo>
                      <a:pt x="286" y="32"/>
                    </a:lnTo>
                    <a:lnTo>
                      <a:pt x="273" y="26"/>
                    </a:lnTo>
                    <a:lnTo>
                      <a:pt x="254" y="21"/>
                    </a:lnTo>
                    <a:lnTo>
                      <a:pt x="232" y="15"/>
                    </a:lnTo>
                    <a:lnTo>
                      <a:pt x="207" y="11"/>
                    </a:lnTo>
                    <a:lnTo>
                      <a:pt x="177" y="7"/>
                    </a:lnTo>
                    <a:lnTo>
                      <a:pt x="140" y="3"/>
                    </a:lnTo>
                    <a:lnTo>
                      <a:pt x="100" y="1"/>
                    </a:lnTo>
                    <a:lnTo>
                      <a:pt x="54" y="0"/>
                    </a:lnTo>
                    <a:lnTo>
                      <a:pt x="0" y="0"/>
                    </a:lnTo>
                    <a:lnTo>
                      <a:pt x="0" y="9"/>
                    </a:lnTo>
                    <a:lnTo>
                      <a:pt x="54" y="11"/>
                    </a:lnTo>
                    <a:lnTo>
                      <a:pt x="100" y="13"/>
                    </a:lnTo>
                    <a:lnTo>
                      <a:pt x="140" y="15"/>
                    </a:lnTo>
                    <a:lnTo>
                      <a:pt x="175" y="19"/>
                    </a:lnTo>
                    <a:lnTo>
                      <a:pt x="206" y="23"/>
                    </a:lnTo>
                    <a:lnTo>
                      <a:pt x="231" y="26"/>
                    </a:lnTo>
                    <a:lnTo>
                      <a:pt x="252" y="32"/>
                    </a:lnTo>
                    <a:lnTo>
                      <a:pt x="269" y="36"/>
                    </a:lnTo>
                    <a:lnTo>
                      <a:pt x="280" y="42"/>
                    </a:lnTo>
                    <a:lnTo>
                      <a:pt x="290" y="49"/>
                    </a:lnTo>
                    <a:lnTo>
                      <a:pt x="296" y="55"/>
                    </a:lnTo>
                    <a:lnTo>
                      <a:pt x="300" y="61"/>
                    </a:lnTo>
                    <a:lnTo>
                      <a:pt x="302" y="67"/>
                    </a:lnTo>
                    <a:lnTo>
                      <a:pt x="302" y="74"/>
                    </a:lnTo>
                    <a:lnTo>
                      <a:pt x="300" y="82"/>
                    </a:lnTo>
                    <a:lnTo>
                      <a:pt x="298" y="92"/>
                    </a:lnTo>
                    <a:lnTo>
                      <a:pt x="298" y="90"/>
                    </a:lnTo>
                    <a:lnTo>
                      <a:pt x="307" y="9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36" name="Freeform 441"/>
              <p:cNvSpPr>
                <a:spLocks/>
              </p:cNvSpPr>
              <p:nvPr/>
            </p:nvSpPr>
            <p:spPr bwMode="auto">
              <a:xfrm>
                <a:off x="2471" y="2870"/>
                <a:ext cx="204" cy="31"/>
              </a:xfrm>
              <a:custGeom>
                <a:avLst/>
                <a:gdLst>
                  <a:gd name="T0" fmla="*/ 0 w 140"/>
                  <a:gd name="T1" fmla="*/ 52 h 21"/>
                  <a:gd name="T2" fmla="*/ 0 w 140"/>
                  <a:gd name="T3" fmla="*/ 52 h 21"/>
                  <a:gd name="T4" fmla="*/ 76 w 140"/>
                  <a:gd name="T5" fmla="*/ 52 h 21"/>
                  <a:gd name="T6" fmla="*/ 168 w 140"/>
                  <a:gd name="T7" fmla="*/ 69 h 21"/>
                  <a:gd name="T8" fmla="*/ 264 w 140"/>
                  <a:gd name="T9" fmla="*/ 81 h 21"/>
                  <a:gd name="T10" fmla="*/ 357 w 140"/>
                  <a:gd name="T11" fmla="*/ 90 h 21"/>
                  <a:gd name="T12" fmla="*/ 442 w 140"/>
                  <a:gd name="T13" fmla="*/ 100 h 21"/>
                  <a:gd name="T14" fmla="*/ 520 w 140"/>
                  <a:gd name="T15" fmla="*/ 100 h 21"/>
                  <a:gd name="T16" fmla="*/ 554 w 140"/>
                  <a:gd name="T17" fmla="*/ 90 h 21"/>
                  <a:gd name="T18" fmla="*/ 581 w 140"/>
                  <a:gd name="T19" fmla="*/ 81 h 21"/>
                  <a:gd name="T20" fmla="*/ 609 w 140"/>
                  <a:gd name="T21" fmla="*/ 61 h 21"/>
                  <a:gd name="T22" fmla="*/ 631 w 140"/>
                  <a:gd name="T23" fmla="*/ 41 h 21"/>
                  <a:gd name="T24" fmla="*/ 590 w 140"/>
                  <a:gd name="T25" fmla="*/ 9 h 21"/>
                  <a:gd name="T26" fmla="*/ 581 w 140"/>
                  <a:gd name="T27" fmla="*/ 28 h 21"/>
                  <a:gd name="T28" fmla="*/ 562 w 140"/>
                  <a:gd name="T29" fmla="*/ 40 h 21"/>
                  <a:gd name="T30" fmla="*/ 535 w 140"/>
                  <a:gd name="T31" fmla="*/ 40 h 21"/>
                  <a:gd name="T32" fmla="*/ 510 w 140"/>
                  <a:gd name="T33" fmla="*/ 41 h 21"/>
                  <a:gd name="T34" fmla="*/ 442 w 140"/>
                  <a:gd name="T35" fmla="*/ 41 h 21"/>
                  <a:gd name="T36" fmla="*/ 357 w 140"/>
                  <a:gd name="T37" fmla="*/ 40 h 21"/>
                  <a:gd name="T38" fmla="*/ 270 w 140"/>
                  <a:gd name="T39" fmla="*/ 28 h 21"/>
                  <a:gd name="T40" fmla="*/ 176 w 140"/>
                  <a:gd name="T41" fmla="*/ 19 h 21"/>
                  <a:gd name="T42" fmla="*/ 76 w 140"/>
                  <a:gd name="T43" fmla="*/ 9 h 21"/>
                  <a:gd name="T44" fmla="*/ 0 w 140"/>
                  <a:gd name="T45" fmla="*/ 0 h 21"/>
                  <a:gd name="T46" fmla="*/ 0 w 140"/>
                  <a:gd name="T47" fmla="*/ 0 h 21"/>
                  <a:gd name="T48" fmla="*/ 0 w 140"/>
                  <a:gd name="T49" fmla="*/ 52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0"/>
                  <a:gd name="T76" fmla="*/ 0 h 21"/>
                  <a:gd name="T77" fmla="*/ 140 w 140"/>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0" h="21">
                    <a:moveTo>
                      <a:pt x="0" y="11"/>
                    </a:moveTo>
                    <a:lnTo>
                      <a:pt x="0" y="11"/>
                    </a:lnTo>
                    <a:lnTo>
                      <a:pt x="17" y="11"/>
                    </a:lnTo>
                    <a:lnTo>
                      <a:pt x="37" y="15"/>
                    </a:lnTo>
                    <a:lnTo>
                      <a:pt x="58" y="17"/>
                    </a:lnTo>
                    <a:lnTo>
                      <a:pt x="79" y="19"/>
                    </a:lnTo>
                    <a:lnTo>
                      <a:pt x="98" y="21"/>
                    </a:lnTo>
                    <a:lnTo>
                      <a:pt x="115" y="21"/>
                    </a:lnTo>
                    <a:lnTo>
                      <a:pt x="123" y="19"/>
                    </a:lnTo>
                    <a:lnTo>
                      <a:pt x="129" y="17"/>
                    </a:lnTo>
                    <a:lnTo>
                      <a:pt x="135" y="13"/>
                    </a:lnTo>
                    <a:lnTo>
                      <a:pt x="140" y="9"/>
                    </a:lnTo>
                    <a:lnTo>
                      <a:pt x="131" y="2"/>
                    </a:lnTo>
                    <a:lnTo>
                      <a:pt x="129" y="6"/>
                    </a:lnTo>
                    <a:lnTo>
                      <a:pt x="125" y="8"/>
                    </a:lnTo>
                    <a:lnTo>
                      <a:pt x="119" y="8"/>
                    </a:lnTo>
                    <a:lnTo>
                      <a:pt x="113" y="9"/>
                    </a:lnTo>
                    <a:lnTo>
                      <a:pt x="98" y="9"/>
                    </a:lnTo>
                    <a:lnTo>
                      <a:pt x="79" y="8"/>
                    </a:lnTo>
                    <a:lnTo>
                      <a:pt x="60" y="6"/>
                    </a:lnTo>
                    <a:lnTo>
                      <a:pt x="39" y="4"/>
                    </a:lnTo>
                    <a:lnTo>
                      <a:pt x="17" y="2"/>
                    </a:lnTo>
                    <a:lnTo>
                      <a:pt x="0" y="0"/>
                    </a:lnTo>
                    <a:lnTo>
                      <a:pt x="0"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37" name="Freeform 442"/>
              <p:cNvSpPr>
                <a:spLocks/>
              </p:cNvSpPr>
              <p:nvPr/>
            </p:nvSpPr>
            <p:spPr bwMode="auto">
              <a:xfrm>
                <a:off x="1713" y="2870"/>
                <a:ext cx="758" cy="16"/>
              </a:xfrm>
              <a:custGeom>
                <a:avLst/>
                <a:gdLst>
                  <a:gd name="T0" fmla="*/ 0 w 520"/>
                  <a:gd name="T1" fmla="*/ 0 h 11"/>
                  <a:gd name="T2" fmla="*/ 0 w 520"/>
                  <a:gd name="T3" fmla="*/ 48 h 11"/>
                  <a:gd name="T4" fmla="*/ 2348 w 520"/>
                  <a:gd name="T5" fmla="*/ 48 h 11"/>
                  <a:gd name="T6" fmla="*/ 2348 w 520"/>
                  <a:gd name="T7" fmla="*/ 0 h 11"/>
                  <a:gd name="T8" fmla="*/ 0 w 520"/>
                  <a:gd name="T9" fmla="*/ 0 h 11"/>
                  <a:gd name="T10" fmla="*/ 0 w 520"/>
                  <a:gd name="T11" fmla="*/ 0 h 11"/>
                  <a:gd name="T12" fmla="*/ 0 60000 65536"/>
                  <a:gd name="T13" fmla="*/ 0 60000 65536"/>
                  <a:gd name="T14" fmla="*/ 0 60000 65536"/>
                  <a:gd name="T15" fmla="*/ 0 60000 65536"/>
                  <a:gd name="T16" fmla="*/ 0 60000 65536"/>
                  <a:gd name="T17" fmla="*/ 0 60000 65536"/>
                  <a:gd name="T18" fmla="*/ 0 w 520"/>
                  <a:gd name="T19" fmla="*/ 0 h 11"/>
                  <a:gd name="T20" fmla="*/ 520 w 52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20" h="11">
                    <a:moveTo>
                      <a:pt x="0" y="0"/>
                    </a:moveTo>
                    <a:lnTo>
                      <a:pt x="0" y="11"/>
                    </a:lnTo>
                    <a:lnTo>
                      <a:pt x="520" y="11"/>
                    </a:lnTo>
                    <a:lnTo>
                      <a:pt x="520"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38" name="Freeform 443"/>
              <p:cNvSpPr>
                <a:spLocks/>
              </p:cNvSpPr>
              <p:nvPr/>
            </p:nvSpPr>
            <p:spPr bwMode="auto">
              <a:xfrm>
                <a:off x="1686" y="2742"/>
                <a:ext cx="55" cy="144"/>
              </a:xfrm>
              <a:custGeom>
                <a:avLst/>
                <a:gdLst>
                  <a:gd name="T0" fmla="*/ 158 w 38"/>
                  <a:gd name="T1" fmla="*/ 0 h 99"/>
                  <a:gd name="T2" fmla="*/ 158 w 38"/>
                  <a:gd name="T3" fmla="*/ 0 h 99"/>
                  <a:gd name="T4" fmla="*/ 127 w 38"/>
                  <a:gd name="T5" fmla="*/ 1 h 99"/>
                  <a:gd name="T6" fmla="*/ 100 w 38"/>
                  <a:gd name="T7" fmla="*/ 22 h 99"/>
                  <a:gd name="T8" fmla="*/ 75 w 38"/>
                  <a:gd name="T9" fmla="*/ 48 h 99"/>
                  <a:gd name="T10" fmla="*/ 48 w 38"/>
                  <a:gd name="T11" fmla="*/ 76 h 99"/>
                  <a:gd name="T12" fmla="*/ 19 w 38"/>
                  <a:gd name="T13" fmla="*/ 144 h 99"/>
                  <a:gd name="T14" fmla="*/ 0 w 38"/>
                  <a:gd name="T15" fmla="*/ 218 h 99"/>
                  <a:gd name="T16" fmla="*/ 0 w 38"/>
                  <a:gd name="T17" fmla="*/ 298 h 99"/>
                  <a:gd name="T18" fmla="*/ 9 w 38"/>
                  <a:gd name="T19" fmla="*/ 367 h 99"/>
                  <a:gd name="T20" fmla="*/ 19 w 38"/>
                  <a:gd name="T21" fmla="*/ 394 h 99"/>
                  <a:gd name="T22" fmla="*/ 36 w 38"/>
                  <a:gd name="T23" fmla="*/ 420 h 99"/>
                  <a:gd name="T24" fmla="*/ 59 w 38"/>
                  <a:gd name="T25" fmla="*/ 433 h 99"/>
                  <a:gd name="T26" fmla="*/ 85 w 38"/>
                  <a:gd name="T27" fmla="*/ 442 h 99"/>
                  <a:gd name="T28" fmla="*/ 85 w 38"/>
                  <a:gd name="T29" fmla="*/ 394 h 99"/>
                  <a:gd name="T30" fmla="*/ 75 w 38"/>
                  <a:gd name="T31" fmla="*/ 394 h 99"/>
                  <a:gd name="T32" fmla="*/ 67 w 38"/>
                  <a:gd name="T33" fmla="*/ 385 h 99"/>
                  <a:gd name="T34" fmla="*/ 59 w 38"/>
                  <a:gd name="T35" fmla="*/ 374 h 99"/>
                  <a:gd name="T36" fmla="*/ 59 w 38"/>
                  <a:gd name="T37" fmla="*/ 358 h 99"/>
                  <a:gd name="T38" fmla="*/ 48 w 38"/>
                  <a:gd name="T39" fmla="*/ 298 h 99"/>
                  <a:gd name="T40" fmla="*/ 48 w 38"/>
                  <a:gd name="T41" fmla="*/ 228 h 99"/>
                  <a:gd name="T42" fmla="*/ 67 w 38"/>
                  <a:gd name="T43" fmla="*/ 161 h 99"/>
                  <a:gd name="T44" fmla="*/ 90 w 38"/>
                  <a:gd name="T45" fmla="*/ 102 h 99"/>
                  <a:gd name="T46" fmla="*/ 109 w 38"/>
                  <a:gd name="T47" fmla="*/ 76 h 99"/>
                  <a:gd name="T48" fmla="*/ 127 w 38"/>
                  <a:gd name="T49" fmla="*/ 60 h 99"/>
                  <a:gd name="T50" fmla="*/ 140 w 38"/>
                  <a:gd name="T51" fmla="*/ 48 h 99"/>
                  <a:gd name="T52" fmla="*/ 168 w 38"/>
                  <a:gd name="T53" fmla="*/ 41 h 99"/>
                  <a:gd name="T54" fmla="*/ 158 w 38"/>
                  <a:gd name="T55" fmla="*/ 41 h 99"/>
                  <a:gd name="T56" fmla="*/ 158 w 38"/>
                  <a:gd name="T57" fmla="*/ 0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99"/>
                  <a:gd name="T89" fmla="*/ 38 w 38"/>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99">
                    <a:moveTo>
                      <a:pt x="36" y="0"/>
                    </a:moveTo>
                    <a:lnTo>
                      <a:pt x="36" y="0"/>
                    </a:lnTo>
                    <a:lnTo>
                      <a:pt x="29" y="1"/>
                    </a:lnTo>
                    <a:lnTo>
                      <a:pt x="23" y="5"/>
                    </a:lnTo>
                    <a:lnTo>
                      <a:pt x="17" y="11"/>
                    </a:lnTo>
                    <a:lnTo>
                      <a:pt x="11" y="17"/>
                    </a:lnTo>
                    <a:lnTo>
                      <a:pt x="4" y="32"/>
                    </a:lnTo>
                    <a:lnTo>
                      <a:pt x="0" y="49"/>
                    </a:lnTo>
                    <a:lnTo>
                      <a:pt x="0" y="67"/>
                    </a:lnTo>
                    <a:lnTo>
                      <a:pt x="2" y="82"/>
                    </a:lnTo>
                    <a:lnTo>
                      <a:pt x="4" y="88"/>
                    </a:lnTo>
                    <a:lnTo>
                      <a:pt x="8" y="94"/>
                    </a:lnTo>
                    <a:lnTo>
                      <a:pt x="13" y="97"/>
                    </a:lnTo>
                    <a:lnTo>
                      <a:pt x="19" y="99"/>
                    </a:lnTo>
                    <a:lnTo>
                      <a:pt x="19" y="88"/>
                    </a:lnTo>
                    <a:lnTo>
                      <a:pt x="17" y="88"/>
                    </a:lnTo>
                    <a:lnTo>
                      <a:pt x="15" y="86"/>
                    </a:lnTo>
                    <a:lnTo>
                      <a:pt x="13" y="84"/>
                    </a:lnTo>
                    <a:lnTo>
                      <a:pt x="13" y="80"/>
                    </a:lnTo>
                    <a:lnTo>
                      <a:pt x="11" y="67"/>
                    </a:lnTo>
                    <a:lnTo>
                      <a:pt x="11" y="51"/>
                    </a:lnTo>
                    <a:lnTo>
                      <a:pt x="15" y="36"/>
                    </a:lnTo>
                    <a:lnTo>
                      <a:pt x="21" y="23"/>
                    </a:lnTo>
                    <a:lnTo>
                      <a:pt x="25" y="17"/>
                    </a:lnTo>
                    <a:lnTo>
                      <a:pt x="29" y="13"/>
                    </a:lnTo>
                    <a:lnTo>
                      <a:pt x="32" y="11"/>
                    </a:lnTo>
                    <a:lnTo>
                      <a:pt x="38" y="9"/>
                    </a:lnTo>
                    <a:lnTo>
                      <a:pt x="36" y="9"/>
                    </a:lnTo>
                    <a:lnTo>
                      <a:pt x="3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39" name="Freeform 444"/>
              <p:cNvSpPr>
                <a:spLocks/>
              </p:cNvSpPr>
              <p:nvPr/>
            </p:nvSpPr>
            <p:spPr bwMode="auto">
              <a:xfrm>
                <a:off x="1728" y="2946"/>
                <a:ext cx="841" cy="16"/>
              </a:xfrm>
              <a:custGeom>
                <a:avLst/>
                <a:gdLst>
                  <a:gd name="T0" fmla="*/ 2605 w 577"/>
                  <a:gd name="T1" fmla="*/ 22 h 11"/>
                  <a:gd name="T2" fmla="*/ 2583 w 577"/>
                  <a:gd name="T3" fmla="*/ 0 h 11"/>
                  <a:gd name="T4" fmla="*/ 0 w 577"/>
                  <a:gd name="T5" fmla="*/ 0 h 11"/>
                  <a:gd name="T6" fmla="*/ 0 w 577"/>
                  <a:gd name="T7" fmla="*/ 48 h 11"/>
                  <a:gd name="T8" fmla="*/ 2583 w 577"/>
                  <a:gd name="T9" fmla="*/ 48 h 11"/>
                  <a:gd name="T10" fmla="*/ 2605 w 577"/>
                  <a:gd name="T11" fmla="*/ 22 h 11"/>
                  <a:gd name="T12" fmla="*/ 2605 w 577"/>
                  <a:gd name="T13" fmla="*/ 22 h 11"/>
                  <a:gd name="T14" fmla="*/ 2605 w 577"/>
                  <a:gd name="T15" fmla="*/ 0 h 11"/>
                  <a:gd name="T16" fmla="*/ 2583 w 577"/>
                  <a:gd name="T17" fmla="*/ 0 h 11"/>
                  <a:gd name="T18" fmla="*/ 2605 w 577"/>
                  <a:gd name="T19" fmla="*/ 22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7"/>
                  <a:gd name="T31" fmla="*/ 0 h 11"/>
                  <a:gd name="T32" fmla="*/ 577 w 57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7" h="11">
                    <a:moveTo>
                      <a:pt x="577" y="5"/>
                    </a:moveTo>
                    <a:lnTo>
                      <a:pt x="572" y="0"/>
                    </a:lnTo>
                    <a:lnTo>
                      <a:pt x="0" y="0"/>
                    </a:lnTo>
                    <a:lnTo>
                      <a:pt x="0" y="11"/>
                    </a:lnTo>
                    <a:lnTo>
                      <a:pt x="572" y="11"/>
                    </a:lnTo>
                    <a:lnTo>
                      <a:pt x="577" y="5"/>
                    </a:lnTo>
                    <a:lnTo>
                      <a:pt x="577" y="0"/>
                    </a:lnTo>
                    <a:lnTo>
                      <a:pt x="572" y="0"/>
                    </a:lnTo>
                    <a:lnTo>
                      <a:pt x="577"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40" name="Freeform 445"/>
              <p:cNvSpPr>
                <a:spLocks/>
              </p:cNvSpPr>
              <p:nvPr/>
            </p:nvSpPr>
            <p:spPr bwMode="auto">
              <a:xfrm>
                <a:off x="2553" y="2953"/>
                <a:ext cx="16" cy="27"/>
              </a:xfrm>
              <a:custGeom>
                <a:avLst/>
                <a:gdLst>
                  <a:gd name="T0" fmla="*/ 28 w 11"/>
                  <a:gd name="T1" fmla="*/ 90 h 18"/>
                  <a:gd name="T2" fmla="*/ 48 w 11"/>
                  <a:gd name="T3" fmla="*/ 62 h 18"/>
                  <a:gd name="T4" fmla="*/ 48 w 11"/>
                  <a:gd name="T5" fmla="*/ 0 h 18"/>
                  <a:gd name="T6" fmla="*/ 0 w 11"/>
                  <a:gd name="T7" fmla="*/ 0 h 18"/>
                  <a:gd name="T8" fmla="*/ 0 w 11"/>
                  <a:gd name="T9" fmla="*/ 62 h 18"/>
                  <a:gd name="T10" fmla="*/ 28 w 11"/>
                  <a:gd name="T11" fmla="*/ 90 h 18"/>
                  <a:gd name="T12" fmla="*/ 28 w 11"/>
                  <a:gd name="T13" fmla="*/ 90 h 18"/>
                  <a:gd name="T14" fmla="*/ 48 w 11"/>
                  <a:gd name="T15" fmla="*/ 90 h 18"/>
                  <a:gd name="T16" fmla="*/ 48 w 11"/>
                  <a:gd name="T17" fmla="*/ 62 h 18"/>
                  <a:gd name="T18" fmla="*/ 28 w 11"/>
                  <a:gd name="T19" fmla="*/ 9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8"/>
                  <a:gd name="T32" fmla="*/ 11 w 11"/>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8">
                    <a:moveTo>
                      <a:pt x="6" y="18"/>
                    </a:moveTo>
                    <a:lnTo>
                      <a:pt x="11" y="12"/>
                    </a:lnTo>
                    <a:lnTo>
                      <a:pt x="11" y="0"/>
                    </a:lnTo>
                    <a:lnTo>
                      <a:pt x="0" y="0"/>
                    </a:lnTo>
                    <a:lnTo>
                      <a:pt x="0" y="12"/>
                    </a:lnTo>
                    <a:lnTo>
                      <a:pt x="6" y="18"/>
                    </a:lnTo>
                    <a:lnTo>
                      <a:pt x="11" y="18"/>
                    </a:lnTo>
                    <a:lnTo>
                      <a:pt x="11" y="12"/>
                    </a:lnTo>
                    <a:lnTo>
                      <a:pt x="6" y="1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41" name="Freeform 446"/>
              <p:cNvSpPr>
                <a:spLocks/>
              </p:cNvSpPr>
              <p:nvPr/>
            </p:nvSpPr>
            <p:spPr bwMode="auto">
              <a:xfrm>
                <a:off x="1719" y="2962"/>
                <a:ext cx="843" cy="18"/>
              </a:xfrm>
              <a:custGeom>
                <a:avLst/>
                <a:gdLst>
                  <a:gd name="T0" fmla="*/ 0 w 578"/>
                  <a:gd name="T1" fmla="*/ 32 h 12"/>
                  <a:gd name="T2" fmla="*/ 28 w 578"/>
                  <a:gd name="T3" fmla="*/ 62 h 12"/>
                  <a:gd name="T4" fmla="*/ 2614 w 578"/>
                  <a:gd name="T5" fmla="*/ 62 h 12"/>
                  <a:gd name="T6" fmla="*/ 2614 w 578"/>
                  <a:gd name="T7" fmla="*/ 0 h 12"/>
                  <a:gd name="T8" fmla="*/ 28 w 578"/>
                  <a:gd name="T9" fmla="*/ 0 h 12"/>
                  <a:gd name="T10" fmla="*/ 0 w 578"/>
                  <a:gd name="T11" fmla="*/ 32 h 12"/>
                  <a:gd name="T12" fmla="*/ 0 w 578"/>
                  <a:gd name="T13" fmla="*/ 32 h 12"/>
                  <a:gd name="T14" fmla="*/ 0 w 578"/>
                  <a:gd name="T15" fmla="*/ 62 h 12"/>
                  <a:gd name="T16" fmla="*/ 28 w 578"/>
                  <a:gd name="T17" fmla="*/ 62 h 12"/>
                  <a:gd name="T18" fmla="*/ 0 w 578"/>
                  <a:gd name="T19" fmla="*/ 3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8"/>
                  <a:gd name="T31" fmla="*/ 0 h 12"/>
                  <a:gd name="T32" fmla="*/ 578 w 57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8" h="12">
                    <a:moveTo>
                      <a:pt x="0" y="6"/>
                    </a:moveTo>
                    <a:lnTo>
                      <a:pt x="6" y="12"/>
                    </a:lnTo>
                    <a:lnTo>
                      <a:pt x="578" y="12"/>
                    </a:lnTo>
                    <a:lnTo>
                      <a:pt x="578" y="0"/>
                    </a:lnTo>
                    <a:lnTo>
                      <a:pt x="6" y="0"/>
                    </a:lnTo>
                    <a:lnTo>
                      <a:pt x="0" y="6"/>
                    </a:lnTo>
                    <a:lnTo>
                      <a:pt x="0" y="12"/>
                    </a:lnTo>
                    <a:lnTo>
                      <a:pt x="6" y="12"/>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42" name="Freeform 447"/>
              <p:cNvSpPr>
                <a:spLocks/>
              </p:cNvSpPr>
              <p:nvPr/>
            </p:nvSpPr>
            <p:spPr bwMode="auto">
              <a:xfrm>
                <a:off x="1719" y="2946"/>
                <a:ext cx="16" cy="25"/>
              </a:xfrm>
              <a:custGeom>
                <a:avLst/>
                <a:gdLst>
                  <a:gd name="T0" fmla="*/ 28 w 11"/>
                  <a:gd name="T1" fmla="*/ 0 h 17"/>
                  <a:gd name="T2" fmla="*/ 0 w 11"/>
                  <a:gd name="T3" fmla="*/ 22 h 17"/>
                  <a:gd name="T4" fmla="*/ 0 w 11"/>
                  <a:gd name="T5" fmla="*/ 79 h 17"/>
                  <a:gd name="T6" fmla="*/ 48 w 11"/>
                  <a:gd name="T7" fmla="*/ 79 h 17"/>
                  <a:gd name="T8" fmla="*/ 48 w 11"/>
                  <a:gd name="T9" fmla="*/ 22 h 17"/>
                  <a:gd name="T10" fmla="*/ 28 w 11"/>
                  <a:gd name="T11" fmla="*/ 0 h 17"/>
                  <a:gd name="T12" fmla="*/ 28 w 11"/>
                  <a:gd name="T13" fmla="*/ 0 h 17"/>
                  <a:gd name="T14" fmla="*/ 0 w 11"/>
                  <a:gd name="T15" fmla="*/ 0 h 17"/>
                  <a:gd name="T16" fmla="*/ 0 w 11"/>
                  <a:gd name="T17" fmla="*/ 22 h 17"/>
                  <a:gd name="T18" fmla="*/ 28 w 11"/>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7"/>
                  <a:gd name="T32" fmla="*/ 11 w 1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7">
                    <a:moveTo>
                      <a:pt x="6" y="0"/>
                    </a:moveTo>
                    <a:lnTo>
                      <a:pt x="0" y="5"/>
                    </a:lnTo>
                    <a:lnTo>
                      <a:pt x="0" y="17"/>
                    </a:lnTo>
                    <a:lnTo>
                      <a:pt x="11" y="17"/>
                    </a:lnTo>
                    <a:lnTo>
                      <a:pt x="11" y="5"/>
                    </a:lnTo>
                    <a:lnTo>
                      <a:pt x="6" y="0"/>
                    </a:lnTo>
                    <a:lnTo>
                      <a:pt x="0" y="0"/>
                    </a:lnTo>
                    <a:lnTo>
                      <a:pt x="0" y="5"/>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43" name="Freeform 448"/>
              <p:cNvSpPr>
                <a:spLocks/>
              </p:cNvSpPr>
              <p:nvPr/>
            </p:nvSpPr>
            <p:spPr bwMode="auto">
              <a:xfrm>
                <a:off x="1445" y="3707"/>
                <a:ext cx="16" cy="50"/>
              </a:xfrm>
              <a:custGeom>
                <a:avLst/>
                <a:gdLst>
                  <a:gd name="T0" fmla="*/ 48 w 11"/>
                  <a:gd name="T1" fmla="*/ 160 h 34"/>
                  <a:gd name="T2" fmla="*/ 48 w 11"/>
                  <a:gd name="T3" fmla="*/ 149 h 34"/>
                  <a:gd name="T4" fmla="*/ 48 w 11"/>
                  <a:gd name="T5" fmla="*/ 0 h 34"/>
                  <a:gd name="T6" fmla="*/ 0 w 11"/>
                  <a:gd name="T7" fmla="*/ 9 h 34"/>
                  <a:gd name="T8" fmla="*/ 9 w 11"/>
                  <a:gd name="T9" fmla="*/ 149 h 34"/>
                  <a:gd name="T10" fmla="*/ 48 w 11"/>
                  <a:gd name="T11" fmla="*/ 160 h 34"/>
                  <a:gd name="T12" fmla="*/ 0 60000 65536"/>
                  <a:gd name="T13" fmla="*/ 0 60000 65536"/>
                  <a:gd name="T14" fmla="*/ 0 60000 65536"/>
                  <a:gd name="T15" fmla="*/ 0 60000 65536"/>
                  <a:gd name="T16" fmla="*/ 0 60000 65536"/>
                  <a:gd name="T17" fmla="*/ 0 60000 65536"/>
                  <a:gd name="T18" fmla="*/ 0 w 11"/>
                  <a:gd name="T19" fmla="*/ 0 h 34"/>
                  <a:gd name="T20" fmla="*/ 11 w 1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1" h="34">
                    <a:moveTo>
                      <a:pt x="11" y="34"/>
                    </a:moveTo>
                    <a:lnTo>
                      <a:pt x="11" y="32"/>
                    </a:lnTo>
                    <a:lnTo>
                      <a:pt x="11" y="0"/>
                    </a:lnTo>
                    <a:lnTo>
                      <a:pt x="0" y="2"/>
                    </a:lnTo>
                    <a:lnTo>
                      <a:pt x="2" y="32"/>
                    </a:lnTo>
                    <a:lnTo>
                      <a:pt x="11"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44" name="Freeform 449"/>
              <p:cNvSpPr>
                <a:spLocks/>
              </p:cNvSpPr>
              <p:nvPr/>
            </p:nvSpPr>
            <p:spPr bwMode="auto">
              <a:xfrm>
                <a:off x="1448" y="3754"/>
                <a:ext cx="39" cy="45"/>
              </a:xfrm>
              <a:custGeom>
                <a:avLst/>
                <a:gdLst>
                  <a:gd name="T0" fmla="*/ 108 w 27"/>
                  <a:gd name="T1" fmla="*/ 89 h 31"/>
                  <a:gd name="T2" fmla="*/ 117 w 27"/>
                  <a:gd name="T3" fmla="*/ 89 h 31"/>
                  <a:gd name="T4" fmla="*/ 100 w 27"/>
                  <a:gd name="T5" fmla="*/ 80 h 31"/>
                  <a:gd name="T6" fmla="*/ 81 w 27"/>
                  <a:gd name="T7" fmla="*/ 80 h 31"/>
                  <a:gd name="T8" fmla="*/ 66 w 27"/>
                  <a:gd name="T9" fmla="*/ 70 h 31"/>
                  <a:gd name="T10" fmla="*/ 56 w 27"/>
                  <a:gd name="T11" fmla="*/ 61 h 31"/>
                  <a:gd name="T12" fmla="*/ 48 w 27"/>
                  <a:gd name="T13" fmla="*/ 52 h 31"/>
                  <a:gd name="T14" fmla="*/ 48 w 27"/>
                  <a:gd name="T15" fmla="*/ 36 h 31"/>
                  <a:gd name="T16" fmla="*/ 48 w 27"/>
                  <a:gd name="T17" fmla="*/ 28 h 31"/>
                  <a:gd name="T18" fmla="*/ 39 w 27"/>
                  <a:gd name="T19" fmla="*/ 9 h 31"/>
                  <a:gd name="T20" fmla="*/ 0 w 27"/>
                  <a:gd name="T21" fmla="*/ 0 h 31"/>
                  <a:gd name="T22" fmla="*/ 0 w 27"/>
                  <a:gd name="T23" fmla="*/ 28 h 31"/>
                  <a:gd name="T24" fmla="*/ 0 w 27"/>
                  <a:gd name="T25" fmla="*/ 52 h 31"/>
                  <a:gd name="T26" fmla="*/ 9 w 27"/>
                  <a:gd name="T27" fmla="*/ 80 h 31"/>
                  <a:gd name="T28" fmla="*/ 20 w 27"/>
                  <a:gd name="T29" fmla="*/ 93 h 31"/>
                  <a:gd name="T30" fmla="*/ 39 w 27"/>
                  <a:gd name="T31" fmla="*/ 109 h 31"/>
                  <a:gd name="T32" fmla="*/ 56 w 27"/>
                  <a:gd name="T33" fmla="*/ 120 h 31"/>
                  <a:gd name="T34" fmla="*/ 81 w 27"/>
                  <a:gd name="T35" fmla="*/ 129 h 31"/>
                  <a:gd name="T36" fmla="*/ 108 w 27"/>
                  <a:gd name="T37" fmla="*/ 136 h 31"/>
                  <a:gd name="T38" fmla="*/ 108 w 27"/>
                  <a:gd name="T39" fmla="*/ 136 h 31"/>
                  <a:gd name="T40" fmla="*/ 108 w 27"/>
                  <a:gd name="T41" fmla="*/ 89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1"/>
                  <a:gd name="T65" fmla="*/ 27 w 27"/>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1">
                    <a:moveTo>
                      <a:pt x="25" y="20"/>
                    </a:moveTo>
                    <a:lnTo>
                      <a:pt x="27" y="20"/>
                    </a:lnTo>
                    <a:lnTo>
                      <a:pt x="23" y="18"/>
                    </a:lnTo>
                    <a:lnTo>
                      <a:pt x="19" y="18"/>
                    </a:lnTo>
                    <a:lnTo>
                      <a:pt x="15" y="16"/>
                    </a:lnTo>
                    <a:lnTo>
                      <a:pt x="13" y="14"/>
                    </a:lnTo>
                    <a:lnTo>
                      <a:pt x="11" y="12"/>
                    </a:lnTo>
                    <a:lnTo>
                      <a:pt x="11" y="8"/>
                    </a:lnTo>
                    <a:lnTo>
                      <a:pt x="11" y="6"/>
                    </a:lnTo>
                    <a:lnTo>
                      <a:pt x="9" y="2"/>
                    </a:lnTo>
                    <a:lnTo>
                      <a:pt x="0" y="0"/>
                    </a:lnTo>
                    <a:lnTo>
                      <a:pt x="0" y="6"/>
                    </a:lnTo>
                    <a:lnTo>
                      <a:pt x="0" y="12"/>
                    </a:lnTo>
                    <a:lnTo>
                      <a:pt x="2" y="18"/>
                    </a:lnTo>
                    <a:lnTo>
                      <a:pt x="5" y="21"/>
                    </a:lnTo>
                    <a:lnTo>
                      <a:pt x="9" y="25"/>
                    </a:lnTo>
                    <a:lnTo>
                      <a:pt x="13" y="27"/>
                    </a:lnTo>
                    <a:lnTo>
                      <a:pt x="19" y="29"/>
                    </a:lnTo>
                    <a:lnTo>
                      <a:pt x="25" y="31"/>
                    </a:lnTo>
                    <a:lnTo>
                      <a:pt x="25" y="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45" name="Freeform 450"/>
              <p:cNvSpPr>
                <a:spLocks/>
              </p:cNvSpPr>
              <p:nvPr/>
            </p:nvSpPr>
            <p:spPr bwMode="auto">
              <a:xfrm>
                <a:off x="1484" y="3783"/>
                <a:ext cx="86" cy="16"/>
              </a:xfrm>
              <a:custGeom>
                <a:avLst/>
                <a:gdLst>
                  <a:gd name="T0" fmla="*/ 265 w 59"/>
                  <a:gd name="T1" fmla="*/ 48 h 11"/>
                  <a:gd name="T2" fmla="*/ 265 w 59"/>
                  <a:gd name="T3" fmla="*/ 0 h 11"/>
                  <a:gd name="T4" fmla="*/ 0 w 59"/>
                  <a:gd name="T5" fmla="*/ 0 h 11"/>
                  <a:gd name="T6" fmla="*/ 0 w 59"/>
                  <a:gd name="T7" fmla="*/ 48 h 11"/>
                  <a:gd name="T8" fmla="*/ 265 w 59"/>
                  <a:gd name="T9" fmla="*/ 48 h 11"/>
                  <a:gd name="T10" fmla="*/ 265 w 59"/>
                  <a:gd name="T11" fmla="*/ 48 h 11"/>
                  <a:gd name="T12" fmla="*/ 0 60000 65536"/>
                  <a:gd name="T13" fmla="*/ 0 60000 65536"/>
                  <a:gd name="T14" fmla="*/ 0 60000 65536"/>
                  <a:gd name="T15" fmla="*/ 0 60000 65536"/>
                  <a:gd name="T16" fmla="*/ 0 60000 65536"/>
                  <a:gd name="T17" fmla="*/ 0 60000 65536"/>
                  <a:gd name="T18" fmla="*/ 0 w 59"/>
                  <a:gd name="T19" fmla="*/ 0 h 11"/>
                  <a:gd name="T20" fmla="*/ 59 w 5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9" h="11">
                    <a:moveTo>
                      <a:pt x="59" y="11"/>
                    </a:moveTo>
                    <a:lnTo>
                      <a:pt x="59" y="0"/>
                    </a:lnTo>
                    <a:lnTo>
                      <a:pt x="0" y="0"/>
                    </a:lnTo>
                    <a:lnTo>
                      <a:pt x="0" y="11"/>
                    </a:lnTo>
                    <a:lnTo>
                      <a:pt x="59"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46" name="Freeform 451"/>
              <p:cNvSpPr>
                <a:spLocks/>
              </p:cNvSpPr>
              <p:nvPr/>
            </p:nvSpPr>
            <p:spPr bwMode="auto">
              <a:xfrm>
                <a:off x="1567" y="3763"/>
                <a:ext cx="31" cy="36"/>
              </a:xfrm>
              <a:custGeom>
                <a:avLst/>
                <a:gdLst>
                  <a:gd name="T0" fmla="*/ 47 w 21"/>
                  <a:gd name="T1" fmla="*/ 19 h 25"/>
                  <a:gd name="T2" fmla="*/ 47 w 21"/>
                  <a:gd name="T3" fmla="*/ 19 h 25"/>
                  <a:gd name="T4" fmla="*/ 47 w 21"/>
                  <a:gd name="T5" fmla="*/ 27 h 25"/>
                  <a:gd name="T6" fmla="*/ 47 w 21"/>
                  <a:gd name="T7" fmla="*/ 35 h 25"/>
                  <a:gd name="T8" fmla="*/ 47 w 21"/>
                  <a:gd name="T9" fmla="*/ 42 h 25"/>
                  <a:gd name="T10" fmla="*/ 47 w 21"/>
                  <a:gd name="T11" fmla="*/ 42 h 25"/>
                  <a:gd name="T12" fmla="*/ 47 w 21"/>
                  <a:gd name="T13" fmla="*/ 42 h 25"/>
                  <a:gd name="T14" fmla="*/ 40 w 21"/>
                  <a:gd name="T15" fmla="*/ 50 h 25"/>
                  <a:gd name="T16" fmla="*/ 19 w 21"/>
                  <a:gd name="T17" fmla="*/ 50 h 25"/>
                  <a:gd name="T18" fmla="*/ 0 w 21"/>
                  <a:gd name="T19" fmla="*/ 60 h 25"/>
                  <a:gd name="T20" fmla="*/ 9 w 21"/>
                  <a:gd name="T21" fmla="*/ 108 h 25"/>
                  <a:gd name="T22" fmla="*/ 40 w 21"/>
                  <a:gd name="T23" fmla="*/ 99 h 25"/>
                  <a:gd name="T24" fmla="*/ 59 w 21"/>
                  <a:gd name="T25" fmla="*/ 89 h 25"/>
                  <a:gd name="T26" fmla="*/ 77 w 21"/>
                  <a:gd name="T27" fmla="*/ 81 h 25"/>
                  <a:gd name="T28" fmla="*/ 90 w 21"/>
                  <a:gd name="T29" fmla="*/ 66 h 25"/>
                  <a:gd name="T30" fmla="*/ 100 w 21"/>
                  <a:gd name="T31" fmla="*/ 50 h 25"/>
                  <a:gd name="T32" fmla="*/ 100 w 21"/>
                  <a:gd name="T33" fmla="*/ 35 h 25"/>
                  <a:gd name="T34" fmla="*/ 100 w 21"/>
                  <a:gd name="T35" fmla="*/ 19 h 25"/>
                  <a:gd name="T36" fmla="*/ 90 w 21"/>
                  <a:gd name="T37" fmla="*/ 0 h 25"/>
                  <a:gd name="T38" fmla="*/ 90 w 21"/>
                  <a:gd name="T39" fmla="*/ 0 h 25"/>
                  <a:gd name="T40" fmla="*/ 47 w 21"/>
                  <a:gd name="T41" fmla="*/ 19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25"/>
                  <a:gd name="T65" fmla="*/ 21 w 21"/>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25">
                    <a:moveTo>
                      <a:pt x="10" y="4"/>
                    </a:moveTo>
                    <a:lnTo>
                      <a:pt x="10" y="4"/>
                    </a:lnTo>
                    <a:lnTo>
                      <a:pt x="10" y="6"/>
                    </a:lnTo>
                    <a:lnTo>
                      <a:pt x="10" y="8"/>
                    </a:lnTo>
                    <a:lnTo>
                      <a:pt x="10" y="10"/>
                    </a:lnTo>
                    <a:lnTo>
                      <a:pt x="8" y="12"/>
                    </a:lnTo>
                    <a:lnTo>
                      <a:pt x="4" y="12"/>
                    </a:lnTo>
                    <a:lnTo>
                      <a:pt x="0" y="14"/>
                    </a:lnTo>
                    <a:lnTo>
                      <a:pt x="2" y="25"/>
                    </a:lnTo>
                    <a:lnTo>
                      <a:pt x="8" y="23"/>
                    </a:lnTo>
                    <a:lnTo>
                      <a:pt x="12" y="21"/>
                    </a:lnTo>
                    <a:lnTo>
                      <a:pt x="16" y="19"/>
                    </a:lnTo>
                    <a:lnTo>
                      <a:pt x="19" y="15"/>
                    </a:lnTo>
                    <a:lnTo>
                      <a:pt x="21" y="12"/>
                    </a:lnTo>
                    <a:lnTo>
                      <a:pt x="21" y="8"/>
                    </a:lnTo>
                    <a:lnTo>
                      <a:pt x="21" y="4"/>
                    </a:lnTo>
                    <a:lnTo>
                      <a:pt x="19" y="0"/>
                    </a:lnTo>
                    <a:lnTo>
                      <a:pt x="10"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47" name="Freeform 452"/>
              <p:cNvSpPr>
                <a:spLocks/>
              </p:cNvSpPr>
              <p:nvPr/>
            </p:nvSpPr>
            <p:spPr bwMode="auto">
              <a:xfrm>
                <a:off x="1528" y="3713"/>
                <a:ext cx="67" cy="55"/>
              </a:xfrm>
              <a:custGeom>
                <a:avLst/>
                <a:gdLst>
                  <a:gd name="T0" fmla="*/ 0 w 46"/>
                  <a:gd name="T1" fmla="*/ 20 h 38"/>
                  <a:gd name="T2" fmla="*/ 28 w 46"/>
                  <a:gd name="T3" fmla="*/ 48 h 38"/>
                  <a:gd name="T4" fmla="*/ 47 w 46"/>
                  <a:gd name="T5" fmla="*/ 48 h 38"/>
                  <a:gd name="T6" fmla="*/ 73 w 46"/>
                  <a:gd name="T7" fmla="*/ 59 h 38"/>
                  <a:gd name="T8" fmla="*/ 89 w 46"/>
                  <a:gd name="T9" fmla="*/ 67 h 38"/>
                  <a:gd name="T10" fmla="*/ 106 w 46"/>
                  <a:gd name="T11" fmla="*/ 75 h 38"/>
                  <a:gd name="T12" fmla="*/ 121 w 46"/>
                  <a:gd name="T13" fmla="*/ 90 h 38"/>
                  <a:gd name="T14" fmla="*/ 140 w 46"/>
                  <a:gd name="T15" fmla="*/ 107 h 38"/>
                  <a:gd name="T16" fmla="*/ 149 w 46"/>
                  <a:gd name="T17" fmla="*/ 130 h 38"/>
                  <a:gd name="T18" fmla="*/ 168 w 46"/>
                  <a:gd name="T19" fmla="*/ 168 h 38"/>
                  <a:gd name="T20" fmla="*/ 208 w 46"/>
                  <a:gd name="T21" fmla="*/ 149 h 38"/>
                  <a:gd name="T22" fmla="*/ 204 w 46"/>
                  <a:gd name="T23" fmla="*/ 116 h 38"/>
                  <a:gd name="T24" fmla="*/ 185 w 46"/>
                  <a:gd name="T25" fmla="*/ 85 h 38"/>
                  <a:gd name="T26" fmla="*/ 157 w 46"/>
                  <a:gd name="T27" fmla="*/ 59 h 38"/>
                  <a:gd name="T28" fmla="*/ 140 w 46"/>
                  <a:gd name="T29" fmla="*/ 41 h 38"/>
                  <a:gd name="T30" fmla="*/ 111 w 46"/>
                  <a:gd name="T31" fmla="*/ 20 h 38"/>
                  <a:gd name="T32" fmla="*/ 89 w 46"/>
                  <a:gd name="T33" fmla="*/ 1 h 38"/>
                  <a:gd name="T34" fmla="*/ 61 w 46"/>
                  <a:gd name="T35" fmla="*/ 0 h 38"/>
                  <a:gd name="T36" fmla="*/ 28 w 46"/>
                  <a:gd name="T37" fmla="*/ 0 h 38"/>
                  <a:gd name="T38" fmla="*/ 52 w 46"/>
                  <a:gd name="T39" fmla="*/ 13 h 38"/>
                  <a:gd name="T40" fmla="*/ 0 w 46"/>
                  <a:gd name="T41" fmla="*/ 20 h 38"/>
                  <a:gd name="T42" fmla="*/ 0 w 46"/>
                  <a:gd name="T43" fmla="*/ 41 h 38"/>
                  <a:gd name="T44" fmla="*/ 28 w 46"/>
                  <a:gd name="T45" fmla="*/ 48 h 38"/>
                  <a:gd name="T46" fmla="*/ 0 w 46"/>
                  <a:gd name="T47" fmla="*/ 2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38"/>
                  <a:gd name="T74" fmla="*/ 46 w 46"/>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38">
                    <a:moveTo>
                      <a:pt x="0" y="5"/>
                    </a:moveTo>
                    <a:lnTo>
                      <a:pt x="6" y="11"/>
                    </a:lnTo>
                    <a:lnTo>
                      <a:pt x="10" y="11"/>
                    </a:lnTo>
                    <a:lnTo>
                      <a:pt x="16" y="13"/>
                    </a:lnTo>
                    <a:lnTo>
                      <a:pt x="20" y="15"/>
                    </a:lnTo>
                    <a:lnTo>
                      <a:pt x="23" y="17"/>
                    </a:lnTo>
                    <a:lnTo>
                      <a:pt x="27" y="21"/>
                    </a:lnTo>
                    <a:lnTo>
                      <a:pt x="31" y="24"/>
                    </a:lnTo>
                    <a:lnTo>
                      <a:pt x="33" y="30"/>
                    </a:lnTo>
                    <a:lnTo>
                      <a:pt x="37" y="38"/>
                    </a:lnTo>
                    <a:lnTo>
                      <a:pt x="46" y="34"/>
                    </a:lnTo>
                    <a:lnTo>
                      <a:pt x="45" y="26"/>
                    </a:lnTo>
                    <a:lnTo>
                      <a:pt x="41" y="19"/>
                    </a:lnTo>
                    <a:lnTo>
                      <a:pt x="35" y="13"/>
                    </a:lnTo>
                    <a:lnTo>
                      <a:pt x="31" y="9"/>
                    </a:lnTo>
                    <a:lnTo>
                      <a:pt x="25" y="5"/>
                    </a:lnTo>
                    <a:lnTo>
                      <a:pt x="20" y="1"/>
                    </a:lnTo>
                    <a:lnTo>
                      <a:pt x="14" y="0"/>
                    </a:lnTo>
                    <a:lnTo>
                      <a:pt x="6" y="0"/>
                    </a:lnTo>
                    <a:lnTo>
                      <a:pt x="12" y="3"/>
                    </a:lnTo>
                    <a:lnTo>
                      <a:pt x="0" y="5"/>
                    </a:lnTo>
                    <a:lnTo>
                      <a:pt x="0" y="9"/>
                    </a:lnTo>
                    <a:lnTo>
                      <a:pt x="6" y="11"/>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48" name="Freeform 453"/>
              <p:cNvSpPr>
                <a:spLocks/>
              </p:cNvSpPr>
              <p:nvPr/>
            </p:nvSpPr>
            <p:spPr bwMode="auto">
              <a:xfrm>
                <a:off x="1525" y="3701"/>
                <a:ext cx="21" cy="19"/>
              </a:xfrm>
              <a:custGeom>
                <a:avLst/>
                <a:gdLst>
                  <a:gd name="T0" fmla="*/ 32 w 14"/>
                  <a:gd name="T1" fmla="*/ 0 h 13"/>
                  <a:gd name="T2" fmla="*/ 0 w 14"/>
                  <a:gd name="T3" fmla="*/ 28 h 13"/>
                  <a:gd name="T4" fmla="*/ 12 w 14"/>
                  <a:gd name="T5" fmla="*/ 60 h 13"/>
                  <a:gd name="T6" fmla="*/ 72 w 14"/>
                  <a:gd name="T7" fmla="*/ 50 h 13"/>
                  <a:gd name="T8" fmla="*/ 62 w 14"/>
                  <a:gd name="T9" fmla="*/ 19 h 13"/>
                  <a:gd name="T10" fmla="*/ 32 w 14"/>
                  <a:gd name="T11" fmla="*/ 0 h 13"/>
                  <a:gd name="T12" fmla="*/ 62 w 14"/>
                  <a:gd name="T13" fmla="*/ 19 h 13"/>
                  <a:gd name="T14" fmla="*/ 62 w 14"/>
                  <a:gd name="T15" fmla="*/ 0 h 13"/>
                  <a:gd name="T16" fmla="*/ 32 w 1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3"/>
                  <a:gd name="T29" fmla="*/ 14 w 1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3">
                    <a:moveTo>
                      <a:pt x="6" y="0"/>
                    </a:moveTo>
                    <a:lnTo>
                      <a:pt x="0" y="6"/>
                    </a:lnTo>
                    <a:lnTo>
                      <a:pt x="2" y="13"/>
                    </a:lnTo>
                    <a:lnTo>
                      <a:pt x="14" y="11"/>
                    </a:lnTo>
                    <a:lnTo>
                      <a:pt x="12" y="4"/>
                    </a:lnTo>
                    <a:lnTo>
                      <a:pt x="6" y="0"/>
                    </a:lnTo>
                    <a:lnTo>
                      <a:pt x="12" y="4"/>
                    </a:lnTo>
                    <a:lnTo>
                      <a:pt x="12" y="0"/>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49" name="Freeform 454"/>
              <p:cNvSpPr>
                <a:spLocks/>
              </p:cNvSpPr>
              <p:nvPr/>
            </p:nvSpPr>
            <p:spPr bwMode="auto">
              <a:xfrm>
                <a:off x="1445" y="3701"/>
                <a:ext cx="89" cy="16"/>
              </a:xfrm>
              <a:custGeom>
                <a:avLst/>
                <a:gdLst>
                  <a:gd name="T0" fmla="*/ 0 w 61"/>
                  <a:gd name="T1" fmla="*/ 28 h 11"/>
                  <a:gd name="T2" fmla="*/ 28 w 61"/>
                  <a:gd name="T3" fmla="*/ 48 h 11"/>
                  <a:gd name="T4" fmla="*/ 277 w 61"/>
                  <a:gd name="T5" fmla="*/ 48 h 11"/>
                  <a:gd name="T6" fmla="*/ 277 w 61"/>
                  <a:gd name="T7" fmla="*/ 0 h 11"/>
                  <a:gd name="T8" fmla="*/ 28 w 61"/>
                  <a:gd name="T9" fmla="*/ 0 h 11"/>
                  <a:gd name="T10" fmla="*/ 0 w 61"/>
                  <a:gd name="T11" fmla="*/ 28 h 11"/>
                  <a:gd name="T12" fmla="*/ 28 w 61"/>
                  <a:gd name="T13" fmla="*/ 0 h 11"/>
                  <a:gd name="T14" fmla="*/ 0 w 61"/>
                  <a:gd name="T15" fmla="*/ 0 h 11"/>
                  <a:gd name="T16" fmla="*/ 0 w 61"/>
                  <a:gd name="T17" fmla="*/ 2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11"/>
                  <a:gd name="T29" fmla="*/ 61 w 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11">
                    <a:moveTo>
                      <a:pt x="0" y="6"/>
                    </a:moveTo>
                    <a:lnTo>
                      <a:pt x="6" y="11"/>
                    </a:lnTo>
                    <a:lnTo>
                      <a:pt x="61" y="11"/>
                    </a:lnTo>
                    <a:lnTo>
                      <a:pt x="61" y="0"/>
                    </a:lnTo>
                    <a:lnTo>
                      <a:pt x="6" y="0"/>
                    </a:lnTo>
                    <a:lnTo>
                      <a:pt x="0" y="6"/>
                    </a:lnTo>
                    <a:lnTo>
                      <a:pt x="6" y="0"/>
                    </a:lnTo>
                    <a:lnTo>
                      <a:pt x="0" y="0"/>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50" name="Freeform 455"/>
              <p:cNvSpPr>
                <a:spLocks/>
              </p:cNvSpPr>
              <p:nvPr/>
            </p:nvSpPr>
            <p:spPr bwMode="auto">
              <a:xfrm>
                <a:off x="1774" y="3707"/>
                <a:ext cx="21" cy="50"/>
              </a:xfrm>
              <a:custGeom>
                <a:avLst/>
                <a:gdLst>
                  <a:gd name="T0" fmla="*/ 72 w 14"/>
                  <a:gd name="T1" fmla="*/ 160 h 34"/>
                  <a:gd name="T2" fmla="*/ 72 w 14"/>
                  <a:gd name="T3" fmla="*/ 149 h 34"/>
                  <a:gd name="T4" fmla="*/ 62 w 14"/>
                  <a:gd name="T5" fmla="*/ 0 h 34"/>
                  <a:gd name="T6" fmla="*/ 0 w 14"/>
                  <a:gd name="T7" fmla="*/ 9 h 34"/>
                  <a:gd name="T8" fmla="*/ 12 w 14"/>
                  <a:gd name="T9" fmla="*/ 149 h 34"/>
                  <a:gd name="T10" fmla="*/ 72 w 14"/>
                  <a:gd name="T11" fmla="*/ 160 h 34"/>
                  <a:gd name="T12" fmla="*/ 0 60000 65536"/>
                  <a:gd name="T13" fmla="*/ 0 60000 65536"/>
                  <a:gd name="T14" fmla="*/ 0 60000 65536"/>
                  <a:gd name="T15" fmla="*/ 0 60000 65536"/>
                  <a:gd name="T16" fmla="*/ 0 60000 65536"/>
                  <a:gd name="T17" fmla="*/ 0 60000 65536"/>
                  <a:gd name="T18" fmla="*/ 0 w 14"/>
                  <a:gd name="T19" fmla="*/ 0 h 34"/>
                  <a:gd name="T20" fmla="*/ 14 w 1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4" h="34">
                    <a:moveTo>
                      <a:pt x="14" y="34"/>
                    </a:moveTo>
                    <a:lnTo>
                      <a:pt x="14" y="32"/>
                    </a:lnTo>
                    <a:lnTo>
                      <a:pt x="12" y="0"/>
                    </a:lnTo>
                    <a:lnTo>
                      <a:pt x="0" y="2"/>
                    </a:lnTo>
                    <a:lnTo>
                      <a:pt x="2" y="32"/>
                    </a:lnTo>
                    <a:lnTo>
                      <a:pt x="14"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51" name="Freeform 456"/>
              <p:cNvSpPr>
                <a:spLocks/>
              </p:cNvSpPr>
              <p:nvPr/>
            </p:nvSpPr>
            <p:spPr bwMode="auto">
              <a:xfrm>
                <a:off x="1777" y="3754"/>
                <a:ext cx="40" cy="45"/>
              </a:xfrm>
              <a:custGeom>
                <a:avLst/>
                <a:gdLst>
                  <a:gd name="T0" fmla="*/ 129 w 27"/>
                  <a:gd name="T1" fmla="*/ 89 h 31"/>
                  <a:gd name="T2" fmla="*/ 129 w 27"/>
                  <a:gd name="T3" fmla="*/ 89 h 31"/>
                  <a:gd name="T4" fmla="*/ 110 w 27"/>
                  <a:gd name="T5" fmla="*/ 80 h 31"/>
                  <a:gd name="T6" fmla="*/ 90 w 27"/>
                  <a:gd name="T7" fmla="*/ 80 h 31"/>
                  <a:gd name="T8" fmla="*/ 81 w 27"/>
                  <a:gd name="T9" fmla="*/ 70 h 31"/>
                  <a:gd name="T10" fmla="*/ 79 w 27"/>
                  <a:gd name="T11" fmla="*/ 61 h 31"/>
                  <a:gd name="T12" fmla="*/ 68 w 27"/>
                  <a:gd name="T13" fmla="*/ 52 h 31"/>
                  <a:gd name="T14" fmla="*/ 59 w 27"/>
                  <a:gd name="T15" fmla="*/ 36 h 31"/>
                  <a:gd name="T16" fmla="*/ 59 w 27"/>
                  <a:gd name="T17" fmla="*/ 28 h 31"/>
                  <a:gd name="T18" fmla="*/ 59 w 27"/>
                  <a:gd name="T19" fmla="*/ 9 h 31"/>
                  <a:gd name="T20" fmla="*/ 0 w 27"/>
                  <a:gd name="T21" fmla="*/ 0 h 31"/>
                  <a:gd name="T22" fmla="*/ 0 w 27"/>
                  <a:gd name="T23" fmla="*/ 28 h 31"/>
                  <a:gd name="T24" fmla="*/ 9 w 27"/>
                  <a:gd name="T25" fmla="*/ 52 h 31"/>
                  <a:gd name="T26" fmla="*/ 19 w 27"/>
                  <a:gd name="T27" fmla="*/ 80 h 31"/>
                  <a:gd name="T28" fmla="*/ 28 w 27"/>
                  <a:gd name="T29" fmla="*/ 93 h 31"/>
                  <a:gd name="T30" fmla="*/ 49 w 27"/>
                  <a:gd name="T31" fmla="*/ 109 h 31"/>
                  <a:gd name="T32" fmla="*/ 79 w 27"/>
                  <a:gd name="T33" fmla="*/ 120 h 31"/>
                  <a:gd name="T34" fmla="*/ 90 w 27"/>
                  <a:gd name="T35" fmla="*/ 129 h 31"/>
                  <a:gd name="T36" fmla="*/ 120 w 27"/>
                  <a:gd name="T37" fmla="*/ 136 h 31"/>
                  <a:gd name="T38" fmla="*/ 129 w 27"/>
                  <a:gd name="T39" fmla="*/ 136 h 31"/>
                  <a:gd name="T40" fmla="*/ 129 w 27"/>
                  <a:gd name="T41" fmla="*/ 89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1"/>
                  <a:gd name="T65" fmla="*/ 27 w 27"/>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1">
                    <a:moveTo>
                      <a:pt x="27" y="20"/>
                    </a:moveTo>
                    <a:lnTo>
                      <a:pt x="27" y="20"/>
                    </a:lnTo>
                    <a:lnTo>
                      <a:pt x="23" y="18"/>
                    </a:lnTo>
                    <a:lnTo>
                      <a:pt x="19" y="18"/>
                    </a:lnTo>
                    <a:lnTo>
                      <a:pt x="17" y="16"/>
                    </a:lnTo>
                    <a:lnTo>
                      <a:pt x="16" y="14"/>
                    </a:lnTo>
                    <a:lnTo>
                      <a:pt x="14" y="12"/>
                    </a:lnTo>
                    <a:lnTo>
                      <a:pt x="12" y="8"/>
                    </a:lnTo>
                    <a:lnTo>
                      <a:pt x="12" y="6"/>
                    </a:lnTo>
                    <a:lnTo>
                      <a:pt x="12" y="2"/>
                    </a:lnTo>
                    <a:lnTo>
                      <a:pt x="0" y="0"/>
                    </a:lnTo>
                    <a:lnTo>
                      <a:pt x="0" y="6"/>
                    </a:lnTo>
                    <a:lnTo>
                      <a:pt x="2" y="12"/>
                    </a:lnTo>
                    <a:lnTo>
                      <a:pt x="4" y="18"/>
                    </a:lnTo>
                    <a:lnTo>
                      <a:pt x="6" y="21"/>
                    </a:lnTo>
                    <a:lnTo>
                      <a:pt x="10" y="25"/>
                    </a:lnTo>
                    <a:lnTo>
                      <a:pt x="16" y="27"/>
                    </a:lnTo>
                    <a:lnTo>
                      <a:pt x="19" y="29"/>
                    </a:lnTo>
                    <a:lnTo>
                      <a:pt x="25" y="31"/>
                    </a:lnTo>
                    <a:lnTo>
                      <a:pt x="27" y="31"/>
                    </a:lnTo>
                    <a:lnTo>
                      <a:pt x="27" y="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52" name="Freeform 457"/>
              <p:cNvSpPr>
                <a:spLocks/>
              </p:cNvSpPr>
              <p:nvPr/>
            </p:nvSpPr>
            <p:spPr bwMode="auto">
              <a:xfrm>
                <a:off x="1817" y="3783"/>
                <a:ext cx="84" cy="16"/>
              </a:xfrm>
              <a:custGeom>
                <a:avLst/>
                <a:gdLst>
                  <a:gd name="T0" fmla="*/ 256 w 58"/>
                  <a:gd name="T1" fmla="*/ 48 h 11"/>
                  <a:gd name="T2" fmla="*/ 256 w 58"/>
                  <a:gd name="T3" fmla="*/ 0 h 11"/>
                  <a:gd name="T4" fmla="*/ 0 w 58"/>
                  <a:gd name="T5" fmla="*/ 0 h 11"/>
                  <a:gd name="T6" fmla="*/ 0 w 58"/>
                  <a:gd name="T7" fmla="*/ 48 h 11"/>
                  <a:gd name="T8" fmla="*/ 256 w 58"/>
                  <a:gd name="T9" fmla="*/ 48 h 11"/>
                  <a:gd name="T10" fmla="*/ 256 w 58"/>
                  <a:gd name="T11" fmla="*/ 48 h 11"/>
                  <a:gd name="T12" fmla="*/ 0 60000 65536"/>
                  <a:gd name="T13" fmla="*/ 0 60000 65536"/>
                  <a:gd name="T14" fmla="*/ 0 60000 65536"/>
                  <a:gd name="T15" fmla="*/ 0 60000 65536"/>
                  <a:gd name="T16" fmla="*/ 0 60000 65536"/>
                  <a:gd name="T17" fmla="*/ 0 60000 65536"/>
                  <a:gd name="T18" fmla="*/ 0 w 58"/>
                  <a:gd name="T19" fmla="*/ 0 h 11"/>
                  <a:gd name="T20" fmla="*/ 58 w 5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8" h="11">
                    <a:moveTo>
                      <a:pt x="58" y="11"/>
                    </a:moveTo>
                    <a:lnTo>
                      <a:pt x="58" y="0"/>
                    </a:lnTo>
                    <a:lnTo>
                      <a:pt x="0" y="0"/>
                    </a:lnTo>
                    <a:lnTo>
                      <a:pt x="0" y="11"/>
                    </a:lnTo>
                    <a:lnTo>
                      <a:pt x="58"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53" name="Freeform 458"/>
              <p:cNvSpPr>
                <a:spLocks/>
              </p:cNvSpPr>
              <p:nvPr/>
            </p:nvSpPr>
            <p:spPr bwMode="auto">
              <a:xfrm>
                <a:off x="1901" y="3763"/>
                <a:ext cx="28" cy="36"/>
              </a:xfrm>
              <a:custGeom>
                <a:avLst/>
                <a:gdLst>
                  <a:gd name="T0" fmla="*/ 32 w 19"/>
                  <a:gd name="T1" fmla="*/ 19 h 25"/>
                  <a:gd name="T2" fmla="*/ 32 w 19"/>
                  <a:gd name="T3" fmla="*/ 19 h 25"/>
                  <a:gd name="T4" fmla="*/ 32 w 19"/>
                  <a:gd name="T5" fmla="*/ 27 h 25"/>
                  <a:gd name="T6" fmla="*/ 32 w 19"/>
                  <a:gd name="T7" fmla="*/ 35 h 25"/>
                  <a:gd name="T8" fmla="*/ 32 w 19"/>
                  <a:gd name="T9" fmla="*/ 42 h 25"/>
                  <a:gd name="T10" fmla="*/ 32 w 19"/>
                  <a:gd name="T11" fmla="*/ 42 h 25"/>
                  <a:gd name="T12" fmla="*/ 32 w 19"/>
                  <a:gd name="T13" fmla="*/ 42 h 25"/>
                  <a:gd name="T14" fmla="*/ 22 w 19"/>
                  <a:gd name="T15" fmla="*/ 50 h 25"/>
                  <a:gd name="T16" fmla="*/ 13 w 19"/>
                  <a:gd name="T17" fmla="*/ 50 h 25"/>
                  <a:gd name="T18" fmla="*/ 0 w 19"/>
                  <a:gd name="T19" fmla="*/ 60 h 25"/>
                  <a:gd name="T20" fmla="*/ 0 w 19"/>
                  <a:gd name="T21" fmla="*/ 108 h 25"/>
                  <a:gd name="T22" fmla="*/ 22 w 19"/>
                  <a:gd name="T23" fmla="*/ 99 h 25"/>
                  <a:gd name="T24" fmla="*/ 52 w 19"/>
                  <a:gd name="T25" fmla="*/ 89 h 25"/>
                  <a:gd name="T26" fmla="*/ 69 w 19"/>
                  <a:gd name="T27" fmla="*/ 81 h 25"/>
                  <a:gd name="T28" fmla="*/ 81 w 19"/>
                  <a:gd name="T29" fmla="*/ 66 h 25"/>
                  <a:gd name="T30" fmla="*/ 88 w 19"/>
                  <a:gd name="T31" fmla="*/ 50 h 25"/>
                  <a:gd name="T32" fmla="*/ 88 w 19"/>
                  <a:gd name="T33" fmla="*/ 35 h 25"/>
                  <a:gd name="T34" fmla="*/ 88 w 19"/>
                  <a:gd name="T35" fmla="*/ 19 h 25"/>
                  <a:gd name="T36" fmla="*/ 88 w 19"/>
                  <a:gd name="T37" fmla="*/ 0 h 25"/>
                  <a:gd name="T38" fmla="*/ 88 w 19"/>
                  <a:gd name="T39" fmla="*/ 0 h 25"/>
                  <a:gd name="T40" fmla="*/ 32 w 19"/>
                  <a:gd name="T41" fmla="*/ 19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25"/>
                  <a:gd name="T65" fmla="*/ 19 w 19"/>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25">
                    <a:moveTo>
                      <a:pt x="7" y="4"/>
                    </a:moveTo>
                    <a:lnTo>
                      <a:pt x="7" y="4"/>
                    </a:lnTo>
                    <a:lnTo>
                      <a:pt x="7" y="6"/>
                    </a:lnTo>
                    <a:lnTo>
                      <a:pt x="7" y="8"/>
                    </a:lnTo>
                    <a:lnTo>
                      <a:pt x="7" y="10"/>
                    </a:lnTo>
                    <a:lnTo>
                      <a:pt x="5" y="12"/>
                    </a:lnTo>
                    <a:lnTo>
                      <a:pt x="3" y="12"/>
                    </a:lnTo>
                    <a:lnTo>
                      <a:pt x="0" y="14"/>
                    </a:lnTo>
                    <a:lnTo>
                      <a:pt x="0" y="25"/>
                    </a:lnTo>
                    <a:lnTo>
                      <a:pt x="5" y="23"/>
                    </a:lnTo>
                    <a:lnTo>
                      <a:pt x="11" y="21"/>
                    </a:lnTo>
                    <a:lnTo>
                      <a:pt x="15" y="19"/>
                    </a:lnTo>
                    <a:lnTo>
                      <a:pt x="17" y="15"/>
                    </a:lnTo>
                    <a:lnTo>
                      <a:pt x="19" y="12"/>
                    </a:lnTo>
                    <a:lnTo>
                      <a:pt x="19" y="8"/>
                    </a:lnTo>
                    <a:lnTo>
                      <a:pt x="19" y="4"/>
                    </a:lnTo>
                    <a:lnTo>
                      <a:pt x="19" y="0"/>
                    </a:lnTo>
                    <a:lnTo>
                      <a:pt x="7"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54" name="Freeform 459"/>
              <p:cNvSpPr>
                <a:spLocks/>
              </p:cNvSpPr>
              <p:nvPr/>
            </p:nvSpPr>
            <p:spPr bwMode="auto">
              <a:xfrm>
                <a:off x="1859" y="3713"/>
                <a:ext cx="70" cy="55"/>
              </a:xfrm>
              <a:custGeom>
                <a:avLst/>
                <a:gdLst>
                  <a:gd name="T0" fmla="*/ 0 w 48"/>
                  <a:gd name="T1" fmla="*/ 20 h 38"/>
                  <a:gd name="T2" fmla="*/ 28 w 48"/>
                  <a:gd name="T3" fmla="*/ 48 h 38"/>
                  <a:gd name="T4" fmla="*/ 50 w 48"/>
                  <a:gd name="T5" fmla="*/ 48 h 38"/>
                  <a:gd name="T6" fmla="*/ 69 w 48"/>
                  <a:gd name="T7" fmla="*/ 59 h 38"/>
                  <a:gd name="T8" fmla="*/ 88 w 48"/>
                  <a:gd name="T9" fmla="*/ 67 h 38"/>
                  <a:gd name="T10" fmla="*/ 106 w 48"/>
                  <a:gd name="T11" fmla="*/ 75 h 38"/>
                  <a:gd name="T12" fmla="*/ 121 w 48"/>
                  <a:gd name="T13" fmla="*/ 90 h 38"/>
                  <a:gd name="T14" fmla="*/ 140 w 48"/>
                  <a:gd name="T15" fmla="*/ 107 h 38"/>
                  <a:gd name="T16" fmla="*/ 155 w 48"/>
                  <a:gd name="T17" fmla="*/ 130 h 38"/>
                  <a:gd name="T18" fmla="*/ 163 w 48"/>
                  <a:gd name="T19" fmla="*/ 168 h 38"/>
                  <a:gd name="T20" fmla="*/ 217 w 48"/>
                  <a:gd name="T21" fmla="*/ 149 h 38"/>
                  <a:gd name="T22" fmla="*/ 198 w 48"/>
                  <a:gd name="T23" fmla="*/ 116 h 38"/>
                  <a:gd name="T24" fmla="*/ 181 w 48"/>
                  <a:gd name="T25" fmla="*/ 85 h 38"/>
                  <a:gd name="T26" fmla="*/ 163 w 48"/>
                  <a:gd name="T27" fmla="*/ 59 h 38"/>
                  <a:gd name="T28" fmla="*/ 140 w 48"/>
                  <a:gd name="T29" fmla="*/ 41 h 38"/>
                  <a:gd name="T30" fmla="*/ 112 w 48"/>
                  <a:gd name="T31" fmla="*/ 20 h 38"/>
                  <a:gd name="T32" fmla="*/ 88 w 48"/>
                  <a:gd name="T33" fmla="*/ 1 h 38"/>
                  <a:gd name="T34" fmla="*/ 60 w 48"/>
                  <a:gd name="T35" fmla="*/ 0 h 38"/>
                  <a:gd name="T36" fmla="*/ 28 w 48"/>
                  <a:gd name="T37" fmla="*/ 0 h 38"/>
                  <a:gd name="T38" fmla="*/ 50 w 48"/>
                  <a:gd name="T39" fmla="*/ 13 h 38"/>
                  <a:gd name="T40" fmla="*/ 0 w 48"/>
                  <a:gd name="T41" fmla="*/ 20 h 38"/>
                  <a:gd name="T42" fmla="*/ 9 w 48"/>
                  <a:gd name="T43" fmla="*/ 41 h 38"/>
                  <a:gd name="T44" fmla="*/ 28 w 48"/>
                  <a:gd name="T45" fmla="*/ 48 h 38"/>
                  <a:gd name="T46" fmla="*/ 0 w 48"/>
                  <a:gd name="T47" fmla="*/ 2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
                  <a:gd name="T73" fmla="*/ 0 h 38"/>
                  <a:gd name="T74" fmla="*/ 48 w 48"/>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 h="38">
                    <a:moveTo>
                      <a:pt x="0" y="5"/>
                    </a:moveTo>
                    <a:lnTo>
                      <a:pt x="6" y="11"/>
                    </a:lnTo>
                    <a:lnTo>
                      <a:pt x="11" y="11"/>
                    </a:lnTo>
                    <a:lnTo>
                      <a:pt x="15" y="13"/>
                    </a:lnTo>
                    <a:lnTo>
                      <a:pt x="19" y="15"/>
                    </a:lnTo>
                    <a:lnTo>
                      <a:pt x="23" y="17"/>
                    </a:lnTo>
                    <a:lnTo>
                      <a:pt x="27" y="21"/>
                    </a:lnTo>
                    <a:lnTo>
                      <a:pt x="31" y="24"/>
                    </a:lnTo>
                    <a:lnTo>
                      <a:pt x="34" y="30"/>
                    </a:lnTo>
                    <a:lnTo>
                      <a:pt x="36" y="38"/>
                    </a:lnTo>
                    <a:lnTo>
                      <a:pt x="48" y="34"/>
                    </a:lnTo>
                    <a:lnTo>
                      <a:pt x="44" y="26"/>
                    </a:lnTo>
                    <a:lnTo>
                      <a:pt x="40" y="19"/>
                    </a:lnTo>
                    <a:lnTo>
                      <a:pt x="36" y="13"/>
                    </a:lnTo>
                    <a:lnTo>
                      <a:pt x="31" y="9"/>
                    </a:lnTo>
                    <a:lnTo>
                      <a:pt x="25" y="5"/>
                    </a:lnTo>
                    <a:lnTo>
                      <a:pt x="19" y="1"/>
                    </a:lnTo>
                    <a:lnTo>
                      <a:pt x="13" y="0"/>
                    </a:lnTo>
                    <a:lnTo>
                      <a:pt x="6" y="0"/>
                    </a:lnTo>
                    <a:lnTo>
                      <a:pt x="11" y="3"/>
                    </a:lnTo>
                    <a:lnTo>
                      <a:pt x="0" y="5"/>
                    </a:lnTo>
                    <a:lnTo>
                      <a:pt x="2" y="9"/>
                    </a:lnTo>
                    <a:lnTo>
                      <a:pt x="6" y="11"/>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55" name="Freeform 460"/>
              <p:cNvSpPr>
                <a:spLocks/>
              </p:cNvSpPr>
              <p:nvPr/>
            </p:nvSpPr>
            <p:spPr bwMode="auto">
              <a:xfrm>
                <a:off x="1859" y="3701"/>
                <a:ext cx="16" cy="19"/>
              </a:xfrm>
              <a:custGeom>
                <a:avLst/>
                <a:gdLst>
                  <a:gd name="T0" fmla="*/ 28 w 11"/>
                  <a:gd name="T1" fmla="*/ 0 h 13"/>
                  <a:gd name="T2" fmla="*/ 0 w 11"/>
                  <a:gd name="T3" fmla="*/ 28 h 13"/>
                  <a:gd name="T4" fmla="*/ 0 w 11"/>
                  <a:gd name="T5" fmla="*/ 60 h 13"/>
                  <a:gd name="T6" fmla="*/ 48 w 11"/>
                  <a:gd name="T7" fmla="*/ 50 h 13"/>
                  <a:gd name="T8" fmla="*/ 48 w 11"/>
                  <a:gd name="T9" fmla="*/ 19 h 13"/>
                  <a:gd name="T10" fmla="*/ 28 w 11"/>
                  <a:gd name="T11" fmla="*/ 0 h 13"/>
                  <a:gd name="T12" fmla="*/ 48 w 11"/>
                  <a:gd name="T13" fmla="*/ 19 h 13"/>
                  <a:gd name="T14" fmla="*/ 41 w 11"/>
                  <a:gd name="T15" fmla="*/ 0 h 13"/>
                  <a:gd name="T16" fmla="*/ 28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6" y="0"/>
                    </a:moveTo>
                    <a:lnTo>
                      <a:pt x="0" y="6"/>
                    </a:lnTo>
                    <a:lnTo>
                      <a:pt x="0" y="13"/>
                    </a:lnTo>
                    <a:lnTo>
                      <a:pt x="11" y="11"/>
                    </a:lnTo>
                    <a:lnTo>
                      <a:pt x="11" y="4"/>
                    </a:lnTo>
                    <a:lnTo>
                      <a:pt x="6" y="0"/>
                    </a:lnTo>
                    <a:lnTo>
                      <a:pt x="11" y="4"/>
                    </a:lnTo>
                    <a:lnTo>
                      <a:pt x="9" y="0"/>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56" name="Freeform 461"/>
              <p:cNvSpPr>
                <a:spLocks/>
              </p:cNvSpPr>
              <p:nvPr/>
            </p:nvSpPr>
            <p:spPr bwMode="auto">
              <a:xfrm>
                <a:off x="1774" y="3701"/>
                <a:ext cx="94" cy="16"/>
              </a:xfrm>
              <a:custGeom>
                <a:avLst/>
                <a:gdLst>
                  <a:gd name="T0" fmla="*/ 0 w 64"/>
                  <a:gd name="T1" fmla="*/ 28 h 11"/>
                  <a:gd name="T2" fmla="*/ 28 w 64"/>
                  <a:gd name="T3" fmla="*/ 48 h 11"/>
                  <a:gd name="T4" fmla="*/ 298 w 64"/>
                  <a:gd name="T5" fmla="*/ 48 h 11"/>
                  <a:gd name="T6" fmla="*/ 298 w 64"/>
                  <a:gd name="T7" fmla="*/ 0 h 11"/>
                  <a:gd name="T8" fmla="*/ 28 w 64"/>
                  <a:gd name="T9" fmla="*/ 0 h 11"/>
                  <a:gd name="T10" fmla="*/ 0 w 64"/>
                  <a:gd name="T11" fmla="*/ 28 h 11"/>
                  <a:gd name="T12" fmla="*/ 28 w 64"/>
                  <a:gd name="T13" fmla="*/ 0 h 11"/>
                  <a:gd name="T14" fmla="*/ 0 w 64"/>
                  <a:gd name="T15" fmla="*/ 0 h 11"/>
                  <a:gd name="T16" fmla="*/ 0 w 64"/>
                  <a:gd name="T17" fmla="*/ 2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1"/>
                  <a:gd name="T29" fmla="*/ 64 w 64"/>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1">
                    <a:moveTo>
                      <a:pt x="0" y="6"/>
                    </a:moveTo>
                    <a:lnTo>
                      <a:pt x="6" y="11"/>
                    </a:lnTo>
                    <a:lnTo>
                      <a:pt x="64" y="11"/>
                    </a:lnTo>
                    <a:lnTo>
                      <a:pt x="64" y="0"/>
                    </a:lnTo>
                    <a:lnTo>
                      <a:pt x="6" y="0"/>
                    </a:lnTo>
                    <a:lnTo>
                      <a:pt x="0" y="6"/>
                    </a:lnTo>
                    <a:lnTo>
                      <a:pt x="6" y="0"/>
                    </a:lnTo>
                    <a:lnTo>
                      <a:pt x="0" y="0"/>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57" name="Freeform 462"/>
              <p:cNvSpPr>
                <a:spLocks/>
              </p:cNvSpPr>
              <p:nvPr/>
            </p:nvSpPr>
            <p:spPr bwMode="auto">
              <a:xfrm>
                <a:off x="1528" y="3735"/>
                <a:ext cx="57" cy="58"/>
              </a:xfrm>
              <a:custGeom>
                <a:avLst/>
                <a:gdLst>
                  <a:gd name="T0" fmla="*/ 177 w 39"/>
                  <a:gd name="T1" fmla="*/ 177 h 40"/>
                  <a:gd name="T2" fmla="*/ 177 w 39"/>
                  <a:gd name="T3" fmla="*/ 177 h 40"/>
                  <a:gd name="T4" fmla="*/ 177 w 39"/>
                  <a:gd name="T5" fmla="*/ 148 h 40"/>
                  <a:gd name="T6" fmla="*/ 168 w 39"/>
                  <a:gd name="T7" fmla="*/ 109 h 40"/>
                  <a:gd name="T8" fmla="*/ 149 w 39"/>
                  <a:gd name="T9" fmla="*/ 86 h 40"/>
                  <a:gd name="T10" fmla="*/ 121 w 39"/>
                  <a:gd name="T11" fmla="*/ 48 h 40"/>
                  <a:gd name="T12" fmla="*/ 96 w 39"/>
                  <a:gd name="T13" fmla="*/ 36 h 40"/>
                  <a:gd name="T14" fmla="*/ 73 w 39"/>
                  <a:gd name="T15" fmla="*/ 19 h 40"/>
                  <a:gd name="T16" fmla="*/ 38 w 39"/>
                  <a:gd name="T17" fmla="*/ 9 h 40"/>
                  <a:gd name="T18" fmla="*/ 0 w 39"/>
                  <a:gd name="T19" fmla="*/ 0 h 40"/>
                  <a:gd name="T20" fmla="*/ 0 w 39"/>
                  <a:gd name="T21" fmla="*/ 48 h 40"/>
                  <a:gd name="T22" fmla="*/ 28 w 39"/>
                  <a:gd name="T23" fmla="*/ 59 h 40"/>
                  <a:gd name="T24" fmla="*/ 47 w 39"/>
                  <a:gd name="T25" fmla="*/ 59 h 40"/>
                  <a:gd name="T26" fmla="*/ 73 w 39"/>
                  <a:gd name="T27" fmla="*/ 75 h 40"/>
                  <a:gd name="T28" fmla="*/ 89 w 39"/>
                  <a:gd name="T29" fmla="*/ 90 h 40"/>
                  <a:gd name="T30" fmla="*/ 107 w 39"/>
                  <a:gd name="T31" fmla="*/ 109 h 40"/>
                  <a:gd name="T32" fmla="*/ 115 w 39"/>
                  <a:gd name="T33" fmla="*/ 128 h 40"/>
                  <a:gd name="T34" fmla="*/ 121 w 39"/>
                  <a:gd name="T35" fmla="*/ 149 h 40"/>
                  <a:gd name="T36" fmla="*/ 121 w 39"/>
                  <a:gd name="T37" fmla="*/ 177 h 40"/>
                  <a:gd name="T38" fmla="*/ 121 w 39"/>
                  <a:gd name="T39" fmla="*/ 177 h 40"/>
                  <a:gd name="T40" fmla="*/ 177 w 39"/>
                  <a:gd name="T41" fmla="*/ 17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0"/>
                  <a:gd name="T65" fmla="*/ 39 w 39"/>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0">
                    <a:moveTo>
                      <a:pt x="39" y="40"/>
                    </a:moveTo>
                    <a:lnTo>
                      <a:pt x="39" y="40"/>
                    </a:lnTo>
                    <a:lnTo>
                      <a:pt x="39" y="33"/>
                    </a:lnTo>
                    <a:lnTo>
                      <a:pt x="37" y="25"/>
                    </a:lnTo>
                    <a:lnTo>
                      <a:pt x="33" y="19"/>
                    </a:lnTo>
                    <a:lnTo>
                      <a:pt x="27" y="11"/>
                    </a:lnTo>
                    <a:lnTo>
                      <a:pt x="21" y="8"/>
                    </a:lnTo>
                    <a:lnTo>
                      <a:pt x="16" y="4"/>
                    </a:lnTo>
                    <a:lnTo>
                      <a:pt x="8" y="2"/>
                    </a:lnTo>
                    <a:lnTo>
                      <a:pt x="0" y="0"/>
                    </a:lnTo>
                    <a:lnTo>
                      <a:pt x="0" y="11"/>
                    </a:lnTo>
                    <a:lnTo>
                      <a:pt x="6" y="13"/>
                    </a:lnTo>
                    <a:lnTo>
                      <a:pt x="10" y="13"/>
                    </a:lnTo>
                    <a:lnTo>
                      <a:pt x="16" y="17"/>
                    </a:lnTo>
                    <a:lnTo>
                      <a:pt x="20" y="21"/>
                    </a:lnTo>
                    <a:lnTo>
                      <a:pt x="23" y="25"/>
                    </a:lnTo>
                    <a:lnTo>
                      <a:pt x="25" y="29"/>
                    </a:lnTo>
                    <a:lnTo>
                      <a:pt x="27" y="34"/>
                    </a:lnTo>
                    <a:lnTo>
                      <a:pt x="27" y="40"/>
                    </a:lnTo>
                    <a:lnTo>
                      <a:pt x="39" y="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58" name="Freeform 463"/>
              <p:cNvSpPr>
                <a:spLocks/>
              </p:cNvSpPr>
              <p:nvPr/>
            </p:nvSpPr>
            <p:spPr bwMode="auto">
              <a:xfrm>
                <a:off x="1528" y="3793"/>
                <a:ext cx="57" cy="57"/>
              </a:xfrm>
              <a:custGeom>
                <a:avLst/>
                <a:gdLst>
                  <a:gd name="T0" fmla="*/ 0 w 39"/>
                  <a:gd name="T1" fmla="*/ 177 h 39"/>
                  <a:gd name="T2" fmla="*/ 0 w 39"/>
                  <a:gd name="T3" fmla="*/ 177 h 39"/>
                  <a:gd name="T4" fmla="*/ 38 w 39"/>
                  <a:gd name="T5" fmla="*/ 177 h 39"/>
                  <a:gd name="T6" fmla="*/ 73 w 39"/>
                  <a:gd name="T7" fmla="*/ 168 h 39"/>
                  <a:gd name="T8" fmla="*/ 96 w 39"/>
                  <a:gd name="T9" fmla="*/ 149 h 39"/>
                  <a:gd name="T10" fmla="*/ 121 w 39"/>
                  <a:gd name="T11" fmla="*/ 121 h 39"/>
                  <a:gd name="T12" fmla="*/ 149 w 39"/>
                  <a:gd name="T13" fmla="*/ 96 h 39"/>
                  <a:gd name="T14" fmla="*/ 168 w 39"/>
                  <a:gd name="T15" fmla="*/ 73 h 39"/>
                  <a:gd name="T16" fmla="*/ 177 w 39"/>
                  <a:gd name="T17" fmla="*/ 38 h 39"/>
                  <a:gd name="T18" fmla="*/ 177 w 39"/>
                  <a:gd name="T19" fmla="*/ 0 h 39"/>
                  <a:gd name="T20" fmla="*/ 121 w 39"/>
                  <a:gd name="T21" fmla="*/ 0 h 39"/>
                  <a:gd name="T22" fmla="*/ 121 w 39"/>
                  <a:gd name="T23" fmla="*/ 28 h 39"/>
                  <a:gd name="T24" fmla="*/ 115 w 39"/>
                  <a:gd name="T25" fmla="*/ 56 h 39"/>
                  <a:gd name="T26" fmla="*/ 107 w 39"/>
                  <a:gd name="T27" fmla="*/ 73 h 39"/>
                  <a:gd name="T28" fmla="*/ 89 w 39"/>
                  <a:gd name="T29" fmla="*/ 88 h 39"/>
                  <a:gd name="T30" fmla="*/ 73 w 39"/>
                  <a:gd name="T31" fmla="*/ 107 h 39"/>
                  <a:gd name="T32" fmla="*/ 47 w 39"/>
                  <a:gd name="T33" fmla="*/ 115 h 39"/>
                  <a:gd name="T34" fmla="*/ 28 w 39"/>
                  <a:gd name="T35" fmla="*/ 121 h 39"/>
                  <a:gd name="T36" fmla="*/ 0 w 39"/>
                  <a:gd name="T37" fmla="*/ 130 h 39"/>
                  <a:gd name="T38" fmla="*/ 0 w 39"/>
                  <a:gd name="T39" fmla="*/ 130 h 39"/>
                  <a:gd name="T40" fmla="*/ 0 w 39"/>
                  <a:gd name="T41" fmla="*/ 177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39"/>
                  <a:gd name="T65" fmla="*/ 39 w 39"/>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39">
                    <a:moveTo>
                      <a:pt x="0" y="39"/>
                    </a:moveTo>
                    <a:lnTo>
                      <a:pt x="0" y="39"/>
                    </a:lnTo>
                    <a:lnTo>
                      <a:pt x="8" y="39"/>
                    </a:lnTo>
                    <a:lnTo>
                      <a:pt x="16" y="37"/>
                    </a:lnTo>
                    <a:lnTo>
                      <a:pt x="21" y="33"/>
                    </a:lnTo>
                    <a:lnTo>
                      <a:pt x="27" y="27"/>
                    </a:lnTo>
                    <a:lnTo>
                      <a:pt x="33" y="21"/>
                    </a:lnTo>
                    <a:lnTo>
                      <a:pt x="37" y="16"/>
                    </a:lnTo>
                    <a:lnTo>
                      <a:pt x="39" y="8"/>
                    </a:lnTo>
                    <a:lnTo>
                      <a:pt x="39" y="0"/>
                    </a:lnTo>
                    <a:lnTo>
                      <a:pt x="27" y="0"/>
                    </a:lnTo>
                    <a:lnTo>
                      <a:pt x="27" y="6"/>
                    </a:lnTo>
                    <a:lnTo>
                      <a:pt x="25" y="12"/>
                    </a:lnTo>
                    <a:lnTo>
                      <a:pt x="23" y="16"/>
                    </a:lnTo>
                    <a:lnTo>
                      <a:pt x="20" y="19"/>
                    </a:lnTo>
                    <a:lnTo>
                      <a:pt x="16" y="23"/>
                    </a:lnTo>
                    <a:lnTo>
                      <a:pt x="10" y="25"/>
                    </a:lnTo>
                    <a:lnTo>
                      <a:pt x="6" y="27"/>
                    </a:lnTo>
                    <a:lnTo>
                      <a:pt x="0" y="29"/>
                    </a:lnTo>
                    <a:lnTo>
                      <a:pt x="0" y="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59" name="Freeform 464"/>
              <p:cNvSpPr>
                <a:spLocks/>
              </p:cNvSpPr>
              <p:nvPr/>
            </p:nvSpPr>
            <p:spPr bwMode="auto">
              <a:xfrm>
                <a:off x="1470" y="3793"/>
                <a:ext cx="58" cy="57"/>
              </a:xfrm>
              <a:custGeom>
                <a:avLst/>
                <a:gdLst>
                  <a:gd name="T0" fmla="*/ 0 w 40"/>
                  <a:gd name="T1" fmla="*/ 0 h 39"/>
                  <a:gd name="T2" fmla="*/ 0 w 40"/>
                  <a:gd name="T3" fmla="*/ 0 h 39"/>
                  <a:gd name="T4" fmla="*/ 9 w 40"/>
                  <a:gd name="T5" fmla="*/ 38 h 39"/>
                  <a:gd name="T6" fmla="*/ 19 w 40"/>
                  <a:gd name="T7" fmla="*/ 73 h 39"/>
                  <a:gd name="T8" fmla="*/ 36 w 40"/>
                  <a:gd name="T9" fmla="*/ 96 h 39"/>
                  <a:gd name="T10" fmla="*/ 52 w 40"/>
                  <a:gd name="T11" fmla="*/ 121 h 39"/>
                  <a:gd name="T12" fmla="*/ 75 w 40"/>
                  <a:gd name="T13" fmla="*/ 149 h 39"/>
                  <a:gd name="T14" fmla="*/ 109 w 40"/>
                  <a:gd name="T15" fmla="*/ 168 h 39"/>
                  <a:gd name="T16" fmla="*/ 148 w 40"/>
                  <a:gd name="T17" fmla="*/ 177 h 39"/>
                  <a:gd name="T18" fmla="*/ 177 w 40"/>
                  <a:gd name="T19" fmla="*/ 177 h 39"/>
                  <a:gd name="T20" fmla="*/ 177 w 40"/>
                  <a:gd name="T21" fmla="*/ 130 h 39"/>
                  <a:gd name="T22" fmla="*/ 155 w 40"/>
                  <a:gd name="T23" fmla="*/ 121 h 39"/>
                  <a:gd name="T24" fmla="*/ 128 w 40"/>
                  <a:gd name="T25" fmla="*/ 115 h 39"/>
                  <a:gd name="T26" fmla="*/ 102 w 40"/>
                  <a:gd name="T27" fmla="*/ 107 h 39"/>
                  <a:gd name="T28" fmla="*/ 86 w 40"/>
                  <a:gd name="T29" fmla="*/ 88 h 39"/>
                  <a:gd name="T30" fmla="*/ 75 w 40"/>
                  <a:gd name="T31" fmla="*/ 73 h 39"/>
                  <a:gd name="T32" fmla="*/ 59 w 40"/>
                  <a:gd name="T33" fmla="*/ 56 h 39"/>
                  <a:gd name="T34" fmla="*/ 52 w 40"/>
                  <a:gd name="T35" fmla="*/ 28 h 39"/>
                  <a:gd name="T36" fmla="*/ 52 w 40"/>
                  <a:gd name="T37" fmla="*/ 0 h 39"/>
                  <a:gd name="T38" fmla="*/ 52 w 40"/>
                  <a:gd name="T39" fmla="*/ 0 h 39"/>
                  <a:gd name="T40" fmla="*/ 0 w 40"/>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39"/>
                  <a:gd name="T65" fmla="*/ 40 w 40"/>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39">
                    <a:moveTo>
                      <a:pt x="0" y="0"/>
                    </a:moveTo>
                    <a:lnTo>
                      <a:pt x="0" y="0"/>
                    </a:lnTo>
                    <a:lnTo>
                      <a:pt x="2" y="8"/>
                    </a:lnTo>
                    <a:lnTo>
                      <a:pt x="4" y="16"/>
                    </a:lnTo>
                    <a:lnTo>
                      <a:pt x="8" y="21"/>
                    </a:lnTo>
                    <a:lnTo>
                      <a:pt x="12" y="27"/>
                    </a:lnTo>
                    <a:lnTo>
                      <a:pt x="17" y="33"/>
                    </a:lnTo>
                    <a:lnTo>
                      <a:pt x="25" y="37"/>
                    </a:lnTo>
                    <a:lnTo>
                      <a:pt x="33" y="39"/>
                    </a:lnTo>
                    <a:lnTo>
                      <a:pt x="40" y="39"/>
                    </a:lnTo>
                    <a:lnTo>
                      <a:pt x="40" y="29"/>
                    </a:lnTo>
                    <a:lnTo>
                      <a:pt x="35" y="27"/>
                    </a:lnTo>
                    <a:lnTo>
                      <a:pt x="29" y="25"/>
                    </a:lnTo>
                    <a:lnTo>
                      <a:pt x="23" y="23"/>
                    </a:lnTo>
                    <a:lnTo>
                      <a:pt x="19" y="19"/>
                    </a:lnTo>
                    <a:lnTo>
                      <a:pt x="17" y="16"/>
                    </a:lnTo>
                    <a:lnTo>
                      <a:pt x="13" y="12"/>
                    </a:lnTo>
                    <a:lnTo>
                      <a:pt x="12" y="6"/>
                    </a:lnTo>
                    <a:lnTo>
                      <a:pt x="12"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60" name="Freeform 465"/>
              <p:cNvSpPr>
                <a:spLocks/>
              </p:cNvSpPr>
              <p:nvPr/>
            </p:nvSpPr>
            <p:spPr bwMode="auto">
              <a:xfrm>
                <a:off x="1470" y="3734"/>
                <a:ext cx="58" cy="59"/>
              </a:xfrm>
              <a:custGeom>
                <a:avLst/>
                <a:gdLst>
                  <a:gd name="T0" fmla="*/ 177 w 40"/>
                  <a:gd name="T1" fmla="*/ 0 h 40"/>
                  <a:gd name="T2" fmla="*/ 177 w 40"/>
                  <a:gd name="T3" fmla="*/ 0 h 40"/>
                  <a:gd name="T4" fmla="*/ 148 w 40"/>
                  <a:gd name="T5" fmla="*/ 9 h 40"/>
                  <a:gd name="T6" fmla="*/ 109 w 40"/>
                  <a:gd name="T7" fmla="*/ 19 h 40"/>
                  <a:gd name="T8" fmla="*/ 75 w 40"/>
                  <a:gd name="T9" fmla="*/ 40 h 40"/>
                  <a:gd name="T10" fmla="*/ 52 w 40"/>
                  <a:gd name="T11" fmla="*/ 52 h 40"/>
                  <a:gd name="T12" fmla="*/ 36 w 40"/>
                  <a:gd name="T13" fmla="*/ 89 h 40"/>
                  <a:gd name="T14" fmla="*/ 19 w 40"/>
                  <a:gd name="T15" fmla="*/ 119 h 40"/>
                  <a:gd name="T16" fmla="*/ 9 w 40"/>
                  <a:gd name="T17" fmla="*/ 156 h 40"/>
                  <a:gd name="T18" fmla="*/ 0 w 40"/>
                  <a:gd name="T19" fmla="*/ 189 h 40"/>
                  <a:gd name="T20" fmla="*/ 52 w 40"/>
                  <a:gd name="T21" fmla="*/ 189 h 40"/>
                  <a:gd name="T22" fmla="*/ 52 w 40"/>
                  <a:gd name="T23" fmla="*/ 161 h 40"/>
                  <a:gd name="T24" fmla="*/ 59 w 40"/>
                  <a:gd name="T25" fmla="*/ 137 h 40"/>
                  <a:gd name="T26" fmla="*/ 75 w 40"/>
                  <a:gd name="T27" fmla="*/ 119 h 40"/>
                  <a:gd name="T28" fmla="*/ 86 w 40"/>
                  <a:gd name="T29" fmla="*/ 100 h 40"/>
                  <a:gd name="T30" fmla="*/ 102 w 40"/>
                  <a:gd name="T31" fmla="*/ 81 h 40"/>
                  <a:gd name="T32" fmla="*/ 128 w 40"/>
                  <a:gd name="T33" fmla="*/ 60 h 40"/>
                  <a:gd name="T34" fmla="*/ 155 w 40"/>
                  <a:gd name="T35" fmla="*/ 60 h 40"/>
                  <a:gd name="T36" fmla="*/ 177 w 40"/>
                  <a:gd name="T37" fmla="*/ 52 h 40"/>
                  <a:gd name="T38" fmla="*/ 177 w 40"/>
                  <a:gd name="T39" fmla="*/ 52 h 40"/>
                  <a:gd name="T40" fmla="*/ 177 w 40"/>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0"/>
                  <a:gd name="T65" fmla="*/ 40 w 40"/>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0">
                    <a:moveTo>
                      <a:pt x="40" y="0"/>
                    </a:moveTo>
                    <a:lnTo>
                      <a:pt x="40" y="0"/>
                    </a:lnTo>
                    <a:lnTo>
                      <a:pt x="33" y="2"/>
                    </a:lnTo>
                    <a:lnTo>
                      <a:pt x="25" y="4"/>
                    </a:lnTo>
                    <a:lnTo>
                      <a:pt x="17" y="8"/>
                    </a:lnTo>
                    <a:lnTo>
                      <a:pt x="12" y="11"/>
                    </a:lnTo>
                    <a:lnTo>
                      <a:pt x="8" y="19"/>
                    </a:lnTo>
                    <a:lnTo>
                      <a:pt x="4" y="25"/>
                    </a:lnTo>
                    <a:lnTo>
                      <a:pt x="2" y="33"/>
                    </a:lnTo>
                    <a:lnTo>
                      <a:pt x="0" y="40"/>
                    </a:lnTo>
                    <a:lnTo>
                      <a:pt x="12" y="40"/>
                    </a:lnTo>
                    <a:lnTo>
                      <a:pt x="12" y="34"/>
                    </a:lnTo>
                    <a:lnTo>
                      <a:pt x="13" y="29"/>
                    </a:lnTo>
                    <a:lnTo>
                      <a:pt x="17" y="25"/>
                    </a:lnTo>
                    <a:lnTo>
                      <a:pt x="19" y="21"/>
                    </a:lnTo>
                    <a:lnTo>
                      <a:pt x="23" y="17"/>
                    </a:lnTo>
                    <a:lnTo>
                      <a:pt x="29" y="13"/>
                    </a:lnTo>
                    <a:lnTo>
                      <a:pt x="35" y="13"/>
                    </a:lnTo>
                    <a:lnTo>
                      <a:pt x="40" y="11"/>
                    </a:lnTo>
                    <a:lnTo>
                      <a:pt x="4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61" name="Freeform 466"/>
              <p:cNvSpPr>
                <a:spLocks/>
              </p:cNvSpPr>
              <p:nvPr/>
            </p:nvSpPr>
            <p:spPr bwMode="auto">
              <a:xfrm>
                <a:off x="1859" y="3734"/>
                <a:ext cx="59" cy="59"/>
              </a:xfrm>
              <a:custGeom>
                <a:avLst/>
                <a:gdLst>
                  <a:gd name="T0" fmla="*/ 189 w 40"/>
                  <a:gd name="T1" fmla="*/ 189 h 40"/>
                  <a:gd name="T2" fmla="*/ 189 w 40"/>
                  <a:gd name="T3" fmla="*/ 189 h 40"/>
                  <a:gd name="T4" fmla="*/ 180 w 40"/>
                  <a:gd name="T5" fmla="*/ 156 h 40"/>
                  <a:gd name="T6" fmla="*/ 170 w 40"/>
                  <a:gd name="T7" fmla="*/ 119 h 40"/>
                  <a:gd name="T8" fmla="*/ 150 w 40"/>
                  <a:gd name="T9" fmla="*/ 89 h 40"/>
                  <a:gd name="T10" fmla="*/ 137 w 40"/>
                  <a:gd name="T11" fmla="*/ 52 h 40"/>
                  <a:gd name="T12" fmla="*/ 100 w 40"/>
                  <a:gd name="T13" fmla="*/ 40 h 40"/>
                  <a:gd name="T14" fmla="*/ 69 w 40"/>
                  <a:gd name="T15" fmla="*/ 19 h 40"/>
                  <a:gd name="T16" fmla="*/ 40 w 40"/>
                  <a:gd name="T17" fmla="*/ 9 h 40"/>
                  <a:gd name="T18" fmla="*/ 0 w 40"/>
                  <a:gd name="T19" fmla="*/ 0 h 40"/>
                  <a:gd name="T20" fmla="*/ 0 w 40"/>
                  <a:gd name="T21" fmla="*/ 52 h 40"/>
                  <a:gd name="T22" fmla="*/ 28 w 40"/>
                  <a:gd name="T23" fmla="*/ 60 h 40"/>
                  <a:gd name="T24" fmla="*/ 52 w 40"/>
                  <a:gd name="T25" fmla="*/ 60 h 40"/>
                  <a:gd name="T26" fmla="*/ 69 w 40"/>
                  <a:gd name="T27" fmla="*/ 81 h 40"/>
                  <a:gd name="T28" fmla="*/ 89 w 40"/>
                  <a:gd name="T29" fmla="*/ 100 h 40"/>
                  <a:gd name="T30" fmla="*/ 109 w 40"/>
                  <a:gd name="T31" fmla="*/ 119 h 40"/>
                  <a:gd name="T32" fmla="*/ 119 w 40"/>
                  <a:gd name="T33" fmla="*/ 137 h 40"/>
                  <a:gd name="T34" fmla="*/ 128 w 40"/>
                  <a:gd name="T35" fmla="*/ 161 h 40"/>
                  <a:gd name="T36" fmla="*/ 137 w 40"/>
                  <a:gd name="T37" fmla="*/ 189 h 40"/>
                  <a:gd name="T38" fmla="*/ 137 w 40"/>
                  <a:gd name="T39" fmla="*/ 189 h 40"/>
                  <a:gd name="T40" fmla="*/ 189 w 40"/>
                  <a:gd name="T41" fmla="*/ 189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0"/>
                  <a:gd name="T65" fmla="*/ 40 w 40"/>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0">
                    <a:moveTo>
                      <a:pt x="40" y="40"/>
                    </a:moveTo>
                    <a:lnTo>
                      <a:pt x="40" y="40"/>
                    </a:lnTo>
                    <a:lnTo>
                      <a:pt x="38" y="33"/>
                    </a:lnTo>
                    <a:lnTo>
                      <a:pt x="36" y="25"/>
                    </a:lnTo>
                    <a:lnTo>
                      <a:pt x="32" y="19"/>
                    </a:lnTo>
                    <a:lnTo>
                      <a:pt x="29" y="11"/>
                    </a:lnTo>
                    <a:lnTo>
                      <a:pt x="21" y="8"/>
                    </a:lnTo>
                    <a:lnTo>
                      <a:pt x="15" y="4"/>
                    </a:lnTo>
                    <a:lnTo>
                      <a:pt x="8" y="2"/>
                    </a:lnTo>
                    <a:lnTo>
                      <a:pt x="0" y="0"/>
                    </a:lnTo>
                    <a:lnTo>
                      <a:pt x="0" y="11"/>
                    </a:lnTo>
                    <a:lnTo>
                      <a:pt x="6" y="13"/>
                    </a:lnTo>
                    <a:lnTo>
                      <a:pt x="11" y="13"/>
                    </a:lnTo>
                    <a:lnTo>
                      <a:pt x="15" y="17"/>
                    </a:lnTo>
                    <a:lnTo>
                      <a:pt x="19" y="21"/>
                    </a:lnTo>
                    <a:lnTo>
                      <a:pt x="23" y="25"/>
                    </a:lnTo>
                    <a:lnTo>
                      <a:pt x="25" y="29"/>
                    </a:lnTo>
                    <a:lnTo>
                      <a:pt x="27" y="34"/>
                    </a:lnTo>
                    <a:lnTo>
                      <a:pt x="29" y="40"/>
                    </a:lnTo>
                    <a:lnTo>
                      <a:pt x="40" y="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62" name="Freeform 467"/>
              <p:cNvSpPr>
                <a:spLocks/>
              </p:cNvSpPr>
              <p:nvPr/>
            </p:nvSpPr>
            <p:spPr bwMode="auto">
              <a:xfrm>
                <a:off x="1859" y="3793"/>
                <a:ext cx="59" cy="57"/>
              </a:xfrm>
              <a:custGeom>
                <a:avLst/>
                <a:gdLst>
                  <a:gd name="T0" fmla="*/ 0 w 40"/>
                  <a:gd name="T1" fmla="*/ 177 h 39"/>
                  <a:gd name="T2" fmla="*/ 0 w 40"/>
                  <a:gd name="T3" fmla="*/ 177 h 39"/>
                  <a:gd name="T4" fmla="*/ 40 w 40"/>
                  <a:gd name="T5" fmla="*/ 177 h 39"/>
                  <a:gd name="T6" fmla="*/ 69 w 40"/>
                  <a:gd name="T7" fmla="*/ 168 h 39"/>
                  <a:gd name="T8" fmla="*/ 100 w 40"/>
                  <a:gd name="T9" fmla="*/ 149 h 39"/>
                  <a:gd name="T10" fmla="*/ 137 w 40"/>
                  <a:gd name="T11" fmla="*/ 121 h 39"/>
                  <a:gd name="T12" fmla="*/ 150 w 40"/>
                  <a:gd name="T13" fmla="*/ 96 h 39"/>
                  <a:gd name="T14" fmla="*/ 170 w 40"/>
                  <a:gd name="T15" fmla="*/ 73 h 39"/>
                  <a:gd name="T16" fmla="*/ 180 w 40"/>
                  <a:gd name="T17" fmla="*/ 38 h 39"/>
                  <a:gd name="T18" fmla="*/ 189 w 40"/>
                  <a:gd name="T19" fmla="*/ 0 h 39"/>
                  <a:gd name="T20" fmla="*/ 137 w 40"/>
                  <a:gd name="T21" fmla="*/ 0 h 39"/>
                  <a:gd name="T22" fmla="*/ 128 w 40"/>
                  <a:gd name="T23" fmla="*/ 28 h 39"/>
                  <a:gd name="T24" fmla="*/ 119 w 40"/>
                  <a:gd name="T25" fmla="*/ 56 h 39"/>
                  <a:gd name="T26" fmla="*/ 109 w 40"/>
                  <a:gd name="T27" fmla="*/ 73 h 39"/>
                  <a:gd name="T28" fmla="*/ 89 w 40"/>
                  <a:gd name="T29" fmla="*/ 88 h 39"/>
                  <a:gd name="T30" fmla="*/ 69 w 40"/>
                  <a:gd name="T31" fmla="*/ 107 h 39"/>
                  <a:gd name="T32" fmla="*/ 52 w 40"/>
                  <a:gd name="T33" fmla="*/ 115 h 39"/>
                  <a:gd name="T34" fmla="*/ 28 w 40"/>
                  <a:gd name="T35" fmla="*/ 121 h 39"/>
                  <a:gd name="T36" fmla="*/ 0 w 40"/>
                  <a:gd name="T37" fmla="*/ 130 h 39"/>
                  <a:gd name="T38" fmla="*/ 0 w 40"/>
                  <a:gd name="T39" fmla="*/ 130 h 39"/>
                  <a:gd name="T40" fmla="*/ 0 w 40"/>
                  <a:gd name="T41" fmla="*/ 177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39"/>
                  <a:gd name="T65" fmla="*/ 40 w 40"/>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39">
                    <a:moveTo>
                      <a:pt x="0" y="39"/>
                    </a:moveTo>
                    <a:lnTo>
                      <a:pt x="0" y="39"/>
                    </a:lnTo>
                    <a:lnTo>
                      <a:pt x="8" y="39"/>
                    </a:lnTo>
                    <a:lnTo>
                      <a:pt x="15" y="37"/>
                    </a:lnTo>
                    <a:lnTo>
                      <a:pt x="21" y="33"/>
                    </a:lnTo>
                    <a:lnTo>
                      <a:pt x="29" y="27"/>
                    </a:lnTo>
                    <a:lnTo>
                      <a:pt x="32" y="21"/>
                    </a:lnTo>
                    <a:lnTo>
                      <a:pt x="36" y="16"/>
                    </a:lnTo>
                    <a:lnTo>
                      <a:pt x="38" y="8"/>
                    </a:lnTo>
                    <a:lnTo>
                      <a:pt x="40" y="0"/>
                    </a:lnTo>
                    <a:lnTo>
                      <a:pt x="29" y="0"/>
                    </a:lnTo>
                    <a:lnTo>
                      <a:pt x="27" y="6"/>
                    </a:lnTo>
                    <a:lnTo>
                      <a:pt x="25" y="12"/>
                    </a:lnTo>
                    <a:lnTo>
                      <a:pt x="23" y="16"/>
                    </a:lnTo>
                    <a:lnTo>
                      <a:pt x="19" y="19"/>
                    </a:lnTo>
                    <a:lnTo>
                      <a:pt x="15" y="23"/>
                    </a:lnTo>
                    <a:lnTo>
                      <a:pt x="11" y="25"/>
                    </a:lnTo>
                    <a:lnTo>
                      <a:pt x="6" y="27"/>
                    </a:lnTo>
                    <a:lnTo>
                      <a:pt x="0" y="29"/>
                    </a:lnTo>
                    <a:lnTo>
                      <a:pt x="0" y="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63" name="Freeform 468"/>
              <p:cNvSpPr>
                <a:spLocks/>
              </p:cNvSpPr>
              <p:nvPr/>
            </p:nvSpPr>
            <p:spPr bwMode="auto">
              <a:xfrm>
                <a:off x="1801" y="3793"/>
                <a:ext cx="58" cy="57"/>
              </a:xfrm>
              <a:custGeom>
                <a:avLst/>
                <a:gdLst>
                  <a:gd name="T0" fmla="*/ 0 w 40"/>
                  <a:gd name="T1" fmla="*/ 0 h 39"/>
                  <a:gd name="T2" fmla="*/ 0 w 40"/>
                  <a:gd name="T3" fmla="*/ 0 h 39"/>
                  <a:gd name="T4" fmla="*/ 1 w 40"/>
                  <a:gd name="T5" fmla="*/ 38 h 39"/>
                  <a:gd name="T6" fmla="*/ 13 w 40"/>
                  <a:gd name="T7" fmla="*/ 73 h 39"/>
                  <a:gd name="T8" fmla="*/ 32 w 40"/>
                  <a:gd name="T9" fmla="*/ 96 h 39"/>
                  <a:gd name="T10" fmla="*/ 59 w 40"/>
                  <a:gd name="T11" fmla="*/ 121 h 39"/>
                  <a:gd name="T12" fmla="*/ 86 w 40"/>
                  <a:gd name="T13" fmla="*/ 149 h 39"/>
                  <a:gd name="T14" fmla="*/ 107 w 40"/>
                  <a:gd name="T15" fmla="*/ 168 h 39"/>
                  <a:gd name="T16" fmla="*/ 141 w 40"/>
                  <a:gd name="T17" fmla="*/ 177 h 39"/>
                  <a:gd name="T18" fmla="*/ 177 w 40"/>
                  <a:gd name="T19" fmla="*/ 177 h 39"/>
                  <a:gd name="T20" fmla="*/ 177 w 40"/>
                  <a:gd name="T21" fmla="*/ 130 h 39"/>
                  <a:gd name="T22" fmla="*/ 149 w 40"/>
                  <a:gd name="T23" fmla="*/ 121 h 39"/>
                  <a:gd name="T24" fmla="*/ 125 w 40"/>
                  <a:gd name="T25" fmla="*/ 115 h 39"/>
                  <a:gd name="T26" fmla="*/ 107 w 40"/>
                  <a:gd name="T27" fmla="*/ 107 h 39"/>
                  <a:gd name="T28" fmla="*/ 90 w 40"/>
                  <a:gd name="T29" fmla="*/ 88 h 39"/>
                  <a:gd name="T30" fmla="*/ 75 w 40"/>
                  <a:gd name="T31" fmla="*/ 73 h 39"/>
                  <a:gd name="T32" fmla="*/ 67 w 40"/>
                  <a:gd name="T33" fmla="*/ 56 h 39"/>
                  <a:gd name="T34" fmla="*/ 59 w 40"/>
                  <a:gd name="T35" fmla="*/ 28 h 39"/>
                  <a:gd name="T36" fmla="*/ 48 w 40"/>
                  <a:gd name="T37" fmla="*/ 0 h 39"/>
                  <a:gd name="T38" fmla="*/ 48 w 40"/>
                  <a:gd name="T39" fmla="*/ 0 h 39"/>
                  <a:gd name="T40" fmla="*/ 0 w 40"/>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39"/>
                  <a:gd name="T65" fmla="*/ 40 w 40"/>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39">
                    <a:moveTo>
                      <a:pt x="0" y="0"/>
                    </a:moveTo>
                    <a:lnTo>
                      <a:pt x="0" y="0"/>
                    </a:lnTo>
                    <a:lnTo>
                      <a:pt x="1" y="8"/>
                    </a:lnTo>
                    <a:lnTo>
                      <a:pt x="3" y="16"/>
                    </a:lnTo>
                    <a:lnTo>
                      <a:pt x="7" y="21"/>
                    </a:lnTo>
                    <a:lnTo>
                      <a:pt x="13" y="27"/>
                    </a:lnTo>
                    <a:lnTo>
                      <a:pt x="19" y="33"/>
                    </a:lnTo>
                    <a:lnTo>
                      <a:pt x="24" y="37"/>
                    </a:lnTo>
                    <a:lnTo>
                      <a:pt x="32" y="39"/>
                    </a:lnTo>
                    <a:lnTo>
                      <a:pt x="40" y="39"/>
                    </a:lnTo>
                    <a:lnTo>
                      <a:pt x="40" y="29"/>
                    </a:lnTo>
                    <a:lnTo>
                      <a:pt x="34" y="27"/>
                    </a:lnTo>
                    <a:lnTo>
                      <a:pt x="28" y="25"/>
                    </a:lnTo>
                    <a:lnTo>
                      <a:pt x="24" y="23"/>
                    </a:lnTo>
                    <a:lnTo>
                      <a:pt x="21" y="19"/>
                    </a:lnTo>
                    <a:lnTo>
                      <a:pt x="17" y="16"/>
                    </a:lnTo>
                    <a:lnTo>
                      <a:pt x="15" y="12"/>
                    </a:lnTo>
                    <a:lnTo>
                      <a:pt x="13" y="6"/>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64" name="Freeform 469"/>
              <p:cNvSpPr>
                <a:spLocks/>
              </p:cNvSpPr>
              <p:nvPr/>
            </p:nvSpPr>
            <p:spPr bwMode="auto">
              <a:xfrm>
                <a:off x="1801" y="3734"/>
                <a:ext cx="58" cy="59"/>
              </a:xfrm>
              <a:custGeom>
                <a:avLst/>
                <a:gdLst>
                  <a:gd name="T0" fmla="*/ 177 w 40"/>
                  <a:gd name="T1" fmla="*/ 0 h 40"/>
                  <a:gd name="T2" fmla="*/ 177 w 40"/>
                  <a:gd name="T3" fmla="*/ 0 h 40"/>
                  <a:gd name="T4" fmla="*/ 141 w 40"/>
                  <a:gd name="T5" fmla="*/ 9 h 40"/>
                  <a:gd name="T6" fmla="*/ 107 w 40"/>
                  <a:gd name="T7" fmla="*/ 19 h 40"/>
                  <a:gd name="T8" fmla="*/ 86 w 40"/>
                  <a:gd name="T9" fmla="*/ 40 h 40"/>
                  <a:gd name="T10" fmla="*/ 59 w 40"/>
                  <a:gd name="T11" fmla="*/ 52 h 40"/>
                  <a:gd name="T12" fmla="*/ 32 w 40"/>
                  <a:gd name="T13" fmla="*/ 89 h 40"/>
                  <a:gd name="T14" fmla="*/ 13 w 40"/>
                  <a:gd name="T15" fmla="*/ 119 h 40"/>
                  <a:gd name="T16" fmla="*/ 1 w 40"/>
                  <a:gd name="T17" fmla="*/ 156 h 40"/>
                  <a:gd name="T18" fmla="*/ 0 w 40"/>
                  <a:gd name="T19" fmla="*/ 189 h 40"/>
                  <a:gd name="T20" fmla="*/ 48 w 40"/>
                  <a:gd name="T21" fmla="*/ 189 h 40"/>
                  <a:gd name="T22" fmla="*/ 59 w 40"/>
                  <a:gd name="T23" fmla="*/ 161 h 40"/>
                  <a:gd name="T24" fmla="*/ 67 w 40"/>
                  <a:gd name="T25" fmla="*/ 137 h 40"/>
                  <a:gd name="T26" fmla="*/ 75 w 40"/>
                  <a:gd name="T27" fmla="*/ 119 h 40"/>
                  <a:gd name="T28" fmla="*/ 90 w 40"/>
                  <a:gd name="T29" fmla="*/ 100 h 40"/>
                  <a:gd name="T30" fmla="*/ 107 w 40"/>
                  <a:gd name="T31" fmla="*/ 81 h 40"/>
                  <a:gd name="T32" fmla="*/ 125 w 40"/>
                  <a:gd name="T33" fmla="*/ 60 h 40"/>
                  <a:gd name="T34" fmla="*/ 149 w 40"/>
                  <a:gd name="T35" fmla="*/ 60 h 40"/>
                  <a:gd name="T36" fmla="*/ 177 w 40"/>
                  <a:gd name="T37" fmla="*/ 52 h 40"/>
                  <a:gd name="T38" fmla="*/ 177 w 40"/>
                  <a:gd name="T39" fmla="*/ 52 h 40"/>
                  <a:gd name="T40" fmla="*/ 177 w 40"/>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0"/>
                  <a:gd name="T65" fmla="*/ 40 w 40"/>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0">
                    <a:moveTo>
                      <a:pt x="40" y="0"/>
                    </a:moveTo>
                    <a:lnTo>
                      <a:pt x="40" y="0"/>
                    </a:lnTo>
                    <a:lnTo>
                      <a:pt x="32" y="2"/>
                    </a:lnTo>
                    <a:lnTo>
                      <a:pt x="24" y="4"/>
                    </a:lnTo>
                    <a:lnTo>
                      <a:pt x="19" y="8"/>
                    </a:lnTo>
                    <a:lnTo>
                      <a:pt x="13" y="11"/>
                    </a:lnTo>
                    <a:lnTo>
                      <a:pt x="7" y="19"/>
                    </a:lnTo>
                    <a:lnTo>
                      <a:pt x="3" y="25"/>
                    </a:lnTo>
                    <a:lnTo>
                      <a:pt x="1" y="33"/>
                    </a:lnTo>
                    <a:lnTo>
                      <a:pt x="0" y="40"/>
                    </a:lnTo>
                    <a:lnTo>
                      <a:pt x="11" y="40"/>
                    </a:lnTo>
                    <a:lnTo>
                      <a:pt x="13" y="34"/>
                    </a:lnTo>
                    <a:lnTo>
                      <a:pt x="15" y="29"/>
                    </a:lnTo>
                    <a:lnTo>
                      <a:pt x="17" y="25"/>
                    </a:lnTo>
                    <a:lnTo>
                      <a:pt x="21" y="21"/>
                    </a:lnTo>
                    <a:lnTo>
                      <a:pt x="24" y="17"/>
                    </a:lnTo>
                    <a:lnTo>
                      <a:pt x="28" y="13"/>
                    </a:lnTo>
                    <a:lnTo>
                      <a:pt x="34" y="13"/>
                    </a:lnTo>
                    <a:lnTo>
                      <a:pt x="40" y="11"/>
                    </a:lnTo>
                    <a:lnTo>
                      <a:pt x="4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65" name="Freeform 470"/>
              <p:cNvSpPr>
                <a:spLocks/>
              </p:cNvSpPr>
              <p:nvPr/>
            </p:nvSpPr>
            <p:spPr bwMode="auto">
              <a:xfrm>
                <a:off x="1528" y="3743"/>
                <a:ext cx="48" cy="50"/>
              </a:xfrm>
              <a:custGeom>
                <a:avLst/>
                <a:gdLst>
                  <a:gd name="T0" fmla="*/ 148 w 33"/>
                  <a:gd name="T1" fmla="*/ 160 h 34"/>
                  <a:gd name="T2" fmla="*/ 148 w 33"/>
                  <a:gd name="T3" fmla="*/ 160 h 34"/>
                  <a:gd name="T4" fmla="*/ 148 w 33"/>
                  <a:gd name="T5" fmla="*/ 128 h 34"/>
                  <a:gd name="T6" fmla="*/ 138 w 33"/>
                  <a:gd name="T7" fmla="*/ 100 h 34"/>
                  <a:gd name="T8" fmla="*/ 121 w 33"/>
                  <a:gd name="T9" fmla="*/ 69 h 34"/>
                  <a:gd name="T10" fmla="*/ 102 w 33"/>
                  <a:gd name="T11" fmla="*/ 51 h 34"/>
                  <a:gd name="T12" fmla="*/ 80 w 33"/>
                  <a:gd name="T13" fmla="*/ 22 h 34"/>
                  <a:gd name="T14" fmla="*/ 52 w 33"/>
                  <a:gd name="T15" fmla="*/ 13 h 34"/>
                  <a:gd name="T16" fmla="*/ 28 w 33"/>
                  <a:gd name="T17" fmla="*/ 9 h 34"/>
                  <a:gd name="T18" fmla="*/ 0 w 33"/>
                  <a:gd name="T19" fmla="*/ 0 h 34"/>
                  <a:gd name="T20" fmla="*/ 0 w 33"/>
                  <a:gd name="T21" fmla="*/ 51 h 34"/>
                  <a:gd name="T22" fmla="*/ 19 w 33"/>
                  <a:gd name="T23" fmla="*/ 60 h 34"/>
                  <a:gd name="T24" fmla="*/ 36 w 33"/>
                  <a:gd name="T25" fmla="*/ 60 h 34"/>
                  <a:gd name="T26" fmla="*/ 52 w 33"/>
                  <a:gd name="T27" fmla="*/ 69 h 34"/>
                  <a:gd name="T28" fmla="*/ 70 w 33"/>
                  <a:gd name="T29" fmla="*/ 88 h 34"/>
                  <a:gd name="T30" fmla="*/ 80 w 33"/>
                  <a:gd name="T31" fmla="*/ 100 h 34"/>
                  <a:gd name="T32" fmla="*/ 89 w 33"/>
                  <a:gd name="T33" fmla="*/ 116 h 34"/>
                  <a:gd name="T34" fmla="*/ 95 w 33"/>
                  <a:gd name="T35" fmla="*/ 141 h 34"/>
                  <a:gd name="T36" fmla="*/ 95 w 33"/>
                  <a:gd name="T37" fmla="*/ 160 h 34"/>
                  <a:gd name="T38" fmla="*/ 95 w 33"/>
                  <a:gd name="T39" fmla="*/ 160 h 34"/>
                  <a:gd name="T40" fmla="*/ 148 w 33"/>
                  <a:gd name="T41" fmla="*/ 16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4"/>
                  <a:gd name="T65" fmla="*/ 33 w 33"/>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4">
                    <a:moveTo>
                      <a:pt x="33" y="34"/>
                    </a:moveTo>
                    <a:lnTo>
                      <a:pt x="33" y="34"/>
                    </a:lnTo>
                    <a:lnTo>
                      <a:pt x="33" y="27"/>
                    </a:lnTo>
                    <a:lnTo>
                      <a:pt x="31" y="21"/>
                    </a:lnTo>
                    <a:lnTo>
                      <a:pt x="27" y="15"/>
                    </a:lnTo>
                    <a:lnTo>
                      <a:pt x="23" y="11"/>
                    </a:lnTo>
                    <a:lnTo>
                      <a:pt x="18" y="5"/>
                    </a:lnTo>
                    <a:lnTo>
                      <a:pt x="12" y="3"/>
                    </a:lnTo>
                    <a:lnTo>
                      <a:pt x="6" y="2"/>
                    </a:lnTo>
                    <a:lnTo>
                      <a:pt x="0" y="0"/>
                    </a:lnTo>
                    <a:lnTo>
                      <a:pt x="0" y="11"/>
                    </a:lnTo>
                    <a:lnTo>
                      <a:pt x="4" y="13"/>
                    </a:lnTo>
                    <a:lnTo>
                      <a:pt x="8" y="13"/>
                    </a:lnTo>
                    <a:lnTo>
                      <a:pt x="12" y="15"/>
                    </a:lnTo>
                    <a:lnTo>
                      <a:pt x="16" y="19"/>
                    </a:lnTo>
                    <a:lnTo>
                      <a:pt x="18" y="21"/>
                    </a:lnTo>
                    <a:lnTo>
                      <a:pt x="20" y="25"/>
                    </a:lnTo>
                    <a:lnTo>
                      <a:pt x="21" y="30"/>
                    </a:lnTo>
                    <a:lnTo>
                      <a:pt x="21" y="34"/>
                    </a:lnTo>
                    <a:lnTo>
                      <a:pt x="33"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66" name="Freeform 471"/>
              <p:cNvSpPr>
                <a:spLocks/>
              </p:cNvSpPr>
              <p:nvPr/>
            </p:nvSpPr>
            <p:spPr bwMode="auto">
              <a:xfrm>
                <a:off x="1528" y="3793"/>
                <a:ext cx="48" cy="48"/>
              </a:xfrm>
              <a:custGeom>
                <a:avLst/>
                <a:gdLst>
                  <a:gd name="T0" fmla="*/ 0 w 33"/>
                  <a:gd name="T1" fmla="*/ 148 h 33"/>
                  <a:gd name="T2" fmla="*/ 0 w 33"/>
                  <a:gd name="T3" fmla="*/ 148 h 33"/>
                  <a:gd name="T4" fmla="*/ 28 w 33"/>
                  <a:gd name="T5" fmla="*/ 148 h 33"/>
                  <a:gd name="T6" fmla="*/ 52 w 33"/>
                  <a:gd name="T7" fmla="*/ 138 h 33"/>
                  <a:gd name="T8" fmla="*/ 80 w 33"/>
                  <a:gd name="T9" fmla="*/ 121 h 33"/>
                  <a:gd name="T10" fmla="*/ 102 w 33"/>
                  <a:gd name="T11" fmla="*/ 102 h 33"/>
                  <a:gd name="T12" fmla="*/ 121 w 33"/>
                  <a:gd name="T13" fmla="*/ 87 h 33"/>
                  <a:gd name="T14" fmla="*/ 138 w 33"/>
                  <a:gd name="T15" fmla="*/ 61 h 33"/>
                  <a:gd name="T16" fmla="*/ 148 w 33"/>
                  <a:gd name="T17" fmla="*/ 28 h 33"/>
                  <a:gd name="T18" fmla="*/ 148 w 33"/>
                  <a:gd name="T19" fmla="*/ 0 h 33"/>
                  <a:gd name="T20" fmla="*/ 95 w 33"/>
                  <a:gd name="T21" fmla="*/ 0 h 33"/>
                  <a:gd name="T22" fmla="*/ 95 w 33"/>
                  <a:gd name="T23" fmla="*/ 19 h 33"/>
                  <a:gd name="T24" fmla="*/ 89 w 33"/>
                  <a:gd name="T25" fmla="*/ 36 h 33"/>
                  <a:gd name="T26" fmla="*/ 80 w 33"/>
                  <a:gd name="T27" fmla="*/ 52 h 33"/>
                  <a:gd name="T28" fmla="*/ 70 w 33"/>
                  <a:gd name="T29" fmla="*/ 70 h 33"/>
                  <a:gd name="T30" fmla="*/ 52 w 33"/>
                  <a:gd name="T31" fmla="*/ 87 h 33"/>
                  <a:gd name="T32" fmla="*/ 36 w 33"/>
                  <a:gd name="T33" fmla="*/ 95 h 33"/>
                  <a:gd name="T34" fmla="*/ 19 w 33"/>
                  <a:gd name="T35" fmla="*/ 95 h 33"/>
                  <a:gd name="T36" fmla="*/ 0 w 33"/>
                  <a:gd name="T37" fmla="*/ 102 h 33"/>
                  <a:gd name="T38" fmla="*/ 0 w 33"/>
                  <a:gd name="T39" fmla="*/ 102 h 33"/>
                  <a:gd name="T40" fmla="*/ 0 w 33"/>
                  <a:gd name="T41" fmla="*/ 148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3"/>
                  <a:gd name="T65" fmla="*/ 33 w 3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3">
                    <a:moveTo>
                      <a:pt x="0" y="33"/>
                    </a:moveTo>
                    <a:lnTo>
                      <a:pt x="0" y="33"/>
                    </a:lnTo>
                    <a:lnTo>
                      <a:pt x="6" y="33"/>
                    </a:lnTo>
                    <a:lnTo>
                      <a:pt x="12" y="31"/>
                    </a:lnTo>
                    <a:lnTo>
                      <a:pt x="18" y="27"/>
                    </a:lnTo>
                    <a:lnTo>
                      <a:pt x="23" y="23"/>
                    </a:lnTo>
                    <a:lnTo>
                      <a:pt x="27" y="19"/>
                    </a:lnTo>
                    <a:lnTo>
                      <a:pt x="31" y="14"/>
                    </a:lnTo>
                    <a:lnTo>
                      <a:pt x="33" y="6"/>
                    </a:lnTo>
                    <a:lnTo>
                      <a:pt x="33" y="0"/>
                    </a:lnTo>
                    <a:lnTo>
                      <a:pt x="21" y="0"/>
                    </a:lnTo>
                    <a:lnTo>
                      <a:pt x="21" y="4"/>
                    </a:lnTo>
                    <a:lnTo>
                      <a:pt x="20" y="8"/>
                    </a:lnTo>
                    <a:lnTo>
                      <a:pt x="18" y="12"/>
                    </a:lnTo>
                    <a:lnTo>
                      <a:pt x="16" y="16"/>
                    </a:lnTo>
                    <a:lnTo>
                      <a:pt x="12" y="19"/>
                    </a:lnTo>
                    <a:lnTo>
                      <a:pt x="8" y="21"/>
                    </a:lnTo>
                    <a:lnTo>
                      <a:pt x="4" y="21"/>
                    </a:lnTo>
                    <a:lnTo>
                      <a:pt x="0" y="23"/>
                    </a:lnTo>
                    <a:lnTo>
                      <a:pt x="0" y="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67" name="Freeform 472"/>
              <p:cNvSpPr>
                <a:spLocks/>
              </p:cNvSpPr>
              <p:nvPr/>
            </p:nvSpPr>
            <p:spPr bwMode="auto">
              <a:xfrm>
                <a:off x="1479" y="3793"/>
                <a:ext cx="49" cy="48"/>
              </a:xfrm>
              <a:custGeom>
                <a:avLst/>
                <a:gdLst>
                  <a:gd name="T0" fmla="*/ 0 w 34"/>
                  <a:gd name="T1" fmla="*/ 0 h 33"/>
                  <a:gd name="T2" fmla="*/ 0 w 34"/>
                  <a:gd name="T3" fmla="*/ 0 h 33"/>
                  <a:gd name="T4" fmla="*/ 9 w 34"/>
                  <a:gd name="T5" fmla="*/ 28 h 33"/>
                  <a:gd name="T6" fmla="*/ 19 w 34"/>
                  <a:gd name="T7" fmla="*/ 61 h 33"/>
                  <a:gd name="T8" fmla="*/ 27 w 34"/>
                  <a:gd name="T9" fmla="*/ 87 h 33"/>
                  <a:gd name="T10" fmla="*/ 39 w 34"/>
                  <a:gd name="T11" fmla="*/ 102 h 33"/>
                  <a:gd name="T12" fmla="*/ 66 w 34"/>
                  <a:gd name="T13" fmla="*/ 121 h 33"/>
                  <a:gd name="T14" fmla="*/ 89 w 34"/>
                  <a:gd name="T15" fmla="*/ 138 h 33"/>
                  <a:gd name="T16" fmla="*/ 117 w 34"/>
                  <a:gd name="T17" fmla="*/ 148 h 33"/>
                  <a:gd name="T18" fmla="*/ 147 w 34"/>
                  <a:gd name="T19" fmla="*/ 148 h 33"/>
                  <a:gd name="T20" fmla="*/ 147 w 34"/>
                  <a:gd name="T21" fmla="*/ 102 h 33"/>
                  <a:gd name="T22" fmla="*/ 127 w 34"/>
                  <a:gd name="T23" fmla="*/ 95 h 33"/>
                  <a:gd name="T24" fmla="*/ 108 w 34"/>
                  <a:gd name="T25" fmla="*/ 95 h 33"/>
                  <a:gd name="T26" fmla="*/ 89 w 34"/>
                  <a:gd name="T27" fmla="*/ 87 h 33"/>
                  <a:gd name="T28" fmla="*/ 75 w 34"/>
                  <a:gd name="T29" fmla="*/ 70 h 33"/>
                  <a:gd name="T30" fmla="*/ 66 w 34"/>
                  <a:gd name="T31" fmla="*/ 52 h 33"/>
                  <a:gd name="T32" fmla="*/ 56 w 34"/>
                  <a:gd name="T33" fmla="*/ 36 h 33"/>
                  <a:gd name="T34" fmla="*/ 48 w 34"/>
                  <a:gd name="T35" fmla="*/ 19 h 33"/>
                  <a:gd name="T36" fmla="*/ 48 w 34"/>
                  <a:gd name="T37" fmla="*/ 0 h 33"/>
                  <a:gd name="T38" fmla="*/ 48 w 34"/>
                  <a:gd name="T39" fmla="*/ 0 h 33"/>
                  <a:gd name="T40" fmla="*/ 0 w 34"/>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3"/>
                  <a:gd name="T65" fmla="*/ 34 w 34"/>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3">
                    <a:moveTo>
                      <a:pt x="0" y="0"/>
                    </a:moveTo>
                    <a:lnTo>
                      <a:pt x="0" y="0"/>
                    </a:lnTo>
                    <a:lnTo>
                      <a:pt x="2" y="6"/>
                    </a:lnTo>
                    <a:lnTo>
                      <a:pt x="4" y="14"/>
                    </a:lnTo>
                    <a:lnTo>
                      <a:pt x="6" y="19"/>
                    </a:lnTo>
                    <a:lnTo>
                      <a:pt x="9" y="23"/>
                    </a:lnTo>
                    <a:lnTo>
                      <a:pt x="15" y="27"/>
                    </a:lnTo>
                    <a:lnTo>
                      <a:pt x="21" y="31"/>
                    </a:lnTo>
                    <a:lnTo>
                      <a:pt x="27" y="33"/>
                    </a:lnTo>
                    <a:lnTo>
                      <a:pt x="34" y="33"/>
                    </a:lnTo>
                    <a:lnTo>
                      <a:pt x="34" y="23"/>
                    </a:lnTo>
                    <a:lnTo>
                      <a:pt x="29" y="21"/>
                    </a:lnTo>
                    <a:lnTo>
                      <a:pt x="25" y="21"/>
                    </a:lnTo>
                    <a:lnTo>
                      <a:pt x="21" y="19"/>
                    </a:lnTo>
                    <a:lnTo>
                      <a:pt x="17" y="16"/>
                    </a:lnTo>
                    <a:lnTo>
                      <a:pt x="15" y="12"/>
                    </a:lnTo>
                    <a:lnTo>
                      <a:pt x="13" y="8"/>
                    </a:lnTo>
                    <a:lnTo>
                      <a:pt x="11" y="4"/>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68" name="Freeform 473"/>
              <p:cNvSpPr>
                <a:spLocks/>
              </p:cNvSpPr>
              <p:nvPr/>
            </p:nvSpPr>
            <p:spPr bwMode="auto">
              <a:xfrm>
                <a:off x="1479" y="3743"/>
                <a:ext cx="49" cy="50"/>
              </a:xfrm>
              <a:custGeom>
                <a:avLst/>
                <a:gdLst>
                  <a:gd name="T0" fmla="*/ 147 w 34"/>
                  <a:gd name="T1" fmla="*/ 0 h 34"/>
                  <a:gd name="T2" fmla="*/ 147 w 34"/>
                  <a:gd name="T3" fmla="*/ 0 h 34"/>
                  <a:gd name="T4" fmla="*/ 117 w 34"/>
                  <a:gd name="T5" fmla="*/ 9 h 34"/>
                  <a:gd name="T6" fmla="*/ 89 w 34"/>
                  <a:gd name="T7" fmla="*/ 13 h 34"/>
                  <a:gd name="T8" fmla="*/ 66 w 34"/>
                  <a:gd name="T9" fmla="*/ 22 h 34"/>
                  <a:gd name="T10" fmla="*/ 39 w 34"/>
                  <a:gd name="T11" fmla="*/ 51 h 34"/>
                  <a:gd name="T12" fmla="*/ 27 w 34"/>
                  <a:gd name="T13" fmla="*/ 69 h 34"/>
                  <a:gd name="T14" fmla="*/ 19 w 34"/>
                  <a:gd name="T15" fmla="*/ 100 h 34"/>
                  <a:gd name="T16" fmla="*/ 9 w 34"/>
                  <a:gd name="T17" fmla="*/ 128 h 34"/>
                  <a:gd name="T18" fmla="*/ 0 w 34"/>
                  <a:gd name="T19" fmla="*/ 160 h 34"/>
                  <a:gd name="T20" fmla="*/ 48 w 34"/>
                  <a:gd name="T21" fmla="*/ 160 h 34"/>
                  <a:gd name="T22" fmla="*/ 48 w 34"/>
                  <a:gd name="T23" fmla="*/ 141 h 34"/>
                  <a:gd name="T24" fmla="*/ 56 w 34"/>
                  <a:gd name="T25" fmla="*/ 116 h 34"/>
                  <a:gd name="T26" fmla="*/ 66 w 34"/>
                  <a:gd name="T27" fmla="*/ 100 h 34"/>
                  <a:gd name="T28" fmla="*/ 75 w 34"/>
                  <a:gd name="T29" fmla="*/ 88 h 34"/>
                  <a:gd name="T30" fmla="*/ 89 w 34"/>
                  <a:gd name="T31" fmla="*/ 69 h 34"/>
                  <a:gd name="T32" fmla="*/ 108 w 34"/>
                  <a:gd name="T33" fmla="*/ 60 h 34"/>
                  <a:gd name="T34" fmla="*/ 127 w 34"/>
                  <a:gd name="T35" fmla="*/ 60 h 34"/>
                  <a:gd name="T36" fmla="*/ 147 w 34"/>
                  <a:gd name="T37" fmla="*/ 51 h 34"/>
                  <a:gd name="T38" fmla="*/ 147 w 34"/>
                  <a:gd name="T39" fmla="*/ 51 h 34"/>
                  <a:gd name="T40" fmla="*/ 147 w 34"/>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4"/>
                  <a:gd name="T65" fmla="*/ 34 w 34"/>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4">
                    <a:moveTo>
                      <a:pt x="34" y="0"/>
                    </a:moveTo>
                    <a:lnTo>
                      <a:pt x="34" y="0"/>
                    </a:lnTo>
                    <a:lnTo>
                      <a:pt x="27" y="2"/>
                    </a:lnTo>
                    <a:lnTo>
                      <a:pt x="21" y="3"/>
                    </a:lnTo>
                    <a:lnTo>
                      <a:pt x="15" y="5"/>
                    </a:lnTo>
                    <a:lnTo>
                      <a:pt x="9" y="11"/>
                    </a:lnTo>
                    <a:lnTo>
                      <a:pt x="6" y="15"/>
                    </a:lnTo>
                    <a:lnTo>
                      <a:pt x="4" y="21"/>
                    </a:lnTo>
                    <a:lnTo>
                      <a:pt x="2" y="27"/>
                    </a:lnTo>
                    <a:lnTo>
                      <a:pt x="0" y="34"/>
                    </a:lnTo>
                    <a:lnTo>
                      <a:pt x="11" y="34"/>
                    </a:lnTo>
                    <a:lnTo>
                      <a:pt x="11" y="30"/>
                    </a:lnTo>
                    <a:lnTo>
                      <a:pt x="13" y="25"/>
                    </a:lnTo>
                    <a:lnTo>
                      <a:pt x="15" y="21"/>
                    </a:lnTo>
                    <a:lnTo>
                      <a:pt x="17" y="19"/>
                    </a:lnTo>
                    <a:lnTo>
                      <a:pt x="21" y="15"/>
                    </a:lnTo>
                    <a:lnTo>
                      <a:pt x="25" y="13"/>
                    </a:lnTo>
                    <a:lnTo>
                      <a:pt x="29" y="13"/>
                    </a:lnTo>
                    <a:lnTo>
                      <a:pt x="34" y="11"/>
                    </a:lnTo>
                    <a:lnTo>
                      <a:pt x="3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69" name="Freeform 474"/>
              <p:cNvSpPr>
                <a:spLocks/>
              </p:cNvSpPr>
              <p:nvPr/>
            </p:nvSpPr>
            <p:spPr bwMode="auto">
              <a:xfrm>
                <a:off x="1859" y="3743"/>
                <a:ext cx="50" cy="50"/>
              </a:xfrm>
              <a:custGeom>
                <a:avLst/>
                <a:gdLst>
                  <a:gd name="T0" fmla="*/ 160 w 34"/>
                  <a:gd name="T1" fmla="*/ 160 h 34"/>
                  <a:gd name="T2" fmla="*/ 160 w 34"/>
                  <a:gd name="T3" fmla="*/ 160 h 34"/>
                  <a:gd name="T4" fmla="*/ 149 w 34"/>
                  <a:gd name="T5" fmla="*/ 128 h 34"/>
                  <a:gd name="T6" fmla="*/ 147 w 34"/>
                  <a:gd name="T7" fmla="*/ 100 h 34"/>
                  <a:gd name="T8" fmla="*/ 137 w 34"/>
                  <a:gd name="T9" fmla="*/ 69 h 34"/>
                  <a:gd name="T10" fmla="*/ 109 w 34"/>
                  <a:gd name="T11" fmla="*/ 51 h 34"/>
                  <a:gd name="T12" fmla="*/ 88 w 34"/>
                  <a:gd name="T13" fmla="*/ 22 h 34"/>
                  <a:gd name="T14" fmla="*/ 60 w 34"/>
                  <a:gd name="T15" fmla="*/ 13 h 34"/>
                  <a:gd name="T16" fmla="*/ 38 w 34"/>
                  <a:gd name="T17" fmla="*/ 9 h 34"/>
                  <a:gd name="T18" fmla="*/ 0 w 34"/>
                  <a:gd name="T19" fmla="*/ 0 h 34"/>
                  <a:gd name="T20" fmla="*/ 0 w 34"/>
                  <a:gd name="T21" fmla="*/ 51 h 34"/>
                  <a:gd name="T22" fmla="*/ 19 w 34"/>
                  <a:gd name="T23" fmla="*/ 60 h 34"/>
                  <a:gd name="T24" fmla="*/ 41 w 34"/>
                  <a:gd name="T25" fmla="*/ 60 h 34"/>
                  <a:gd name="T26" fmla="*/ 51 w 34"/>
                  <a:gd name="T27" fmla="*/ 69 h 34"/>
                  <a:gd name="T28" fmla="*/ 69 w 34"/>
                  <a:gd name="T29" fmla="*/ 88 h 34"/>
                  <a:gd name="T30" fmla="*/ 88 w 34"/>
                  <a:gd name="T31" fmla="*/ 100 h 34"/>
                  <a:gd name="T32" fmla="*/ 100 w 34"/>
                  <a:gd name="T33" fmla="*/ 116 h 34"/>
                  <a:gd name="T34" fmla="*/ 100 w 34"/>
                  <a:gd name="T35" fmla="*/ 141 h 34"/>
                  <a:gd name="T36" fmla="*/ 109 w 34"/>
                  <a:gd name="T37" fmla="*/ 160 h 34"/>
                  <a:gd name="T38" fmla="*/ 109 w 34"/>
                  <a:gd name="T39" fmla="*/ 160 h 34"/>
                  <a:gd name="T40" fmla="*/ 160 w 34"/>
                  <a:gd name="T41" fmla="*/ 16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4"/>
                  <a:gd name="T65" fmla="*/ 34 w 34"/>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4">
                    <a:moveTo>
                      <a:pt x="34" y="34"/>
                    </a:moveTo>
                    <a:lnTo>
                      <a:pt x="34" y="34"/>
                    </a:lnTo>
                    <a:lnTo>
                      <a:pt x="32" y="27"/>
                    </a:lnTo>
                    <a:lnTo>
                      <a:pt x="31" y="21"/>
                    </a:lnTo>
                    <a:lnTo>
                      <a:pt x="29" y="15"/>
                    </a:lnTo>
                    <a:lnTo>
                      <a:pt x="23" y="11"/>
                    </a:lnTo>
                    <a:lnTo>
                      <a:pt x="19" y="5"/>
                    </a:lnTo>
                    <a:lnTo>
                      <a:pt x="13" y="3"/>
                    </a:lnTo>
                    <a:lnTo>
                      <a:pt x="8" y="2"/>
                    </a:lnTo>
                    <a:lnTo>
                      <a:pt x="0" y="0"/>
                    </a:lnTo>
                    <a:lnTo>
                      <a:pt x="0" y="11"/>
                    </a:lnTo>
                    <a:lnTo>
                      <a:pt x="4" y="13"/>
                    </a:lnTo>
                    <a:lnTo>
                      <a:pt x="9" y="13"/>
                    </a:lnTo>
                    <a:lnTo>
                      <a:pt x="11" y="15"/>
                    </a:lnTo>
                    <a:lnTo>
                      <a:pt x="15" y="19"/>
                    </a:lnTo>
                    <a:lnTo>
                      <a:pt x="19" y="21"/>
                    </a:lnTo>
                    <a:lnTo>
                      <a:pt x="21" y="25"/>
                    </a:lnTo>
                    <a:lnTo>
                      <a:pt x="21" y="30"/>
                    </a:lnTo>
                    <a:lnTo>
                      <a:pt x="23" y="34"/>
                    </a:lnTo>
                    <a:lnTo>
                      <a:pt x="34"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70" name="Freeform 475"/>
              <p:cNvSpPr>
                <a:spLocks/>
              </p:cNvSpPr>
              <p:nvPr/>
            </p:nvSpPr>
            <p:spPr bwMode="auto">
              <a:xfrm>
                <a:off x="1859" y="3793"/>
                <a:ext cx="50" cy="48"/>
              </a:xfrm>
              <a:custGeom>
                <a:avLst/>
                <a:gdLst>
                  <a:gd name="T0" fmla="*/ 0 w 34"/>
                  <a:gd name="T1" fmla="*/ 148 h 33"/>
                  <a:gd name="T2" fmla="*/ 0 w 34"/>
                  <a:gd name="T3" fmla="*/ 148 h 33"/>
                  <a:gd name="T4" fmla="*/ 38 w 34"/>
                  <a:gd name="T5" fmla="*/ 148 h 33"/>
                  <a:gd name="T6" fmla="*/ 60 w 34"/>
                  <a:gd name="T7" fmla="*/ 138 h 33"/>
                  <a:gd name="T8" fmla="*/ 88 w 34"/>
                  <a:gd name="T9" fmla="*/ 121 h 33"/>
                  <a:gd name="T10" fmla="*/ 109 w 34"/>
                  <a:gd name="T11" fmla="*/ 102 h 33"/>
                  <a:gd name="T12" fmla="*/ 137 w 34"/>
                  <a:gd name="T13" fmla="*/ 87 h 33"/>
                  <a:gd name="T14" fmla="*/ 147 w 34"/>
                  <a:gd name="T15" fmla="*/ 61 h 33"/>
                  <a:gd name="T16" fmla="*/ 149 w 34"/>
                  <a:gd name="T17" fmla="*/ 28 h 33"/>
                  <a:gd name="T18" fmla="*/ 160 w 34"/>
                  <a:gd name="T19" fmla="*/ 0 h 33"/>
                  <a:gd name="T20" fmla="*/ 109 w 34"/>
                  <a:gd name="T21" fmla="*/ 0 h 33"/>
                  <a:gd name="T22" fmla="*/ 100 w 34"/>
                  <a:gd name="T23" fmla="*/ 19 h 33"/>
                  <a:gd name="T24" fmla="*/ 100 w 34"/>
                  <a:gd name="T25" fmla="*/ 36 h 33"/>
                  <a:gd name="T26" fmla="*/ 88 w 34"/>
                  <a:gd name="T27" fmla="*/ 52 h 33"/>
                  <a:gd name="T28" fmla="*/ 69 w 34"/>
                  <a:gd name="T29" fmla="*/ 70 h 33"/>
                  <a:gd name="T30" fmla="*/ 51 w 34"/>
                  <a:gd name="T31" fmla="*/ 87 h 33"/>
                  <a:gd name="T32" fmla="*/ 41 w 34"/>
                  <a:gd name="T33" fmla="*/ 95 h 33"/>
                  <a:gd name="T34" fmla="*/ 19 w 34"/>
                  <a:gd name="T35" fmla="*/ 95 h 33"/>
                  <a:gd name="T36" fmla="*/ 0 w 34"/>
                  <a:gd name="T37" fmla="*/ 102 h 33"/>
                  <a:gd name="T38" fmla="*/ 0 w 34"/>
                  <a:gd name="T39" fmla="*/ 102 h 33"/>
                  <a:gd name="T40" fmla="*/ 0 w 34"/>
                  <a:gd name="T41" fmla="*/ 148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3"/>
                  <a:gd name="T65" fmla="*/ 34 w 34"/>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3">
                    <a:moveTo>
                      <a:pt x="0" y="33"/>
                    </a:moveTo>
                    <a:lnTo>
                      <a:pt x="0" y="33"/>
                    </a:lnTo>
                    <a:lnTo>
                      <a:pt x="8" y="33"/>
                    </a:lnTo>
                    <a:lnTo>
                      <a:pt x="13" y="31"/>
                    </a:lnTo>
                    <a:lnTo>
                      <a:pt x="19" y="27"/>
                    </a:lnTo>
                    <a:lnTo>
                      <a:pt x="23" y="23"/>
                    </a:lnTo>
                    <a:lnTo>
                      <a:pt x="29" y="19"/>
                    </a:lnTo>
                    <a:lnTo>
                      <a:pt x="31" y="14"/>
                    </a:lnTo>
                    <a:lnTo>
                      <a:pt x="32" y="6"/>
                    </a:lnTo>
                    <a:lnTo>
                      <a:pt x="34" y="0"/>
                    </a:lnTo>
                    <a:lnTo>
                      <a:pt x="23" y="0"/>
                    </a:lnTo>
                    <a:lnTo>
                      <a:pt x="21" y="4"/>
                    </a:lnTo>
                    <a:lnTo>
                      <a:pt x="21" y="8"/>
                    </a:lnTo>
                    <a:lnTo>
                      <a:pt x="19" y="12"/>
                    </a:lnTo>
                    <a:lnTo>
                      <a:pt x="15" y="16"/>
                    </a:lnTo>
                    <a:lnTo>
                      <a:pt x="11" y="19"/>
                    </a:lnTo>
                    <a:lnTo>
                      <a:pt x="9" y="21"/>
                    </a:lnTo>
                    <a:lnTo>
                      <a:pt x="4" y="21"/>
                    </a:lnTo>
                    <a:lnTo>
                      <a:pt x="0" y="23"/>
                    </a:lnTo>
                    <a:lnTo>
                      <a:pt x="0" y="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71" name="Freeform 476"/>
              <p:cNvSpPr>
                <a:spLocks/>
              </p:cNvSpPr>
              <p:nvPr/>
            </p:nvSpPr>
            <p:spPr bwMode="auto">
              <a:xfrm>
                <a:off x="1811" y="3793"/>
                <a:ext cx="48" cy="48"/>
              </a:xfrm>
              <a:custGeom>
                <a:avLst/>
                <a:gdLst>
                  <a:gd name="T0" fmla="*/ 0 w 33"/>
                  <a:gd name="T1" fmla="*/ 0 h 33"/>
                  <a:gd name="T2" fmla="*/ 0 w 33"/>
                  <a:gd name="T3" fmla="*/ 0 h 33"/>
                  <a:gd name="T4" fmla="*/ 0 w 33"/>
                  <a:gd name="T5" fmla="*/ 28 h 33"/>
                  <a:gd name="T6" fmla="*/ 9 w 33"/>
                  <a:gd name="T7" fmla="*/ 61 h 33"/>
                  <a:gd name="T8" fmla="*/ 19 w 33"/>
                  <a:gd name="T9" fmla="*/ 87 h 33"/>
                  <a:gd name="T10" fmla="*/ 47 w 33"/>
                  <a:gd name="T11" fmla="*/ 102 h 33"/>
                  <a:gd name="T12" fmla="*/ 61 w 33"/>
                  <a:gd name="T13" fmla="*/ 121 h 33"/>
                  <a:gd name="T14" fmla="*/ 87 w 33"/>
                  <a:gd name="T15" fmla="*/ 138 h 33"/>
                  <a:gd name="T16" fmla="*/ 121 w 33"/>
                  <a:gd name="T17" fmla="*/ 148 h 33"/>
                  <a:gd name="T18" fmla="*/ 148 w 33"/>
                  <a:gd name="T19" fmla="*/ 148 h 33"/>
                  <a:gd name="T20" fmla="*/ 148 w 33"/>
                  <a:gd name="T21" fmla="*/ 102 h 33"/>
                  <a:gd name="T22" fmla="*/ 129 w 33"/>
                  <a:gd name="T23" fmla="*/ 95 h 33"/>
                  <a:gd name="T24" fmla="*/ 102 w 33"/>
                  <a:gd name="T25" fmla="*/ 95 h 33"/>
                  <a:gd name="T26" fmla="*/ 95 w 33"/>
                  <a:gd name="T27" fmla="*/ 87 h 33"/>
                  <a:gd name="T28" fmla="*/ 76 w 33"/>
                  <a:gd name="T29" fmla="*/ 70 h 33"/>
                  <a:gd name="T30" fmla="*/ 61 w 33"/>
                  <a:gd name="T31" fmla="*/ 52 h 33"/>
                  <a:gd name="T32" fmla="*/ 52 w 33"/>
                  <a:gd name="T33" fmla="*/ 36 h 33"/>
                  <a:gd name="T34" fmla="*/ 52 w 33"/>
                  <a:gd name="T35" fmla="*/ 19 h 33"/>
                  <a:gd name="T36" fmla="*/ 47 w 33"/>
                  <a:gd name="T37" fmla="*/ 0 h 33"/>
                  <a:gd name="T38" fmla="*/ 47 w 33"/>
                  <a:gd name="T39" fmla="*/ 0 h 33"/>
                  <a:gd name="T40" fmla="*/ 0 w 33"/>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3"/>
                  <a:gd name="T65" fmla="*/ 33 w 3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3">
                    <a:moveTo>
                      <a:pt x="0" y="0"/>
                    </a:moveTo>
                    <a:lnTo>
                      <a:pt x="0" y="0"/>
                    </a:lnTo>
                    <a:lnTo>
                      <a:pt x="0" y="6"/>
                    </a:lnTo>
                    <a:lnTo>
                      <a:pt x="2" y="14"/>
                    </a:lnTo>
                    <a:lnTo>
                      <a:pt x="4" y="19"/>
                    </a:lnTo>
                    <a:lnTo>
                      <a:pt x="10" y="23"/>
                    </a:lnTo>
                    <a:lnTo>
                      <a:pt x="14" y="27"/>
                    </a:lnTo>
                    <a:lnTo>
                      <a:pt x="19" y="31"/>
                    </a:lnTo>
                    <a:lnTo>
                      <a:pt x="27" y="33"/>
                    </a:lnTo>
                    <a:lnTo>
                      <a:pt x="33" y="33"/>
                    </a:lnTo>
                    <a:lnTo>
                      <a:pt x="33" y="23"/>
                    </a:lnTo>
                    <a:lnTo>
                      <a:pt x="29" y="21"/>
                    </a:lnTo>
                    <a:lnTo>
                      <a:pt x="23" y="21"/>
                    </a:lnTo>
                    <a:lnTo>
                      <a:pt x="21" y="19"/>
                    </a:lnTo>
                    <a:lnTo>
                      <a:pt x="17" y="16"/>
                    </a:lnTo>
                    <a:lnTo>
                      <a:pt x="14" y="12"/>
                    </a:lnTo>
                    <a:lnTo>
                      <a:pt x="12" y="8"/>
                    </a:lnTo>
                    <a:lnTo>
                      <a:pt x="12" y="4"/>
                    </a:lnTo>
                    <a:lnTo>
                      <a:pt x="10"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72" name="Freeform 477"/>
              <p:cNvSpPr>
                <a:spLocks/>
              </p:cNvSpPr>
              <p:nvPr/>
            </p:nvSpPr>
            <p:spPr bwMode="auto">
              <a:xfrm>
                <a:off x="1811" y="3743"/>
                <a:ext cx="48" cy="50"/>
              </a:xfrm>
              <a:custGeom>
                <a:avLst/>
                <a:gdLst>
                  <a:gd name="T0" fmla="*/ 148 w 33"/>
                  <a:gd name="T1" fmla="*/ 0 h 34"/>
                  <a:gd name="T2" fmla="*/ 148 w 33"/>
                  <a:gd name="T3" fmla="*/ 0 h 34"/>
                  <a:gd name="T4" fmla="*/ 121 w 33"/>
                  <a:gd name="T5" fmla="*/ 9 h 34"/>
                  <a:gd name="T6" fmla="*/ 87 w 33"/>
                  <a:gd name="T7" fmla="*/ 13 h 34"/>
                  <a:gd name="T8" fmla="*/ 61 w 33"/>
                  <a:gd name="T9" fmla="*/ 22 h 34"/>
                  <a:gd name="T10" fmla="*/ 47 w 33"/>
                  <a:gd name="T11" fmla="*/ 51 h 34"/>
                  <a:gd name="T12" fmla="*/ 19 w 33"/>
                  <a:gd name="T13" fmla="*/ 69 h 34"/>
                  <a:gd name="T14" fmla="*/ 9 w 33"/>
                  <a:gd name="T15" fmla="*/ 100 h 34"/>
                  <a:gd name="T16" fmla="*/ 0 w 33"/>
                  <a:gd name="T17" fmla="*/ 128 h 34"/>
                  <a:gd name="T18" fmla="*/ 0 w 33"/>
                  <a:gd name="T19" fmla="*/ 160 h 34"/>
                  <a:gd name="T20" fmla="*/ 47 w 33"/>
                  <a:gd name="T21" fmla="*/ 160 h 34"/>
                  <a:gd name="T22" fmla="*/ 52 w 33"/>
                  <a:gd name="T23" fmla="*/ 141 h 34"/>
                  <a:gd name="T24" fmla="*/ 52 w 33"/>
                  <a:gd name="T25" fmla="*/ 116 h 34"/>
                  <a:gd name="T26" fmla="*/ 61 w 33"/>
                  <a:gd name="T27" fmla="*/ 100 h 34"/>
                  <a:gd name="T28" fmla="*/ 76 w 33"/>
                  <a:gd name="T29" fmla="*/ 88 h 34"/>
                  <a:gd name="T30" fmla="*/ 95 w 33"/>
                  <a:gd name="T31" fmla="*/ 69 h 34"/>
                  <a:gd name="T32" fmla="*/ 102 w 33"/>
                  <a:gd name="T33" fmla="*/ 60 h 34"/>
                  <a:gd name="T34" fmla="*/ 129 w 33"/>
                  <a:gd name="T35" fmla="*/ 60 h 34"/>
                  <a:gd name="T36" fmla="*/ 148 w 33"/>
                  <a:gd name="T37" fmla="*/ 51 h 34"/>
                  <a:gd name="T38" fmla="*/ 148 w 33"/>
                  <a:gd name="T39" fmla="*/ 51 h 34"/>
                  <a:gd name="T40" fmla="*/ 148 w 33"/>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4"/>
                  <a:gd name="T65" fmla="*/ 33 w 33"/>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4">
                    <a:moveTo>
                      <a:pt x="33" y="0"/>
                    </a:moveTo>
                    <a:lnTo>
                      <a:pt x="33" y="0"/>
                    </a:lnTo>
                    <a:lnTo>
                      <a:pt x="27" y="2"/>
                    </a:lnTo>
                    <a:lnTo>
                      <a:pt x="19" y="3"/>
                    </a:lnTo>
                    <a:lnTo>
                      <a:pt x="14" y="5"/>
                    </a:lnTo>
                    <a:lnTo>
                      <a:pt x="10" y="11"/>
                    </a:lnTo>
                    <a:lnTo>
                      <a:pt x="4" y="15"/>
                    </a:lnTo>
                    <a:lnTo>
                      <a:pt x="2" y="21"/>
                    </a:lnTo>
                    <a:lnTo>
                      <a:pt x="0" y="27"/>
                    </a:lnTo>
                    <a:lnTo>
                      <a:pt x="0" y="34"/>
                    </a:lnTo>
                    <a:lnTo>
                      <a:pt x="10" y="34"/>
                    </a:lnTo>
                    <a:lnTo>
                      <a:pt x="12" y="30"/>
                    </a:lnTo>
                    <a:lnTo>
                      <a:pt x="12" y="25"/>
                    </a:lnTo>
                    <a:lnTo>
                      <a:pt x="14" y="21"/>
                    </a:lnTo>
                    <a:lnTo>
                      <a:pt x="17" y="19"/>
                    </a:lnTo>
                    <a:lnTo>
                      <a:pt x="21" y="15"/>
                    </a:lnTo>
                    <a:lnTo>
                      <a:pt x="23" y="13"/>
                    </a:lnTo>
                    <a:lnTo>
                      <a:pt x="29" y="13"/>
                    </a:lnTo>
                    <a:lnTo>
                      <a:pt x="33" y="11"/>
                    </a:lnTo>
                    <a:lnTo>
                      <a:pt x="3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73" name="Freeform 478"/>
              <p:cNvSpPr>
                <a:spLocks/>
              </p:cNvSpPr>
              <p:nvPr/>
            </p:nvSpPr>
            <p:spPr bwMode="auto">
              <a:xfrm>
                <a:off x="1531" y="3748"/>
                <a:ext cx="48" cy="48"/>
              </a:xfrm>
              <a:custGeom>
                <a:avLst/>
                <a:gdLst>
                  <a:gd name="T0" fmla="*/ 148 w 33"/>
                  <a:gd name="T1" fmla="*/ 148 h 33"/>
                  <a:gd name="T2" fmla="*/ 148 w 33"/>
                  <a:gd name="T3" fmla="*/ 148 h 33"/>
                  <a:gd name="T4" fmla="*/ 138 w 33"/>
                  <a:gd name="T5" fmla="*/ 121 h 33"/>
                  <a:gd name="T6" fmla="*/ 129 w 33"/>
                  <a:gd name="T7" fmla="*/ 99 h 33"/>
                  <a:gd name="T8" fmla="*/ 121 w 33"/>
                  <a:gd name="T9" fmla="*/ 70 h 33"/>
                  <a:gd name="T10" fmla="*/ 102 w 33"/>
                  <a:gd name="T11" fmla="*/ 47 h 33"/>
                  <a:gd name="T12" fmla="*/ 80 w 33"/>
                  <a:gd name="T13" fmla="*/ 28 h 33"/>
                  <a:gd name="T14" fmla="*/ 61 w 33"/>
                  <a:gd name="T15" fmla="*/ 19 h 33"/>
                  <a:gd name="T16" fmla="*/ 28 w 33"/>
                  <a:gd name="T17" fmla="*/ 9 h 33"/>
                  <a:gd name="T18" fmla="*/ 0 w 33"/>
                  <a:gd name="T19" fmla="*/ 0 h 33"/>
                  <a:gd name="T20" fmla="*/ 0 w 33"/>
                  <a:gd name="T21" fmla="*/ 52 h 33"/>
                  <a:gd name="T22" fmla="*/ 19 w 33"/>
                  <a:gd name="T23" fmla="*/ 61 h 33"/>
                  <a:gd name="T24" fmla="*/ 36 w 33"/>
                  <a:gd name="T25" fmla="*/ 61 h 33"/>
                  <a:gd name="T26" fmla="*/ 52 w 33"/>
                  <a:gd name="T27" fmla="*/ 70 h 33"/>
                  <a:gd name="T28" fmla="*/ 70 w 33"/>
                  <a:gd name="T29" fmla="*/ 80 h 33"/>
                  <a:gd name="T30" fmla="*/ 80 w 33"/>
                  <a:gd name="T31" fmla="*/ 99 h 33"/>
                  <a:gd name="T32" fmla="*/ 87 w 33"/>
                  <a:gd name="T33" fmla="*/ 111 h 33"/>
                  <a:gd name="T34" fmla="*/ 95 w 33"/>
                  <a:gd name="T35" fmla="*/ 129 h 33"/>
                  <a:gd name="T36" fmla="*/ 95 w 33"/>
                  <a:gd name="T37" fmla="*/ 148 h 33"/>
                  <a:gd name="T38" fmla="*/ 95 w 33"/>
                  <a:gd name="T39" fmla="*/ 148 h 33"/>
                  <a:gd name="T40" fmla="*/ 148 w 33"/>
                  <a:gd name="T41" fmla="*/ 148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3"/>
                  <a:gd name="T65" fmla="*/ 33 w 3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3">
                    <a:moveTo>
                      <a:pt x="33" y="33"/>
                    </a:moveTo>
                    <a:lnTo>
                      <a:pt x="33" y="33"/>
                    </a:lnTo>
                    <a:lnTo>
                      <a:pt x="31" y="27"/>
                    </a:lnTo>
                    <a:lnTo>
                      <a:pt x="29" y="22"/>
                    </a:lnTo>
                    <a:lnTo>
                      <a:pt x="27" y="16"/>
                    </a:lnTo>
                    <a:lnTo>
                      <a:pt x="23" y="10"/>
                    </a:lnTo>
                    <a:lnTo>
                      <a:pt x="18" y="6"/>
                    </a:lnTo>
                    <a:lnTo>
                      <a:pt x="14" y="4"/>
                    </a:lnTo>
                    <a:lnTo>
                      <a:pt x="6" y="2"/>
                    </a:lnTo>
                    <a:lnTo>
                      <a:pt x="0" y="0"/>
                    </a:lnTo>
                    <a:lnTo>
                      <a:pt x="0" y="12"/>
                    </a:lnTo>
                    <a:lnTo>
                      <a:pt x="4" y="14"/>
                    </a:lnTo>
                    <a:lnTo>
                      <a:pt x="8" y="14"/>
                    </a:lnTo>
                    <a:lnTo>
                      <a:pt x="12" y="16"/>
                    </a:lnTo>
                    <a:lnTo>
                      <a:pt x="16" y="18"/>
                    </a:lnTo>
                    <a:lnTo>
                      <a:pt x="18" y="22"/>
                    </a:lnTo>
                    <a:lnTo>
                      <a:pt x="19" y="25"/>
                    </a:lnTo>
                    <a:lnTo>
                      <a:pt x="21" y="29"/>
                    </a:lnTo>
                    <a:lnTo>
                      <a:pt x="21" y="33"/>
                    </a:lnTo>
                    <a:lnTo>
                      <a:pt x="33" y="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74" name="Freeform 479"/>
              <p:cNvSpPr>
                <a:spLocks/>
              </p:cNvSpPr>
              <p:nvPr/>
            </p:nvSpPr>
            <p:spPr bwMode="auto">
              <a:xfrm>
                <a:off x="1531" y="3796"/>
                <a:ext cx="48" cy="45"/>
              </a:xfrm>
              <a:custGeom>
                <a:avLst/>
                <a:gdLst>
                  <a:gd name="T0" fmla="*/ 0 w 33"/>
                  <a:gd name="T1" fmla="*/ 136 h 31"/>
                  <a:gd name="T2" fmla="*/ 0 w 33"/>
                  <a:gd name="T3" fmla="*/ 136 h 31"/>
                  <a:gd name="T4" fmla="*/ 28 w 33"/>
                  <a:gd name="T5" fmla="*/ 136 h 31"/>
                  <a:gd name="T6" fmla="*/ 61 w 33"/>
                  <a:gd name="T7" fmla="*/ 129 h 31"/>
                  <a:gd name="T8" fmla="*/ 80 w 33"/>
                  <a:gd name="T9" fmla="*/ 120 h 31"/>
                  <a:gd name="T10" fmla="*/ 102 w 33"/>
                  <a:gd name="T11" fmla="*/ 102 h 31"/>
                  <a:gd name="T12" fmla="*/ 121 w 33"/>
                  <a:gd name="T13" fmla="*/ 75 h 31"/>
                  <a:gd name="T14" fmla="*/ 129 w 33"/>
                  <a:gd name="T15" fmla="*/ 52 h 31"/>
                  <a:gd name="T16" fmla="*/ 138 w 33"/>
                  <a:gd name="T17" fmla="*/ 28 h 31"/>
                  <a:gd name="T18" fmla="*/ 148 w 33"/>
                  <a:gd name="T19" fmla="*/ 0 h 31"/>
                  <a:gd name="T20" fmla="*/ 95 w 33"/>
                  <a:gd name="T21" fmla="*/ 0 h 31"/>
                  <a:gd name="T22" fmla="*/ 95 w 33"/>
                  <a:gd name="T23" fmla="*/ 19 h 31"/>
                  <a:gd name="T24" fmla="*/ 87 w 33"/>
                  <a:gd name="T25" fmla="*/ 36 h 31"/>
                  <a:gd name="T26" fmla="*/ 80 w 33"/>
                  <a:gd name="T27" fmla="*/ 52 h 31"/>
                  <a:gd name="T28" fmla="*/ 70 w 33"/>
                  <a:gd name="T29" fmla="*/ 61 h 31"/>
                  <a:gd name="T30" fmla="*/ 52 w 33"/>
                  <a:gd name="T31" fmla="*/ 75 h 31"/>
                  <a:gd name="T32" fmla="*/ 36 w 33"/>
                  <a:gd name="T33" fmla="*/ 87 h 31"/>
                  <a:gd name="T34" fmla="*/ 19 w 33"/>
                  <a:gd name="T35" fmla="*/ 87 h 31"/>
                  <a:gd name="T36" fmla="*/ 0 w 33"/>
                  <a:gd name="T37" fmla="*/ 93 h 31"/>
                  <a:gd name="T38" fmla="*/ 0 w 33"/>
                  <a:gd name="T39" fmla="*/ 93 h 31"/>
                  <a:gd name="T40" fmla="*/ 0 w 33"/>
                  <a:gd name="T41" fmla="*/ 136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1"/>
                  <a:gd name="T65" fmla="*/ 33 w 33"/>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1">
                    <a:moveTo>
                      <a:pt x="0" y="31"/>
                    </a:moveTo>
                    <a:lnTo>
                      <a:pt x="0" y="31"/>
                    </a:lnTo>
                    <a:lnTo>
                      <a:pt x="6" y="31"/>
                    </a:lnTo>
                    <a:lnTo>
                      <a:pt x="14" y="29"/>
                    </a:lnTo>
                    <a:lnTo>
                      <a:pt x="18" y="27"/>
                    </a:lnTo>
                    <a:lnTo>
                      <a:pt x="23" y="23"/>
                    </a:lnTo>
                    <a:lnTo>
                      <a:pt x="27" y="17"/>
                    </a:lnTo>
                    <a:lnTo>
                      <a:pt x="29" y="12"/>
                    </a:lnTo>
                    <a:lnTo>
                      <a:pt x="31" y="6"/>
                    </a:lnTo>
                    <a:lnTo>
                      <a:pt x="33" y="0"/>
                    </a:lnTo>
                    <a:lnTo>
                      <a:pt x="21" y="0"/>
                    </a:lnTo>
                    <a:lnTo>
                      <a:pt x="21" y="4"/>
                    </a:lnTo>
                    <a:lnTo>
                      <a:pt x="19" y="8"/>
                    </a:lnTo>
                    <a:lnTo>
                      <a:pt x="18" y="12"/>
                    </a:lnTo>
                    <a:lnTo>
                      <a:pt x="16" y="14"/>
                    </a:lnTo>
                    <a:lnTo>
                      <a:pt x="12" y="17"/>
                    </a:lnTo>
                    <a:lnTo>
                      <a:pt x="8" y="19"/>
                    </a:lnTo>
                    <a:lnTo>
                      <a:pt x="4" y="19"/>
                    </a:lnTo>
                    <a:lnTo>
                      <a:pt x="0" y="21"/>
                    </a:lnTo>
                    <a:lnTo>
                      <a:pt x="0" y="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75" name="Freeform 480"/>
              <p:cNvSpPr>
                <a:spLocks/>
              </p:cNvSpPr>
              <p:nvPr/>
            </p:nvSpPr>
            <p:spPr bwMode="auto">
              <a:xfrm>
                <a:off x="1488" y="3796"/>
                <a:ext cx="43" cy="45"/>
              </a:xfrm>
              <a:custGeom>
                <a:avLst/>
                <a:gdLst>
                  <a:gd name="T0" fmla="*/ 0 w 30"/>
                  <a:gd name="T1" fmla="*/ 0 h 31"/>
                  <a:gd name="T2" fmla="*/ 0 w 30"/>
                  <a:gd name="T3" fmla="*/ 0 h 31"/>
                  <a:gd name="T4" fmla="*/ 0 w 30"/>
                  <a:gd name="T5" fmla="*/ 28 h 31"/>
                  <a:gd name="T6" fmla="*/ 1 w 30"/>
                  <a:gd name="T7" fmla="*/ 52 h 31"/>
                  <a:gd name="T8" fmla="*/ 13 w 30"/>
                  <a:gd name="T9" fmla="*/ 75 h 31"/>
                  <a:gd name="T10" fmla="*/ 29 w 30"/>
                  <a:gd name="T11" fmla="*/ 102 h 31"/>
                  <a:gd name="T12" fmla="*/ 56 w 30"/>
                  <a:gd name="T13" fmla="*/ 120 h 31"/>
                  <a:gd name="T14" fmla="*/ 80 w 30"/>
                  <a:gd name="T15" fmla="*/ 129 h 31"/>
                  <a:gd name="T16" fmla="*/ 108 w 30"/>
                  <a:gd name="T17" fmla="*/ 136 h 31"/>
                  <a:gd name="T18" fmla="*/ 128 w 30"/>
                  <a:gd name="T19" fmla="*/ 136 h 31"/>
                  <a:gd name="T20" fmla="*/ 128 w 30"/>
                  <a:gd name="T21" fmla="*/ 93 h 31"/>
                  <a:gd name="T22" fmla="*/ 109 w 30"/>
                  <a:gd name="T23" fmla="*/ 87 h 31"/>
                  <a:gd name="T24" fmla="*/ 96 w 30"/>
                  <a:gd name="T25" fmla="*/ 87 h 31"/>
                  <a:gd name="T26" fmla="*/ 80 w 30"/>
                  <a:gd name="T27" fmla="*/ 75 h 31"/>
                  <a:gd name="T28" fmla="*/ 70 w 30"/>
                  <a:gd name="T29" fmla="*/ 61 h 31"/>
                  <a:gd name="T30" fmla="*/ 56 w 30"/>
                  <a:gd name="T31" fmla="*/ 52 h 31"/>
                  <a:gd name="T32" fmla="*/ 47 w 30"/>
                  <a:gd name="T33" fmla="*/ 36 h 31"/>
                  <a:gd name="T34" fmla="*/ 47 w 30"/>
                  <a:gd name="T35" fmla="*/ 19 h 31"/>
                  <a:gd name="T36" fmla="*/ 47 w 30"/>
                  <a:gd name="T37" fmla="*/ 0 h 31"/>
                  <a:gd name="T38" fmla="*/ 47 w 30"/>
                  <a:gd name="T39" fmla="*/ 0 h 31"/>
                  <a:gd name="T40" fmla="*/ 0 w 30"/>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1"/>
                  <a:gd name="T65" fmla="*/ 30 w 30"/>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1">
                    <a:moveTo>
                      <a:pt x="0" y="0"/>
                    </a:moveTo>
                    <a:lnTo>
                      <a:pt x="0" y="0"/>
                    </a:lnTo>
                    <a:lnTo>
                      <a:pt x="0" y="6"/>
                    </a:lnTo>
                    <a:lnTo>
                      <a:pt x="1" y="12"/>
                    </a:lnTo>
                    <a:lnTo>
                      <a:pt x="3" y="17"/>
                    </a:lnTo>
                    <a:lnTo>
                      <a:pt x="7" y="23"/>
                    </a:lnTo>
                    <a:lnTo>
                      <a:pt x="13" y="27"/>
                    </a:lnTo>
                    <a:lnTo>
                      <a:pt x="19" y="29"/>
                    </a:lnTo>
                    <a:lnTo>
                      <a:pt x="25" y="31"/>
                    </a:lnTo>
                    <a:lnTo>
                      <a:pt x="30" y="31"/>
                    </a:lnTo>
                    <a:lnTo>
                      <a:pt x="30" y="21"/>
                    </a:lnTo>
                    <a:lnTo>
                      <a:pt x="26" y="19"/>
                    </a:lnTo>
                    <a:lnTo>
                      <a:pt x="23" y="19"/>
                    </a:lnTo>
                    <a:lnTo>
                      <a:pt x="19" y="17"/>
                    </a:lnTo>
                    <a:lnTo>
                      <a:pt x="17" y="14"/>
                    </a:lnTo>
                    <a:lnTo>
                      <a:pt x="13" y="12"/>
                    </a:lnTo>
                    <a:lnTo>
                      <a:pt x="11" y="8"/>
                    </a:lnTo>
                    <a:lnTo>
                      <a:pt x="11" y="4"/>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76" name="Freeform 481"/>
              <p:cNvSpPr>
                <a:spLocks/>
              </p:cNvSpPr>
              <p:nvPr/>
            </p:nvSpPr>
            <p:spPr bwMode="auto">
              <a:xfrm>
                <a:off x="1488" y="3748"/>
                <a:ext cx="43" cy="48"/>
              </a:xfrm>
              <a:custGeom>
                <a:avLst/>
                <a:gdLst>
                  <a:gd name="T0" fmla="*/ 128 w 30"/>
                  <a:gd name="T1" fmla="*/ 0 h 33"/>
                  <a:gd name="T2" fmla="*/ 128 w 30"/>
                  <a:gd name="T3" fmla="*/ 0 h 33"/>
                  <a:gd name="T4" fmla="*/ 108 w 30"/>
                  <a:gd name="T5" fmla="*/ 9 h 33"/>
                  <a:gd name="T6" fmla="*/ 80 w 30"/>
                  <a:gd name="T7" fmla="*/ 19 h 33"/>
                  <a:gd name="T8" fmla="*/ 56 w 30"/>
                  <a:gd name="T9" fmla="*/ 28 h 33"/>
                  <a:gd name="T10" fmla="*/ 29 w 30"/>
                  <a:gd name="T11" fmla="*/ 47 h 33"/>
                  <a:gd name="T12" fmla="*/ 13 w 30"/>
                  <a:gd name="T13" fmla="*/ 70 h 33"/>
                  <a:gd name="T14" fmla="*/ 1 w 30"/>
                  <a:gd name="T15" fmla="*/ 99 h 33"/>
                  <a:gd name="T16" fmla="*/ 0 w 30"/>
                  <a:gd name="T17" fmla="*/ 121 h 33"/>
                  <a:gd name="T18" fmla="*/ 0 w 30"/>
                  <a:gd name="T19" fmla="*/ 148 h 33"/>
                  <a:gd name="T20" fmla="*/ 47 w 30"/>
                  <a:gd name="T21" fmla="*/ 148 h 33"/>
                  <a:gd name="T22" fmla="*/ 47 w 30"/>
                  <a:gd name="T23" fmla="*/ 129 h 33"/>
                  <a:gd name="T24" fmla="*/ 47 w 30"/>
                  <a:gd name="T25" fmla="*/ 111 h 33"/>
                  <a:gd name="T26" fmla="*/ 56 w 30"/>
                  <a:gd name="T27" fmla="*/ 99 h 33"/>
                  <a:gd name="T28" fmla="*/ 70 w 30"/>
                  <a:gd name="T29" fmla="*/ 80 h 33"/>
                  <a:gd name="T30" fmla="*/ 80 w 30"/>
                  <a:gd name="T31" fmla="*/ 70 h 33"/>
                  <a:gd name="T32" fmla="*/ 96 w 30"/>
                  <a:gd name="T33" fmla="*/ 61 h 33"/>
                  <a:gd name="T34" fmla="*/ 109 w 30"/>
                  <a:gd name="T35" fmla="*/ 61 h 33"/>
                  <a:gd name="T36" fmla="*/ 128 w 30"/>
                  <a:gd name="T37" fmla="*/ 52 h 33"/>
                  <a:gd name="T38" fmla="*/ 128 w 30"/>
                  <a:gd name="T39" fmla="*/ 52 h 33"/>
                  <a:gd name="T40" fmla="*/ 128 w 30"/>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3"/>
                  <a:gd name="T65" fmla="*/ 30 w 30"/>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3">
                    <a:moveTo>
                      <a:pt x="30" y="0"/>
                    </a:moveTo>
                    <a:lnTo>
                      <a:pt x="30" y="0"/>
                    </a:lnTo>
                    <a:lnTo>
                      <a:pt x="25" y="2"/>
                    </a:lnTo>
                    <a:lnTo>
                      <a:pt x="19" y="4"/>
                    </a:lnTo>
                    <a:lnTo>
                      <a:pt x="13" y="6"/>
                    </a:lnTo>
                    <a:lnTo>
                      <a:pt x="7" y="10"/>
                    </a:lnTo>
                    <a:lnTo>
                      <a:pt x="3" y="16"/>
                    </a:lnTo>
                    <a:lnTo>
                      <a:pt x="1" y="22"/>
                    </a:lnTo>
                    <a:lnTo>
                      <a:pt x="0" y="27"/>
                    </a:lnTo>
                    <a:lnTo>
                      <a:pt x="0" y="33"/>
                    </a:lnTo>
                    <a:lnTo>
                      <a:pt x="11" y="33"/>
                    </a:lnTo>
                    <a:lnTo>
                      <a:pt x="11" y="29"/>
                    </a:lnTo>
                    <a:lnTo>
                      <a:pt x="11" y="25"/>
                    </a:lnTo>
                    <a:lnTo>
                      <a:pt x="13" y="22"/>
                    </a:lnTo>
                    <a:lnTo>
                      <a:pt x="17" y="18"/>
                    </a:lnTo>
                    <a:lnTo>
                      <a:pt x="19" y="16"/>
                    </a:lnTo>
                    <a:lnTo>
                      <a:pt x="23" y="14"/>
                    </a:lnTo>
                    <a:lnTo>
                      <a:pt x="26" y="14"/>
                    </a:lnTo>
                    <a:lnTo>
                      <a:pt x="30" y="12"/>
                    </a:lnTo>
                    <a:lnTo>
                      <a:pt x="3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77" name="Freeform 482"/>
              <p:cNvSpPr>
                <a:spLocks/>
              </p:cNvSpPr>
              <p:nvPr/>
            </p:nvSpPr>
            <p:spPr bwMode="auto">
              <a:xfrm>
                <a:off x="1865" y="3748"/>
                <a:ext cx="44" cy="48"/>
              </a:xfrm>
              <a:custGeom>
                <a:avLst/>
                <a:gdLst>
                  <a:gd name="T0" fmla="*/ 139 w 30"/>
                  <a:gd name="T1" fmla="*/ 148 h 33"/>
                  <a:gd name="T2" fmla="*/ 139 w 30"/>
                  <a:gd name="T3" fmla="*/ 148 h 33"/>
                  <a:gd name="T4" fmla="*/ 139 w 30"/>
                  <a:gd name="T5" fmla="*/ 121 h 33"/>
                  <a:gd name="T6" fmla="*/ 129 w 30"/>
                  <a:gd name="T7" fmla="*/ 99 h 33"/>
                  <a:gd name="T8" fmla="*/ 116 w 30"/>
                  <a:gd name="T9" fmla="*/ 70 h 33"/>
                  <a:gd name="T10" fmla="*/ 97 w 30"/>
                  <a:gd name="T11" fmla="*/ 47 h 33"/>
                  <a:gd name="T12" fmla="*/ 79 w 30"/>
                  <a:gd name="T13" fmla="*/ 28 h 33"/>
                  <a:gd name="T14" fmla="*/ 50 w 30"/>
                  <a:gd name="T15" fmla="*/ 19 h 33"/>
                  <a:gd name="T16" fmla="*/ 22 w 30"/>
                  <a:gd name="T17" fmla="*/ 9 h 33"/>
                  <a:gd name="T18" fmla="*/ 0 w 30"/>
                  <a:gd name="T19" fmla="*/ 0 h 33"/>
                  <a:gd name="T20" fmla="*/ 0 w 30"/>
                  <a:gd name="T21" fmla="*/ 52 h 33"/>
                  <a:gd name="T22" fmla="*/ 19 w 30"/>
                  <a:gd name="T23" fmla="*/ 61 h 33"/>
                  <a:gd name="T24" fmla="*/ 32 w 30"/>
                  <a:gd name="T25" fmla="*/ 61 h 33"/>
                  <a:gd name="T26" fmla="*/ 41 w 30"/>
                  <a:gd name="T27" fmla="*/ 70 h 33"/>
                  <a:gd name="T28" fmla="*/ 60 w 30"/>
                  <a:gd name="T29" fmla="*/ 80 h 33"/>
                  <a:gd name="T30" fmla="*/ 69 w 30"/>
                  <a:gd name="T31" fmla="*/ 99 h 33"/>
                  <a:gd name="T32" fmla="*/ 79 w 30"/>
                  <a:gd name="T33" fmla="*/ 111 h 33"/>
                  <a:gd name="T34" fmla="*/ 88 w 30"/>
                  <a:gd name="T35" fmla="*/ 129 h 33"/>
                  <a:gd name="T36" fmla="*/ 88 w 30"/>
                  <a:gd name="T37" fmla="*/ 148 h 33"/>
                  <a:gd name="T38" fmla="*/ 88 w 30"/>
                  <a:gd name="T39" fmla="*/ 148 h 33"/>
                  <a:gd name="T40" fmla="*/ 139 w 30"/>
                  <a:gd name="T41" fmla="*/ 148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3"/>
                  <a:gd name="T65" fmla="*/ 30 w 30"/>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3">
                    <a:moveTo>
                      <a:pt x="30" y="33"/>
                    </a:moveTo>
                    <a:lnTo>
                      <a:pt x="30" y="33"/>
                    </a:lnTo>
                    <a:lnTo>
                      <a:pt x="30" y="27"/>
                    </a:lnTo>
                    <a:lnTo>
                      <a:pt x="28" y="22"/>
                    </a:lnTo>
                    <a:lnTo>
                      <a:pt x="25" y="16"/>
                    </a:lnTo>
                    <a:lnTo>
                      <a:pt x="21" y="10"/>
                    </a:lnTo>
                    <a:lnTo>
                      <a:pt x="17" y="6"/>
                    </a:lnTo>
                    <a:lnTo>
                      <a:pt x="11" y="4"/>
                    </a:lnTo>
                    <a:lnTo>
                      <a:pt x="5" y="2"/>
                    </a:lnTo>
                    <a:lnTo>
                      <a:pt x="0" y="0"/>
                    </a:lnTo>
                    <a:lnTo>
                      <a:pt x="0" y="12"/>
                    </a:lnTo>
                    <a:lnTo>
                      <a:pt x="4" y="14"/>
                    </a:lnTo>
                    <a:lnTo>
                      <a:pt x="7" y="14"/>
                    </a:lnTo>
                    <a:lnTo>
                      <a:pt x="9" y="16"/>
                    </a:lnTo>
                    <a:lnTo>
                      <a:pt x="13" y="18"/>
                    </a:lnTo>
                    <a:lnTo>
                      <a:pt x="15" y="22"/>
                    </a:lnTo>
                    <a:lnTo>
                      <a:pt x="17" y="25"/>
                    </a:lnTo>
                    <a:lnTo>
                      <a:pt x="19" y="29"/>
                    </a:lnTo>
                    <a:lnTo>
                      <a:pt x="19" y="33"/>
                    </a:lnTo>
                    <a:lnTo>
                      <a:pt x="30" y="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78" name="Freeform 483"/>
              <p:cNvSpPr>
                <a:spLocks/>
              </p:cNvSpPr>
              <p:nvPr/>
            </p:nvSpPr>
            <p:spPr bwMode="auto">
              <a:xfrm>
                <a:off x="1865" y="3796"/>
                <a:ext cx="44" cy="45"/>
              </a:xfrm>
              <a:custGeom>
                <a:avLst/>
                <a:gdLst>
                  <a:gd name="T0" fmla="*/ 0 w 30"/>
                  <a:gd name="T1" fmla="*/ 136 h 31"/>
                  <a:gd name="T2" fmla="*/ 0 w 30"/>
                  <a:gd name="T3" fmla="*/ 136 h 31"/>
                  <a:gd name="T4" fmla="*/ 22 w 30"/>
                  <a:gd name="T5" fmla="*/ 136 h 31"/>
                  <a:gd name="T6" fmla="*/ 50 w 30"/>
                  <a:gd name="T7" fmla="*/ 129 h 31"/>
                  <a:gd name="T8" fmla="*/ 79 w 30"/>
                  <a:gd name="T9" fmla="*/ 120 h 31"/>
                  <a:gd name="T10" fmla="*/ 97 w 30"/>
                  <a:gd name="T11" fmla="*/ 102 h 31"/>
                  <a:gd name="T12" fmla="*/ 116 w 30"/>
                  <a:gd name="T13" fmla="*/ 75 h 31"/>
                  <a:gd name="T14" fmla="*/ 129 w 30"/>
                  <a:gd name="T15" fmla="*/ 52 h 31"/>
                  <a:gd name="T16" fmla="*/ 139 w 30"/>
                  <a:gd name="T17" fmla="*/ 28 h 31"/>
                  <a:gd name="T18" fmla="*/ 139 w 30"/>
                  <a:gd name="T19" fmla="*/ 0 h 31"/>
                  <a:gd name="T20" fmla="*/ 88 w 30"/>
                  <a:gd name="T21" fmla="*/ 0 h 31"/>
                  <a:gd name="T22" fmla="*/ 88 w 30"/>
                  <a:gd name="T23" fmla="*/ 19 h 31"/>
                  <a:gd name="T24" fmla="*/ 79 w 30"/>
                  <a:gd name="T25" fmla="*/ 36 h 31"/>
                  <a:gd name="T26" fmla="*/ 69 w 30"/>
                  <a:gd name="T27" fmla="*/ 52 h 31"/>
                  <a:gd name="T28" fmla="*/ 60 w 30"/>
                  <a:gd name="T29" fmla="*/ 61 h 31"/>
                  <a:gd name="T30" fmla="*/ 41 w 30"/>
                  <a:gd name="T31" fmla="*/ 75 h 31"/>
                  <a:gd name="T32" fmla="*/ 32 w 30"/>
                  <a:gd name="T33" fmla="*/ 87 h 31"/>
                  <a:gd name="T34" fmla="*/ 19 w 30"/>
                  <a:gd name="T35" fmla="*/ 87 h 31"/>
                  <a:gd name="T36" fmla="*/ 0 w 30"/>
                  <a:gd name="T37" fmla="*/ 93 h 31"/>
                  <a:gd name="T38" fmla="*/ 0 w 30"/>
                  <a:gd name="T39" fmla="*/ 93 h 31"/>
                  <a:gd name="T40" fmla="*/ 0 w 30"/>
                  <a:gd name="T41" fmla="*/ 136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1"/>
                  <a:gd name="T65" fmla="*/ 30 w 30"/>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1">
                    <a:moveTo>
                      <a:pt x="0" y="31"/>
                    </a:moveTo>
                    <a:lnTo>
                      <a:pt x="0" y="31"/>
                    </a:lnTo>
                    <a:lnTo>
                      <a:pt x="5" y="31"/>
                    </a:lnTo>
                    <a:lnTo>
                      <a:pt x="11" y="29"/>
                    </a:lnTo>
                    <a:lnTo>
                      <a:pt x="17" y="27"/>
                    </a:lnTo>
                    <a:lnTo>
                      <a:pt x="21" y="23"/>
                    </a:lnTo>
                    <a:lnTo>
                      <a:pt x="25" y="17"/>
                    </a:lnTo>
                    <a:lnTo>
                      <a:pt x="28" y="12"/>
                    </a:lnTo>
                    <a:lnTo>
                      <a:pt x="30" y="6"/>
                    </a:lnTo>
                    <a:lnTo>
                      <a:pt x="30" y="0"/>
                    </a:lnTo>
                    <a:lnTo>
                      <a:pt x="19" y="0"/>
                    </a:lnTo>
                    <a:lnTo>
                      <a:pt x="19" y="4"/>
                    </a:lnTo>
                    <a:lnTo>
                      <a:pt x="17" y="8"/>
                    </a:lnTo>
                    <a:lnTo>
                      <a:pt x="15" y="12"/>
                    </a:lnTo>
                    <a:lnTo>
                      <a:pt x="13" y="14"/>
                    </a:lnTo>
                    <a:lnTo>
                      <a:pt x="9" y="17"/>
                    </a:lnTo>
                    <a:lnTo>
                      <a:pt x="7" y="19"/>
                    </a:lnTo>
                    <a:lnTo>
                      <a:pt x="4" y="19"/>
                    </a:lnTo>
                    <a:lnTo>
                      <a:pt x="0" y="21"/>
                    </a:lnTo>
                    <a:lnTo>
                      <a:pt x="0" y="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79" name="Freeform 484"/>
              <p:cNvSpPr>
                <a:spLocks/>
              </p:cNvSpPr>
              <p:nvPr/>
            </p:nvSpPr>
            <p:spPr bwMode="auto">
              <a:xfrm>
                <a:off x="1817" y="3796"/>
                <a:ext cx="48" cy="45"/>
              </a:xfrm>
              <a:custGeom>
                <a:avLst/>
                <a:gdLst>
                  <a:gd name="T0" fmla="*/ 0 w 33"/>
                  <a:gd name="T1" fmla="*/ 0 h 31"/>
                  <a:gd name="T2" fmla="*/ 0 w 33"/>
                  <a:gd name="T3" fmla="*/ 0 h 31"/>
                  <a:gd name="T4" fmla="*/ 0 w 33"/>
                  <a:gd name="T5" fmla="*/ 28 h 31"/>
                  <a:gd name="T6" fmla="*/ 9 w 33"/>
                  <a:gd name="T7" fmla="*/ 52 h 31"/>
                  <a:gd name="T8" fmla="*/ 28 w 33"/>
                  <a:gd name="T9" fmla="*/ 75 h 31"/>
                  <a:gd name="T10" fmla="*/ 47 w 33"/>
                  <a:gd name="T11" fmla="*/ 102 h 31"/>
                  <a:gd name="T12" fmla="*/ 60 w 33"/>
                  <a:gd name="T13" fmla="*/ 120 h 31"/>
                  <a:gd name="T14" fmla="*/ 87 w 33"/>
                  <a:gd name="T15" fmla="*/ 129 h 31"/>
                  <a:gd name="T16" fmla="*/ 111 w 33"/>
                  <a:gd name="T17" fmla="*/ 136 h 31"/>
                  <a:gd name="T18" fmla="*/ 148 w 33"/>
                  <a:gd name="T19" fmla="*/ 136 h 31"/>
                  <a:gd name="T20" fmla="*/ 148 w 33"/>
                  <a:gd name="T21" fmla="*/ 93 h 31"/>
                  <a:gd name="T22" fmla="*/ 121 w 33"/>
                  <a:gd name="T23" fmla="*/ 87 h 31"/>
                  <a:gd name="T24" fmla="*/ 102 w 33"/>
                  <a:gd name="T25" fmla="*/ 87 h 31"/>
                  <a:gd name="T26" fmla="*/ 95 w 33"/>
                  <a:gd name="T27" fmla="*/ 75 h 31"/>
                  <a:gd name="T28" fmla="*/ 76 w 33"/>
                  <a:gd name="T29" fmla="*/ 61 h 31"/>
                  <a:gd name="T30" fmla="*/ 68 w 33"/>
                  <a:gd name="T31" fmla="*/ 52 h 31"/>
                  <a:gd name="T32" fmla="*/ 60 w 33"/>
                  <a:gd name="T33" fmla="*/ 36 h 31"/>
                  <a:gd name="T34" fmla="*/ 52 w 33"/>
                  <a:gd name="T35" fmla="*/ 19 h 31"/>
                  <a:gd name="T36" fmla="*/ 52 w 33"/>
                  <a:gd name="T37" fmla="*/ 0 h 31"/>
                  <a:gd name="T38" fmla="*/ 52 w 33"/>
                  <a:gd name="T39" fmla="*/ 0 h 31"/>
                  <a:gd name="T40" fmla="*/ 0 w 33"/>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1"/>
                  <a:gd name="T65" fmla="*/ 33 w 33"/>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1">
                    <a:moveTo>
                      <a:pt x="0" y="0"/>
                    </a:moveTo>
                    <a:lnTo>
                      <a:pt x="0" y="0"/>
                    </a:lnTo>
                    <a:lnTo>
                      <a:pt x="0" y="6"/>
                    </a:lnTo>
                    <a:lnTo>
                      <a:pt x="2" y="12"/>
                    </a:lnTo>
                    <a:lnTo>
                      <a:pt x="6" y="17"/>
                    </a:lnTo>
                    <a:lnTo>
                      <a:pt x="10" y="23"/>
                    </a:lnTo>
                    <a:lnTo>
                      <a:pt x="13" y="27"/>
                    </a:lnTo>
                    <a:lnTo>
                      <a:pt x="19" y="29"/>
                    </a:lnTo>
                    <a:lnTo>
                      <a:pt x="25" y="31"/>
                    </a:lnTo>
                    <a:lnTo>
                      <a:pt x="33" y="31"/>
                    </a:lnTo>
                    <a:lnTo>
                      <a:pt x="33" y="21"/>
                    </a:lnTo>
                    <a:lnTo>
                      <a:pt x="27" y="19"/>
                    </a:lnTo>
                    <a:lnTo>
                      <a:pt x="23" y="19"/>
                    </a:lnTo>
                    <a:lnTo>
                      <a:pt x="21" y="17"/>
                    </a:lnTo>
                    <a:lnTo>
                      <a:pt x="17" y="14"/>
                    </a:lnTo>
                    <a:lnTo>
                      <a:pt x="15" y="12"/>
                    </a:lnTo>
                    <a:lnTo>
                      <a:pt x="13" y="8"/>
                    </a:lnTo>
                    <a:lnTo>
                      <a:pt x="12" y="4"/>
                    </a:lnTo>
                    <a:lnTo>
                      <a:pt x="12"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80" name="Freeform 485"/>
              <p:cNvSpPr>
                <a:spLocks/>
              </p:cNvSpPr>
              <p:nvPr/>
            </p:nvSpPr>
            <p:spPr bwMode="auto">
              <a:xfrm>
                <a:off x="1817" y="3748"/>
                <a:ext cx="48" cy="48"/>
              </a:xfrm>
              <a:custGeom>
                <a:avLst/>
                <a:gdLst>
                  <a:gd name="T0" fmla="*/ 148 w 33"/>
                  <a:gd name="T1" fmla="*/ 0 h 33"/>
                  <a:gd name="T2" fmla="*/ 148 w 33"/>
                  <a:gd name="T3" fmla="*/ 0 h 33"/>
                  <a:gd name="T4" fmla="*/ 111 w 33"/>
                  <a:gd name="T5" fmla="*/ 9 h 33"/>
                  <a:gd name="T6" fmla="*/ 87 w 33"/>
                  <a:gd name="T7" fmla="*/ 19 h 33"/>
                  <a:gd name="T8" fmla="*/ 60 w 33"/>
                  <a:gd name="T9" fmla="*/ 28 h 33"/>
                  <a:gd name="T10" fmla="*/ 47 w 33"/>
                  <a:gd name="T11" fmla="*/ 47 h 33"/>
                  <a:gd name="T12" fmla="*/ 28 w 33"/>
                  <a:gd name="T13" fmla="*/ 70 h 33"/>
                  <a:gd name="T14" fmla="*/ 9 w 33"/>
                  <a:gd name="T15" fmla="*/ 99 h 33"/>
                  <a:gd name="T16" fmla="*/ 0 w 33"/>
                  <a:gd name="T17" fmla="*/ 121 h 33"/>
                  <a:gd name="T18" fmla="*/ 0 w 33"/>
                  <a:gd name="T19" fmla="*/ 148 h 33"/>
                  <a:gd name="T20" fmla="*/ 52 w 33"/>
                  <a:gd name="T21" fmla="*/ 148 h 33"/>
                  <a:gd name="T22" fmla="*/ 52 w 33"/>
                  <a:gd name="T23" fmla="*/ 129 h 33"/>
                  <a:gd name="T24" fmla="*/ 60 w 33"/>
                  <a:gd name="T25" fmla="*/ 111 h 33"/>
                  <a:gd name="T26" fmla="*/ 68 w 33"/>
                  <a:gd name="T27" fmla="*/ 99 h 33"/>
                  <a:gd name="T28" fmla="*/ 76 w 33"/>
                  <a:gd name="T29" fmla="*/ 80 h 33"/>
                  <a:gd name="T30" fmla="*/ 95 w 33"/>
                  <a:gd name="T31" fmla="*/ 70 h 33"/>
                  <a:gd name="T32" fmla="*/ 102 w 33"/>
                  <a:gd name="T33" fmla="*/ 61 h 33"/>
                  <a:gd name="T34" fmla="*/ 121 w 33"/>
                  <a:gd name="T35" fmla="*/ 61 h 33"/>
                  <a:gd name="T36" fmla="*/ 148 w 33"/>
                  <a:gd name="T37" fmla="*/ 52 h 33"/>
                  <a:gd name="T38" fmla="*/ 148 w 33"/>
                  <a:gd name="T39" fmla="*/ 52 h 33"/>
                  <a:gd name="T40" fmla="*/ 148 w 33"/>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3"/>
                  <a:gd name="T65" fmla="*/ 33 w 3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3">
                    <a:moveTo>
                      <a:pt x="33" y="0"/>
                    </a:moveTo>
                    <a:lnTo>
                      <a:pt x="33" y="0"/>
                    </a:lnTo>
                    <a:lnTo>
                      <a:pt x="25" y="2"/>
                    </a:lnTo>
                    <a:lnTo>
                      <a:pt x="19" y="4"/>
                    </a:lnTo>
                    <a:lnTo>
                      <a:pt x="13" y="6"/>
                    </a:lnTo>
                    <a:lnTo>
                      <a:pt x="10" y="10"/>
                    </a:lnTo>
                    <a:lnTo>
                      <a:pt x="6" y="16"/>
                    </a:lnTo>
                    <a:lnTo>
                      <a:pt x="2" y="22"/>
                    </a:lnTo>
                    <a:lnTo>
                      <a:pt x="0" y="27"/>
                    </a:lnTo>
                    <a:lnTo>
                      <a:pt x="0" y="33"/>
                    </a:lnTo>
                    <a:lnTo>
                      <a:pt x="12" y="33"/>
                    </a:lnTo>
                    <a:lnTo>
                      <a:pt x="12" y="29"/>
                    </a:lnTo>
                    <a:lnTo>
                      <a:pt x="13" y="25"/>
                    </a:lnTo>
                    <a:lnTo>
                      <a:pt x="15" y="22"/>
                    </a:lnTo>
                    <a:lnTo>
                      <a:pt x="17" y="18"/>
                    </a:lnTo>
                    <a:lnTo>
                      <a:pt x="21" y="16"/>
                    </a:lnTo>
                    <a:lnTo>
                      <a:pt x="23" y="14"/>
                    </a:lnTo>
                    <a:lnTo>
                      <a:pt x="27" y="14"/>
                    </a:lnTo>
                    <a:lnTo>
                      <a:pt x="33" y="12"/>
                    </a:lnTo>
                    <a:lnTo>
                      <a:pt x="3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81" name="Freeform 486"/>
              <p:cNvSpPr>
                <a:spLocks/>
              </p:cNvSpPr>
              <p:nvPr/>
            </p:nvSpPr>
            <p:spPr bwMode="auto">
              <a:xfrm>
                <a:off x="1865" y="3613"/>
                <a:ext cx="95" cy="97"/>
              </a:xfrm>
              <a:custGeom>
                <a:avLst/>
                <a:gdLst>
                  <a:gd name="T0" fmla="*/ 19 w 65"/>
                  <a:gd name="T1" fmla="*/ 309 h 66"/>
                  <a:gd name="T2" fmla="*/ 32 w 65"/>
                  <a:gd name="T3" fmla="*/ 309 h 66"/>
                  <a:gd name="T4" fmla="*/ 297 w 65"/>
                  <a:gd name="T5" fmla="*/ 38 h 66"/>
                  <a:gd name="T6" fmla="*/ 259 w 65"/>
                  <a:gd name="T7" fmla="*/ 0 h 66"/>
                  <a:gd name="T8" fmla="*/ 0 w 65"/>
                  <a:gd name="T9" fmla="*/ 262 h 66"/>
                  <a:gd name="T10" fmla="*/ 19 w 65"/>
                  <a:gd name="T11" fmla="*/ 309 h 66"/>
                  <a:gd name="T12" fmla="*/ 0 60000 65536"/>
                  <a:gd name="T13" fmla="*/ 0 60000 65536"/>
                  <a:gd name="T14" fmla="*/ 0 60000 65536"/>
                  <a:gd name="T15" fmla="*/ 0 60000 65536"/>
                  <a:gd name="T16" fmla="*/ 0 60000 65536"/>
                  <a:gd name="T17" fmla="*/ 0 60000 65536"/>
                  <a:gd name="T18" fmla="*/ 0 w 65"/>
                  <a:gd name="T19" fmla="*/ 0 h 66"/>
                  <a:gd name="T20" fmla="*/ 65 w 65"/>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5" h="66">
                    <a:moveTo>
                      <a:pt x="4" y="66"/>
                    </a:moveTo>
                    <a:lnTo>
                      <a:pt x="7" y="66"/>
                    </a:lnTo>
                    <a:lnTo>
                      <a:pt x="65" y="8"/>
                    </a:lnTo>
                    <a:lnTo>
                      <a:pt x="57" y="0"/>
                    </a:lnTo>
                    <a:lnTo>
                      <a:pt x="0" y="56"/>
                    </a:lnTo>
                    <a:lnTo>
                      <a:pt x="4" y="6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82" name="Freeform 487"/>
              <p:cNvSpPr>
                <a:spLocks/>
              </p:cNvSpPr>
              <p:nvPr/>
            </p:nvSpPr>
            <p:spPr bwMode="auto">
              <a:xfrm>
                <a:off x="1775" y="3695"/>
                <a:ext cx="96" cy="15"/>
              </a:xfrm>
              <a:custGeom>
                <a:avLst/>
                <a:gdLst>
                  <a:gd name="T0" fmla="*/ 0 w 66"/>
                  <a:gd name="T1" fmla="*/ 32 h 10"/>
                  <a:gd name="T2" fmla="*/ 28 w 66"/>
                  <a:gd name="T3" fmla="*/ 50 h 10"/>
                  <a:gd name="T4" fmla="*/ 297 w 66"/>
                  <a:gd name="T5" fmla="*/ 50 h 10"/>
                  <a:gd name="T6" fmla="*/ 297 w 66"/>
                  <a:gd name="T7" fmla="*/ 0 h 10"/>
                  <a:gd name="T8" fmla="*/ 28 w 66"/>
                  <a:gd name="T9" fmla="*/ 0 h 10"/>
                  <a:gd name="T10" fmla="*/ 0 w 66"/>
                  <a:gd name="T11" fmla="*/ 32 h 10"/>
                  <a:gd name="T12" fmla="*/ 0 w 66"/>
                  <a:gd name="T13" fmla="*/ 32 h 10"/>
                  <a:gd name="T14" fmla="*/ 0 w 66"/>
                  <a:gd name="T15" fmla="*/ 50 h 10"/>
                  <a:gd name="T16" fmla="*/ 28 w 66"/>
                  <a:gd name="T17" fmla="*/ 50 h 10"/>
                  <a:gd name="T18" fmla="*/ 0 w 66"/>
                  <a:gd name="T19" fmla="*/ 32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10"/>
                  <a:gd name="T32" fmla="*/ 66 w 6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10">
                    <a:moveTo>
                      <a:pt x="0" y="6"/>
                    </a:moveTo>
                    <a:lnTo>
                      <a:pt x="6" y="10"/>
                    </a:lnTo>
                    <a:lnTo>
                      <a:pt x="66" y="10"/>
                    </a:lnTo>
                    <a:lnTo>
                      <a:pt x="66" y="0"/>
                    </a:lnTo>
                    <a:lnTo>
                      <a:pt x="6" y="0"/>
                    </a:lnTo>
                    <a:lnTo>
                      <a:pt x="0" y="6"/>
                    </a:lnTo>
                    <a:lnTo>
                      <a:pt x="0" y="10"/>
                    </a:lnTo>
                    <a:lnTo>
                      <a:pt x="6" y="10"/>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83" name="Freeform 488"/>
              <p:cNvSpPr>
                <a:spLocks/>
              </p:cNvSpPr>
              <p:nvPr/>
            </p:nvSpPr>
            <p:spPr bwMode="auto">
              <a:xfrm>
                <a:off x="1775" y="3662"/>
                <a:ext cx="17" cy="42"/>
              </a:xfrm>
              <a:custGeom>
                <a:avLst/>
                <a:gdLst>
                  <a:gd name="T0" fmla="*/ 0 w 12"/>
                  <a:gd name="T1" fmla="*/ 0 h 29"/>
                  <a:gd name="T2" fmla="*/ 0 w 12"/>
                  <a:gd name="T3" fmla="*/ 0 h 29"/>
                  <a:gd name="T4" fmla="*/ 0 w 12"/>
                  <a:gd name="T5" fmla="*/ 127 h 29"/>
                  <a:gd name="T6" fmla="*/ 48 w 12"/>
                  <a:gd name="T7" fmla="*/ 127 h 29"/>
                  <a:gd name="T8" fmla="*/ 48 w 12"/>
                  <a:gd name="T9" fmla="*/ 0 h 29"/>
                  <a:gd name="T10" fmla="*/ 0 w 12"/>
                  <a:gd name="T11" fmla="*/ 0 h 29"/>
                  <a:gd name="T12" fmla="*/ 0 60000 65536"/>
                  <a:gd name="T13" fmla="*/ 0 60000 65536"/>
                  <a:gd name="T14" fmla="*/ 0 60000 65536"/>
                  <a:gd name="T15" fmla="*/ 0 60000 65536"/>
                  <a:gd name="T16" fmla="*/ 0 60000 65536"/>
                  <a:gd name="T17" fmla="*/ 0 60000 65536"/>
                  <a:gd name="T18" fmla="*/ 0 w 12"/>
                  <a:gd name="T19" fmla="*/ 0 h 29"/>
                  <a:gd name="T20" fmla="*/ 12 w 12"/>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2" h="29">
                    <a:moveTo>
                      <a:pt x="0" y="0"/>
                    </a:moveTo>
                    <a:lnTo>
                      <a:pt x="0" y="0"/>
                    </a:lnTo>
                    <a:lnTo>
                      <a:pt x="0" y="29"/>
                    </a:lnTo>
                    <a:lnTo>
                      <a:pt x="12" y="29"/>
                    </a:lnTo>
                    <a:lnTo>
                      <a:pt x="12"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84" name="Freeform 489"/>
              <p:cNvSpPr>
                <a:spLocks/>
              </p:cNvSpPr>
              <p:nvPr/>
            </p:nvSpPr>
            <p:spPr bwMode="auto">
              <a:xfrm>
                <a:off x="1775" y="3640"/>
                <a:ext cx="23" cy="24"/>
              </a:xfrm>
              <a:custGeom>
                <a:avLst/>
                <a:gdLst>
                  <a:gd name="T0" fmla="*/ 60 w 16"/>
                  <a:gd name="T1" fmla="*/ 0 h 17"/>
                  <a:gd name="T2" fmla="*/ 60 w 16"/>
                  <a:gd name="T3" fmla="*/ 0 h 17"/>
                  <a:gd name="T4" fmla="*/ 42 w 16"/>
                  <a:gd name="T5" fmla="*/ 8 h 17"/>
                  <a:gd name="T6" fmla="*/ 27 w 16"/>
                  <a:gd name="T7" fmla="*/ 11 h 17"/>
                  <a:gd name="T8" fmla="*/ 19 w 16"/>
                  <a:gd name="T9" fmla="*/ 20 h 17"/>
                  <a:gd name="T10" fmla="*/ 9 w 16"/>
                  <a:gd name="T11" fmla="*/ 28 h 17"/>
                  <a:gd name="T12" fmla="*/ 0 w 16"/>
                  <a:gd name="T13" fmla="*/ 35 h 17"/>
                  <a:gd name="T14" fmla="*/ 0 w 16"/>
                  <a:gd name="T15" fmla="*/ 45 h 17"/>
                  <a:gd name="T16" fmla="*/ 0 w 16"/>
                  <a:gd name="T17" fmla="*/ 49 h 17"/>
                  <a:gd name="T18" fmla="*/ 0 w 16"/>
                  <a:gd name="T19" fmla="*/ 59 h 17"/>
                  <a:gd name="T20" fmla="*/ 50 w 16"/>
                  <a:gd name="T21" fmla="*/ 68 h 17"/>
                  <a:gd name="T22" fmla="*/ 50 w 16"/>
                  <a:gd name="T23" fmla="*/ 59 h 17"/>
                  <a:gd name="T24" fmla="*/ 50 w 16"/>
                  <a:gd name="T25" fmla="*/ 49 h 17"/>
                  <a:gd name="T26" fmla="*/ 50 w 16"/>
                  <a:gd name="T27" fmla="*/ 49 h 17"/>
                  <a:gd name="T28" fmla="*/ 50 w 16"/>
                  <a:gd name="T29" fmla="*/ 49 h 17"/>
                  <a:gd name="T30" fmla="*/ 50 w 16"/>
                  <a:gd name="T31" fmla="*/ 49 h 17"/>
                  <a:gd name="T32" fmla="*/ 50 w 16"/>
                  <a:gd name="T33" fmla="*/ 49 h 17"/>
                  <a:gd name="T34" fmla="*/ 60 w 16"/>
                  <a:gd name="T35" fmla="*/ 49 h 17"/>
                  <a:gd name="T36" fmla="*/ 68 w 16"/>
                  <a:gd name="T37" fmla="*/ 45 h 17"/>
                  <a:gd name="T38" fmla="*/ 68 w 16"/>
                  <a:gd name="T39" fmla="*/ 45 h 17"/>
                  <a:gd name="T40" fmla="*/ 60 w 16"/>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17"/>
                  <a:gd name="T65" fmla="*/ 16 w 16"/>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17">
                    <a:moveTo>
                      <a:pt x="14" y="0"/>
                    </a:moveTo>
                    <a:lnTo>
                      <a:pt x="14" y="0"/>
                    </a:lnTo>
                    <a:lnTo>
                      <a:pt x="10" y="2"/>
                    </a:lnTo>
                    <a:lnTo>
                      <a:pt x="6" y="3"/>
                    </a:lnTo>
                    <a:lnTo>
                      <a:pt x="4" y="5"/>
                    </a:lnTo>
                    <a:lnTo>
                      <a:pt x="2" y="7"/>
                    </a:lnTo>
                    <a:lnTo>
                      <a:pt x="0" y="9"/>
                    </a:lnTo>
                    <a:lnTo>
                      <a:pt x="0" y="11"/>
                    </a:lnTo>
                    <a:lnTo>
                      <a:pt x="0" y="13"/>
                    </a:lnTo>
                    <a:lnTo>
                      <a:pt x="0" y="15"/>
                    </a:lnTo>
                    <a:lnTo>
                      <a:pt x="12" y="17"/>
                    </a:lnTo>
                    <a:lnTo>
                      <a:pt x="12" y="15"/>
                    </a:lnTo>
                    <a:lnTo>
                      <a:pt x="12" y="13"/>
                    </a:lnTo>
                    <a:lnTo>
                      <a:pt x="14" y="13"/>
                    </a:lnTo>
                    <a:lnTo>
                      <a:pt x="16" y="11"/>
                    </a:lnTo>
                    <a:lnTo>
                      <a:pt x="1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85" name="Freeform 490"/>
              <p:cNvSpPr>
                <a:spLocks/>
              </p:cNvSpPr>
              <p:nvPr/>
            </p:nvSpPr>
            <p:spPr bwMode="auto">
              <a:xfrm>
                <a:off x="1795" y="3611"/>
                <a:ext cx="165" cy="45"/>
              </a:xfrm>
              <a:custGeom>
                <a:avLst/>
                <a:gdLst>
                  <a:gd name="T0" fmla="*/ 514 w 113"/>
                  <a:gd name="T1" fmla="*/ 46 h 31"/>
                  <a:gd name="T2" fmla="*/ 495 w 113"/>
                  <a:gd name="T3" fmla="*/ 0 h 31"/>
                  <a:gd name="T4" fmla="*/ 0 w 113"/>
                  <a:gd name="T5" fmla="*/ 89 h 31"/>
                  <a:gd name="T6" fmla="*/ 9 w 113"/>
                  <a:gd name="T7" fmla="*/ 136 h 31"/>
                  <a:gd name="T8" fmla="*/ 505 w 113"/>
                  <a:gd name="T9" fmla="*/ 52 h 31"/>
                  <a:gd name="T10" fmla="*/ 514 w 113"/>
                  <a:gd name="T11" fmla="*/ 46 h 31"/>
                  <a:gd name="T12" fmla="*/ 0 60000 65536"/>
                  <a:gd name="T13" fmla="*/ 0 60000 65536"/>
                  <a:gd name="T14" fmla="*/ 0 60000 65536"/>
                  <a:gd name="T15" fmla="*/ 0 60000 65536"/>
                  <a:gd name="T16" fmla="*/ 0 60000 65536"/>
                  <a:gd name="T17" fmla="*/ 0 60000 65536"/>
                  <a:gd name="T18" fmla="*/ 0 w 113"/>
                  <a:gd name="T19" fmla="*/ 0 h 31"/>
                  <a:gd name="T20" fmla="*/ 113 w 113"/>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13" h="31">
                    <a:moveTo>
                      <a:pt x="113" y="10"/>
                    </a:moveTo>
                    <a:lnTo>
                      <a:pt x="109" y="0"/>
                    </a:lnTo>
                    <a:lnTo>
                      <a:pt x="0" y="20"/>
                    </a:lnTo>
                    <a:lnTo>
                      <a:pt x="2" y="31"/>
                    </a:lnTo>
                    <a:lnTo>
                      <a:pt x="111" y="12"/>
                    </a:lnTo>
                    <a:lnTo>
                      <a:pt x="113"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86" name="Freeform 491"/>
              <p:cNvSpPr>
                <a:spLocks/>
              </p:cNvSpPr>
              <p:nvPr/>
            </p:nvSpPr>
            <p:spPr bwMode="auto">
              <a:xfrm>
                <a:off x="1632" y="2492"/>
                <a:ext cx="127" cy="442"/>
              </a:xfrm>
              <a:custGeom>
                <a:avLst/>
                <a:gdLst>
                  <a:gd name="T0" fmla="*/ 339 w 87"/>
                  <a:gd name="T1" fmla="*/ 0 h 303"/>
                  <a:gd name="T2" fmla="*/ 339 w 87"/>
                  <a:gd name="T3" fmla="*/ 0 h 303"/>
                  <a:gd name="T4" fmla="*/ 0 w 87"/>
                  <a:gd name="T5" fmla="*/ 1354 h 303"/>
                  <a:gd name="T6" fmla="*/ 55 w 87"/>
                  <a:gd name="T7" fmla="*/ 1373 h 303"/>
                  <a:gd name="T8" fmla="*/ 394 w 87"/>
                  <a:gd name="T9" fmla="*/ 19 h 303"/>
                  <a:gd name="T10" fmla="*/ 339 w 87"/>
                  <a:gd name="T11" fmla="*/ 0 h 303"/>
                  <a:gd name="T12" fmla="*/ 0 60000 65536"/>
                  <a:gd name="T13" fmla="*/ 0 60000 65536"/>
                  <a:gd name="T14" fmla="*/ 0 60000 65536"/>
                  <a:gd name="T15" fmla="*/ 0 60000 65536"/>
                  <a:gd name="T16" fmla="*/ 0 60000 65536"/>
                  <a:gd name="T17" fmla="*/ 0 60000 65536"/>
                  <a:gd name="T18" fmla="*/ 0 w 87"/>
                  <a:gd name="T19" fmla="*/ 0 h 303"/>
                  <a:gd name="T20" fmla="*/ 87 w 87"/>
                  <a:gd name="T21" fmla="*/ 303 h 303"/>
                </a:gdLst>
                <a:ahLst/>
                <a:cxnLst>
                  <a:cxn ang="T12">
                    <a:pos x="T0" y="T1"/>
                  </a:cxn>
                  <a:cxn ang="T13">
                    <a:pos x="T2" y="T3"/>
                  </a:cxn>
                  <a:cxn ang="T14">
                    <a:pos x="T4" y="T5"/>
                  </a:cxn>
                  <a:cxn ang="T15">
                    <a:pos x="T6" y="T7"/>
                  </a:cxn>
                  <a:cxn ang="T16">
                    <a:pos x="T8" y="T9"/>
                  </a:cxn>
                  <a:cxn ang="T17">
                    <a:pos x="T10" y="T11"/>
                  </a:cxn>
                </a:cxnLst>
                <a:rect l="T18" t="T19" r="T20" b="T21"/>
                <a:pathLst>
                  <a:path w="87" h="303">
                    <a:moveTo>
                      <a:pt x="75" y="0"/>
                    </a:moveTo>
                    <a:lnTo>
                      <a:pt x="75" y="0"/>
                    </a:lnTo>
                    <a:lnTo>
                      <a:pt x="0" y="299"/>
                    </a:lnTo>
                    <a:lnTo>
                      <a:pt x="12" y="303"/>
                    </a:lnTo>
                    <a:lnTo>
                      <a:pt x="87" y="4"/>
                    </a:lnTo>
                    <a:lnTo>
                      <a:pt x="7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87" name="Freeform 492"/>
              <p:cNvSpPr>
                <a:spLocks/>
              </p:cNvSpPr>
              <p:nvPr/>
            </p:nvSpPr>
            <p:spPr bwMode="auto">
              <a:xfrm>
                <a:off x="1741" y="2212"/>
                <a:ext cx="40" cy="286"/>
              </a:xfrm>
              <a:custGeom>
                <a:avLst/>
                <a:gdLst>
                  <a:gd name="T0" fmla="*/ 59 w 27"/>
                  <a:gd name="T1" fmla="*/ 9 h 196"/>
                  <a:gd name="T2" fmla="*/ 59 w 27"/>
                  <a:gd name="T3" fmla="*/ 9 h 196"/>
                  <a:gd name="T4" fmla="*/ 68 w 27"/>
                  <a:gd name="T5" fmla="*/ 121 h 196"/>
                  <a:gd name="T6" fmla="*/ 79 w 27"/>
                  <a:gd name="T7" fmla="*/ 245 h 196"/>
                  <a:gd name="T8" fmla="*/ 79 w 27"/>
                  <a:gd name="T9" fmla="*/ 353 h 196"/>
                  <a:gd name="T10" fmla="*/ 68 w 27"/>
                  <a:gd name="T11" fmla="*/ 463 h 196"/>
                  <a:gd name="T12" fmla="*/ 68 w 27"/>
                  <a:gd name="T13" fmla="*/ 571 h 196"/>
                  <a:gd name="T14" fmla="*/ 49 w 27"/>
                  <a:gd name="T15" fmla="*/ 676 h 196"/>
                  <a:gd name="T16" fmla="*/ 28 w 27"/>
                  <a:gd name="T17" fmla="*/ 778 h 196"/>
                  <a:gd name="T18" fmla="*/ 0 w 27"/>
                  <a:gd name="T19" fmla="*/ 871 h 196"/>
                  <a:gd name="T20" fmla="*/ 59 w 27"/>
                  <a:gd name="T21" fmla="*/ 887 h 196"/>
                  <a:gd name="T22" fmla="*/ 87 w 27"/>
                  <a:gd name="T23" fmla="*/ 784 h 196"/>
                  <a:gd name="T24" fmla="*/ 101 w 27"/>
                  <a:gd name="T25" fmla="*/ 676 h 196"/>
                  <a:gd name="T26" fmla="*/ 110 w 27"/>
                  <a:gd name="T27" fmla="*/ 571 h 196"/>
                  <a:gd name="T28" fmla="*/ 120 w 27"/>
                  <a:gd name="T29" fmla="*/ 467 h 196"/>
                  <a:gd name="T30" fmla="*/ 129 w 27"/>
                  <a:gd name="T31" fmla="*/ 353 h 196"/>
                  <a:gd name="T32" fmla="*/ 120 w 27"/>
                  <a:gd name="T33" fmla="*/ 245 h 196"/>
                  <a:gd name="T34" fmla="*/ 120 w 27"/>
                  <a:gd name="T35" fmla="*/ 121 h 196"/>
                  <a:gd name="T36" fmla="*/ 101 w 27"/>
                  <a:gd name="T37" fmla="*/ 0 h 196"/>
                  <a:gd name="T38" fmla="*/ 101 w 27"/>
                  <a:gd name="T39" fmla="*/ 0 h 196"/>
                  <a:gd name="T40" fmla="*/ 59 w 27"/>
                  <a:gd name="T41" fmla="*/ 9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196"/>
                  <a:gd name="T65" fmla="*/ 27 w 27"/>
                  <a:gd name="T66" fmla="*/ 196 h 1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196">
                    <a:moveTo>
                      <a:pt x="12" y="2"/>
                    </a:moveTo>
                    <a:lnTo>
                      <a:pt x="12" y="2"/>
                    </a:lnTo>
                    <a:lnTo>
                      <a:pt x="14" y="27"/>
                    </a:lnTo>
                    <a:lnTo>
                      <a:pt x="16" y="54"/>
                    </a:lnTo>
                    <a:lnTo>
                      <a:pt x="16" y="78"/>
                    </a:lnTo>
                    <a:lnTo>
                      <a:pt x="14" y="102"/>
                    </a:lnTo>
                    <a:lnTo>
                      <a:pt x="14" y="126"/>
                    </a:lnTo>
                    <a:lnTo>
                      <a:pt x="10" y="149"/>
                    </a:lnTo>
                    <a:lnTo>
                      <a:pt x="6" y="171"/>
                    </a:lnTo>
                    <a:lnTo>
                      <a:pt x="0" y="192"/>
                    </a:lnTo>
                    <a:lnTo>
                      <a:pt x="12" y="196"/>
                    </a:lnTo>
                    <a:lnTo>
                      <a:pt x="18" y="173"/>
                    </a:lnTo>
                    <a:lnTo>
                      <a:pt x="21" y="149"/>
                    </a:lnTo>
                    <a:lnTo>
                      <a:pt x="23" y="126"/>
                    </a:lnTo>
                    <a:lnTo>
                      <a:pt x="25" y="103"/>
                    </a:lnTo>
                    <a:lnTo>
                      <a:pt x="27" y="78"/>
                    </a:lnTo>
                    <a:lnTo>
                      <a:pt x="25" y="54"/>
                    </a:lnTo>
                    <a:lnTo>
                      <a:pt x="25" y="27"/>
                    </a:lnTo>
                    <a:lnTo>
                      <a:pt x="21" y="0"/>
                    </a:lnTo>
                    <a:lnTo>
                      <a:pt x="12"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88" name="Freeform 493"/>
              <p:cNvSpPr>
                <a:spLocks/>
              </p:cNvSpPr>
              <p:nvPr/>
            </p:nvSpPr>
            <p:spPr bwMode="auto">
              <a:xfrm>
                <a:off x="1719" y="1725"/>
                <a:ext cx="53" cy="490"/>
              </a:xfrm>
              <a:custGeom>
                <a:avLst/>
                <a:gdLst>
                  <a:gd name="T0" fmla="*/ 52 w 36"/>
                  <a:gd name="T1" fmla="*/ 0 h 336"/>
                  <a:gd name="T2" fmla="*/ 0 w 36"/>
                  <a:gd name="T3" fmla="*/ 9 h 336"/>
                  <a:gd name="T4" fmla="*/ 128 w 36"/>
                  <a:gd name="T5" fmla="*/ 1521 h 336"/>
                  <a:gd name="T6" fmla="*/ 169 w 36"/>
                  <a:gd name="T7" fmla="*/ 1509 h 336"/>
                  <a:gd name="T8" fmla="*/ 52 w 36"/>
                  <a:gd name="T9" fmla="*/ 0 h 336"/>
                  <a:gd name="T10" fmla="*/ 52 w 36"/>
                  <a:gd name="T11" fmla="*/ 0 h 336"/>
                  <a:gd name="T12" fmla="*/ 0 60000 65536"/>
                  <a:gd name="T13" fmla="*/ 0 60000 65536"/>
                  <a:gd name="T14" fmla="*/ 0 60000 65536"/>
                  <a:gd name="T15" fmla="*/ 0 60000 65536"/>
                  <a:gd name="T16" fmla="*/ 0 60000 65536"/>
                  <a:gd name="T17" fmla="*/ 0 60000 65536"/>
                  <a:gd name="T18" fmla="*/ 0 w 36"/>
                  <a:gd name="T19" fmla="*/ 0 h 336"/>
                  <a:gd name="T20" fmla="*/ 36 w 36"/>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36" h="336">
                    <a:moveTo>
                      <a:pt x="11" y="0"/>
                    </a:moveTo>
                    <a:lnTo>
                      <a:pt x="0" y="2"/>
                    </a:lnTo>
                    <a:lnTo>
                      <a:pt x="27" y="336"/>
                    </a:lnTo>
                    <a:lnTo>
                      <a:pt x="36" y="334"/>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89" name="Freeform 494"/>
              <p:cNvSpPr>
                <a:spLocks/>
              </p:cNvSpPr>
              <p:nvPr/>
            </p:nvSpPr>
            <p:spPr bwMode="auto">
              <a:xfrm>
                <a:off x="1610" y="1671"/>
                <a:ext cx="125" cy="82"/>
              </a:xfrm>
              <a:custGeom>
                <a:avLst/>
                <a:gdLst>
                  <a:gd name="T0" fmla="*/ 19 w 86"/>
                  <a:gd name="T1" fmla="*/ 208 h 56"/>
                  <a:gd name="T2" fmla="*/ 52 w 86"/>
                  <a:gd name="T3" fmla="*/ 230 h 56"/>
                  <a:gd name="T4" fmla="*/ 52 w 86"/>
                  <a:gd name="T5" fmla="*/ 189 h 56"/>
                  <a:gd name="T6" fmla="*/ 60 w 86"/>
                  <a:gd name="T7" fmla="*/ 161 h 56"/>
                  <a:gd name="T8" fmla="*/ 68 w 86"/>
                  <a:gd name="T9" fmla="*/ 126 h 56"/>
                  <a:gd name="T10" fmla="*/ 87 w 86"/>
                  <a:gd name="T11" fmla="*/ 107 h 56"/>
                  <a:gd name="T12" fmla="*/ 102 w 86"/>
                  <a:gd name="T13" fmla="*/ 89 h 56"/>
                  <a:gd name="T14" fmla="*/ 129 w 86"/>
                  <a:gd name="T15" fmla="*/ 73 h 56"/>
                  <a:gd name="T16" fmla="*/ 157 w 86"/>
                  <a:gd name="T17" fmla="*/ 66 h 56"/>
                  <a:gd name="T18" fmla="*/ 177 w 86"/>
                  <a:gd name="T19" fmla="*/ 56 h 56"/>
                  <a:gd name="T20" fmla="*/ 205 w 86"/>
                  <a:gd name="T21" fmla="*/ 56 h 56"/>
                  <a:gd name="T22" fmla="*/ 233 w 86"/>
                  <a:gd name="T23" fmla="*/ 66 h 56"/>
                  <a:gd name="T24" fmla="*/ 257 w 86"/>
                  <a:gd name="T25" fmla="*/ 73 h 56"/>
                  <a:gd name="T26" fmla="*/ 273 w 86"/>
                  <a:gd name="T27" fmla="*/ 82 h 56"/>
                  <a:gd name="T28" fmla="*/ 298 w 86"/>
                  <a:gd name="T29" fmla="*/ 97 h 56"/>
                  <a:gd name="T30" fmla="*/ 317 w 86"/>
                  <a:gd name="T31" fmla="*/ 116 h 56"/>
                  <a:gd name="T32" fmla="*/ 326 w 86"/>
                  <a:gd name="T33" fmla="*/ 142 h 56"/>
                  <a:gd name="T34" fmla="*/ 334 w 86"/>
                  <a:gd name="T35" fmla="*/ 179 h 56"/>
                  <a:gd name="T36" fmla="*/ 385 w 86"/>
                  <a:gd name="T37" fmla="*/ 170 h 56"/>
                  <a:gd name="T38" fmla="*/ 374 w 86"/>
                  <a:gd name="T39" fmla="*/ 126 h 56"/>
                  <a:gd name="T40" fmla="*/ 363 w 86"/>
                  <a:gd name="T41" fmla="*/ 89 h 56"/>
                  <a:gd name="T42" fmla="*/ 334 w 86"/>
                  <a:gd name="T43" fmla="*/ 66 h 56"/>
                  <a:gd name="T44" fmla="*/ 307 w 86"/>
                  <a:gd name="T45" fmla="*/ 38 h 56"/>
                  <a:gd name="T46" fmla="*/ 273 w 86"/>
                  <a:gd name="T47" fmla="*/ 19 h 56"/>
                  <a:gd name="T48" fmla="*/ 238 w 86"/>
                  <a:gd name="T49" fmla="*/ 9 h 56"/>
                  <a:gd name="T50" fmla="*/ 205 w 86"/>
                  <a:gd name="T51" fmla="*/ 0 h 56"/>
                  <a:gd name="T52" fmla="*/ 169 w 86"/>
                  <a:gd name="T53" fmla="*/ 9 h 56"/>
                  <a:gd name="T54" fmla="*/ 137 w 86"/>
                  <a:gd name="T55" fmla="*/ 9 h 56"/>
                  <a:gd name="T56" fmla="*/ 102 w 86"/>
                  <a:gd name="T57" fmla="*/ 28 h 56"/>
                  <a:gd name="T58" fmla="*/ 76 w 86"/>
                  <a:gd name="T59" fmla="*/ 47 h 56"/>
                  <a:gd name="T60" fmla="*/ 52 w 86"/>
                  <a:gd name="T61" fmla="*/ 73 h 56"/>
                  <a:gd name="T62" fmla="*/ 28 w 86"/>
                  <a:gd name="T63" fmla="*/ 107 h 56"/>
                  <a:gd name="T64" fmla="*/ 9 w 86"/>
                  <a:gd name="T65" fmla="*/ 142 h 56"/>
                  <a:gd name="T66" fmla="*/ 0 w 86"/>
                  <a:gd name="T67" fmla="*/ 189 h 56"/>
                  <a:gd name="T68" fmla="*/ 0 w 86"/>
                  <a:gd name="T69" fmla="*/ 230 h 56"/>
                  <a:gd name="T70" fmla="*/ 28 w 86"/>
                  <a:gd name="T71" fmla="*/ 258 h 56"/>
                  <a:gd name="T72" fmla="*/ 0 w 86"/>
                  <a:gd name="T73" fmla="*/ 230 h 56"/>
                  <a:gd name="T74" fmla="*/ 0 w 86"/>
                  <a:gd name="T75" fmla="*/ 258 h 56"/>
                  <a:gd name="T76" fmla="*/ 28 w 86"/>
                  <a:gd name="T77" fmla="*/ 258 h 56"/>
                  <a:gd name="T78" fmla="*/ 19 w 86"/>
                  <a:gd name="T79" fmla="*/ 208 h 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
                  <a:gd name="T121" fmla="*/ 0 h 56"/>
                  <a:gd name="T122" fmla="*/ 86 w 86"/>
                  <a:gd name="T123" fmla="*/ 56 h 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 h="56">
                    <a:moveTo>
                      <a:pt x="4" y="45"/>
                    </a:moveTo>
                    <a:lnTo>
                      <a:pt x="12" y="50"/>
                    </a:lnTo>
                    <a:lnTo>
                      <a:pt x="12" y="41"/>
                    </a:lnTo>
                    <a:lnTo>
                      <a:pt x="13" y="35"/>
                    </a:lnTo>
                    <a:lnTo>
                      <a:pt x="15" y="27"/>
                    </a:lnTo>
                    <a:lnTo>
                      <a:pt x="19" y="23"/>
                    </a:lnTo>
                    <a:lnTo>
                      <a:pt x="23" y="20"/>
                    </a:lnTo>
                    <a:lnTo>
                      <a:pt x="29" y="16"/>
                    </a:lnTo>
                    <a:lnTo>
                      <a:pt x="35" y="14"/>
                    </a:lnTo>
                    <a:lnTo>
                      <a:pt x="40" y="12"/>
                    </a:lnTo>
                    <a:lnTo>
                      <a:pt x="46" y="12"/>
                    </a:lnTo>
                    <a:lnTo>
                      <a:pt x="52" y="14"/>
                    </a:lnTo>
                    <a:lnTo>
                      <a:pt x="58" y="16"/>
                    </a:lnTo>
                    <a:lnTo>
                      <a:pt x="61" y="18"/>
                    </a:lnTo>
                    <a:lnTo>
                      <a:pt x="67" y="21"/>
                    </a:lnTo>
                    <a:lnTo>
                      <a:pt x="71" y="25"/>
                    </a:lnTo>
                    <a:lnTo>
                      <a:pt x="73" y="31"/>
                    </a:lnTo>
                    <a:lnTo>
                      <a:pt x="75" y="39"/>
                    </a:lnTo>
                    <a:lnTo>
                      <a:pt x="86" y="37"/>
                    </a:lnTo>
                    <a:lnTo>
                      <a:pt x="84" y="27"/>
                    </a:lnTo>
                    <a:lnTo>
                      <a:pt x="81" y="20"/>
                    </a:lnTo>
                    <a:lnTo>
                      <a:pt x="75" y="14"/>
                    </a:lnTo>
                    <a:lnTo>
                      <a:pt x="69" y="8"/>
                    </a:lnTo>
                    <a:lnTo>
                      <a:pt x="61" y="4"/>
                    </a:lnTo>
                    <a:lnTo>
                      <a:pt x="54" y="2"/>
                    </a:lnTo>
                    <a:lnTo>
                      <a:pt x="46" y="0"/>
                    </a:lnTo>
                    <a:lnTo>
                      <a:pt x="38" y="2"/>
                    </a:lnTo>
                    <a:lnTo>
                      <a:pt x="31" y="2"/>
                    </a:lnTo>
                    <a:lnTo>
                      <a:pt x="23" y="6"/>
                    </a:lnTo>
                    <a:lnTo>
                      <a:pt x="17" y="10"/>
                    </a:lnTo>
                    <a:lnTo>
                      <a:pt x="12" y="16"/>
                    </a:lnTo>
                    <a:lnTo>
                      <a:pt x="6" y="23"/>
                    </a:lnTo>
                    <a:lnTo>
                      <a:pt x="2" y="31"/>
                    </a:lnTo>
                    <a:lnTo>
                      <a:pt x="0" y="41"/>
                    </a:lnTo>
                    <a:lnTo>
                      <a:pt x="0" y="50"/>
                    </a:lnTo>
                    <a:lnTo>
                      <a:pt x="6" y="56"/>
                    </a:lnTo>
                    <a:lnTo>
                      <a:pt x="0" y="50"/>
                    </a:lnTo>
                    <a:lnTo>
                      <a:pt x="0" y="56"/>
                    </a:lnTo>
                    <a:lnTo>
                      <a:pt x="6" y="56"/>
                    </a:lnTo>
                    <a:lnTo>
                      <a:pt x="4" y="4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90" name="Freeform 495"/>
              <p:cNvSpPr>
                <a:spLocks/>
              </p:cNvSpPr>
              <p:nvPr/>
            </p:nvSpPr>
            <p:spPr bwMode="auto">
              <a:xfrm>
                <a:off x="1616" y="1731"/>
                <a:ext cx="79" cy="22"/>
              </a:xfrm>
              <a:custGeom>
                <a:avLst/>
                <a:gdLst>
                  <a:gd name="T0" fmla="*/ 249 w 54"/>
                  <a:gd name="T1" fmla="*/ 22 h 15"/>
                  <a:gd name="T2" fmla="*/ 218 w 54"/>
                  <a:gd name="T3" fmla="*/ 0 h 15"/>
                  <a:gd name="T4" fmla="*/ 0 w 54"/>
                  <a:gd name="T5" fmla="*/ 19 h 15"/>
                  <a:gd name="T6" fmla="*/ 9 w 54"/>
                  <a:gd name="T7" fmla="*/ 69 h 15"/>
                  <a:gd name="T8" fmla="*/ 218 w 54"/>
                  <a:gd name="T9" fmla="*/ 50 h 15"/>
                  <a:gd name="T10" fmla="*/ 249 w 54"/>
                  <a:gd name="T11" fmla="*/ 22 h 15"/>
                  <a:gd name="T12" fmla="*/ 249 w 54"/>
                  <a:gd name="T13" fmla="*/ 22 h 15"/>
                  <a:gd name="T14" fmla="*/ 249 w 54"/>
                  <a:gd name="T15" fmla="*/ 0 h 15"/>
                  <a:gd name="T16" fmla="*/ 218 w 54"/>
                  <a:gd name="T17" fmla="*/ 0 h 15"/>
                  <a:gd name="T18" fmla="*/ 249 w 54"/>
                  <a:gd name="T19" fmla="*/ 22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15"/>
                  <a:gd name="T32" fmla="*/ 54 w 5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15">
                    <a:moveTo>
                      <a:pt x="54" y="5"/>
                    </a:moveTo>
                    <a:lnTo>
                      <a:pt x="48" y="0"/>
                    </a:lnTo>
                    <a:lnTo>
                      <a:pt x="0" y="4"/>
                    </a:lnTo>
                    <a:lnTo>
                      <a:pt x="2" y="15"/>
                    </a:lnTo>
                    <a:lnTo>
                      <a:pt x="48" y="11"/>
                    </a:lnTo>
                    <a:lnTo>
                      <a:pt x="54" y="5"/>
                    </a:lnTo>
                    <a:lnTo>
                      <a:pt x="54" y="0"/>
                    </a:lnTo>
                    <a:lnTo>
                      <a:pt x="48" y="0"/>
                    </a:lnTo>
                    <a:lnTo>
                      <a:pt x="54"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91" name="Freeform 496"/>
              <p:cNvSpPr>
                <a:spLocks/>
              </p:cNvSpPr>
              <p:nvPr/>
            </p:nvSpPr>
            <p:spPr bwMode="auto">
              <a:xfrm>
                <a:off x="1677" y="1738"/>
                <a:ext cx="48" cy="505"/>
              </a:xfrm>
              <a:custGeom>
                <a:avLst/>
                <a:gdLst>
                  <a:gd name="T0" fmla="*/ 148 w 33"/>
                  <a:gd name="T1" fmla="*/ 1570 h 346"/>
                  <a:gd name="T2" fmla="*/ 148 w 33"/>
                  <a:gd name="T3" fmla="*/ 1570 h 346"/>
                  <a:gd name="T4" fmla="*/ 52 w 33"/>
                  <a:gd name="T5" fmla="*/ 0 h 346"/>
                  <a:gd name="T6" fmla="*/ 0 w 33"/>
                  <a:gd name="T7" fmla="*/ 0 h 346"/>
                  <a:gd name="T8" fmla="*/ 102 w 33"/>
                  <a:gd name="T9" fmla="*/ 1570 h 346"/>
                  <a:gd name="T10" fmla="*/ 148 w 33"/>
                  <a:gd name="T11" fmla="*/ 1570 h 346"/>
                  <a:gd name="T12" fmla="*/ 0 60000 65536"/>
                  <a:gd name="T13" fmla="*/ 0 60000 65536"/>
                  <a:gd name="T14" fmla="*/ 0 60000 65536"/>
                  <a:gd name="T15" fmla="*/ 0 60000 65536"/>
                  <a:gd name="T16" fmla="*/ 0 60000 65536"/>
                  <a:gd name="T17" fmla="*/ 0 60000 65536"/>
                  <a:gd name="T18" fmla="*/ 0 w 33"/>
                  <a:gd name="T19" fmla="*/ 0 h 346"/>
                  <a:gd name="T20" fmla="*/ 33 w 33"/>
                  <a:gd name="T21" fmla="*/ 346 h 346"/>
                </a:gdLst>
                <a:ahLst/>
                <a:cxnLst>
                  <a:cxn ang="T12">
                    <a:pos x="T0" y="T1"/>
                  </a:cxn>
                  <a:cxn ang="T13">
                    <a:pos x="T2" y="T3"/>
                  </a:cxn>
                  <a:cxn ang="T14">
                    <a:pos x="T4" y="T5"/>
                  </a:cxn>
                  <a:cxn ang="T15">
                    <a:pos x="T6" y="T7"/>
                  </a:cxn>
                  <a:cxn ang="T16">
                    <a:pos x="T8" y="T9"/>
                  </a:cxn>
                  <a:cxn ang="T17">
                    <a:pos x="T10" y="T11"/>
                  </a:cxn>
                </a:cxnLst>
                <a:rect l="T18" t="T19" r="T20" b="T21"/>
                <a:pathLst>
                  <a:path w="33" h="346">
                    <a:moveTo>
                      <a:pt x="33" y="346"/>
                    </a:moveTo>
                    <a:lnTo>
                      <a:pt x="33" y="346"/>
                    </a:lnTo>
                    <a:lnTo>
                      <a:pt x="12" y="0"/>
                    </a:lnTo>
                    <a:lnTo>
                      <a:pt x="0" y="0"/>
                    </a:lnTo>
                    <a:lnTo>
                      <a:pt x="23" y="346"/>
                    </a:lnTo>
                    <a:lnTo>
                      <a:pt x="33" y="34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92" name="Freeform 497"/>
              <p:cNvSpPr>
                <a:spLocks/>
              </p:cNvSpPr>
              <p:nvPr/>
            </p:nvSpPr>
            <p:spPr bwMode="auto">
              <a:xfrm>
                <a:off x="1649" y="2243"/>
                <a:ext cx="76" cy="411"/>
              </a:xfrm>
              <a:custGeom>
                <a:avLst/>
                <a:gdLst>
                  <a:gd name="T0" fmla="*/ 50 w 52"/>
                  <a:gd name="T1" fmla="*/ 1272 h 282"/>
                  <a:gd name="T2" fmla="*/ 50 w 52"/>
                  <a:gd name="T3" fmla="*/ 1272 h 282"/>
                  <a:gd name="T4" fmla="*/ 96 w 52"/>
                  <a:gd name="T5" fmla="*/ 1124 h 282"/>
                  <a:gd name="T6" fmla="*/ 130 w 52"/>
                  <a:gd name="T7" fmla="*/ 979 h 282"/>
                  <a:gd name="T8" fmla="*/ 165 w 52"/>
                  <a:gd name="T9" fmla="*/ 821 h 282"/>
                  <a:gd name="T10" fmla="*/ 190 w 52"/>
                  <a:gd name="T11" fmla="*/ 669 h 282"/>
                  <a:gd name="T12" fmla="*/ 218 w 52"/>
                  <a:gd name="T13" fmla="*/ 510 h 282"/>
                  <a:gd name="T14" fmla="*/ 237 w 52"/>
                  <a:gd name="T15" fmla="*/ 347 h 282"/>
                  <a:gd name="T16" fmla="*/ 237 w 52"/>
                  <a:gd name="T17" fmla="*/ 171 h 282"/>
                  <a:gd name="T18" fmla="*/ 237 w 52"/>
                  <a:gd name="T19" fmla="*/ 0 h 282"/>
                  <a:gd name="T20" fmla="*/ 190 w 52"/>
                  <a:gd name="T21" fmla="*/ 0 h 282"/>
                  <a:gd name="T22" fmla="*/ 190 w 52"/>
                  <a:gd name="T23" fmla="*/ 171 h 282"/>
                  <a:gd name="T24" fmla="*/ 181 w 52"/>
                  <a:gd name="T25" fmla="*/ 338 h 282"/>
                  <a:gd name="T26" fmla="*/ 165 w 52"/>
                  <a:gd name="T27" fmla="*/ 501 h 282"/>
                  <a:gd name="T28" fmla="*/ 149 w 52"/>
                  <a:gd name="T29" fmla="*/ 659 h 282"/>
                  <a:gd name="T30" fmla="*/ 115 w 52"/>
                  <a:gd name="T31" fmla="*/ 812 h 282"/>
                  <a:gd name="T32" fmla="*/ 88 w 52"/>
                  <a:gd name="T33" fmla="*/ 960 h 282"/>
                  <a:gd name="T34" fmla="*/ 41 w 52"/>
                  <a:gd name="T35" fmla="*/ 1111 h 282"/>
                  <a:gd name="T36" fmla="*/ 0 w 52"/>
                  <a:gd name="T37" fmla="*/ 1253 h 282"/>
                  <a:gd name="T38" fmla="*/ 0 w 52"/>
                  <a:gd name="T39" fmla="*/ 1253 h 282"/>
                  <a:gd name="T40" fmla="*/ 50 w 52"/>
                  <a:gd name="T41" fmla="*/ 1272 h 2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282"/>
                  <a:gd name="T65" fmla="*/ 52 w 52"/>
                  <a:gd name="T66" fmla="*/ 282 h 2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282">
                    <a:moveTo>
                      <a:pt x="11" y="282"/>
                    </a:moveTo>
                    <a:lnTo>
                      <a:pt x="11" y="282"/>
                    </a:lnTo>
                    <a:lnTo>
                      <a:pt x="21" y="249"/>
                    </a:lnTo>
                    <a:lnTo>
                      <a:pt x="29" y="217"/>
                    </a:lnTo>
                    <a:lnTo>
                      <a:pt x="36" y="182"/>
                    </a:lnTo>
                    <a:lnTo>
                      <a:pt x="42" y="148"/>
                    </a:lnTo>
                    <a:lnTo>
                      <a:pt x="48" y="113"/>
                    </a:lnTo>
                    <a:lnTo>
                      <a:pt x="52" y="77"/>
                    </a:lnTo>
                    <a:lnTo>
                      <a:pt x="52" y="38"/>
                    </a:lnTo>
                    <a:lnTo>
                      <a:pt x="52" y="0"/>
                    </a:lnTo>
                    <a:lnTo>
                      <a:pt x="42" y="0"/>
                    </a:lnTo>
                    <a:lnTo>
                      <a:pt x="42" y="38"/>
                    </a:lnTo>
                    <a:lnTo>
                      <a:pt x="40" y="75"/>
                    </a:lnTo>
                    <a:lnTo>
                      <a:pt x="36" y="111"/>
                    </a:lnTo>
                    <a:lnTo>
                      <a:pt x="33" y="146"/>
                    </a:lnTo>
                    <a:lnTo>
                      <a:pt x="25" y="180"/>
                    </a:lnTo>
                    <a:lnTo>
                      <a:pt x="19" y="213"/>
                    </a:lnTo>
                    <a:lnTo>
                      <a:pt x="9" y="246"/>
                    </a:lnTo>
                    <a:lnTo>
                      <a:pt x="0" y="278"/>
                    </a:lnTo>
                    <a:lnTo>
                      <a:pt x="11" y="2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93" name="Freeform 498"/>
              <p:cNvSpPr>
                <a:spLocks/>
              </p:cNvSpPr>
              <p:nvPr/>
            </p:nvSpPr>
            <p:spPr bwMode="auto">
              <a:xfrm>
                <a:off x="1591" y="2648"/>
                <a:ext cx="74" cy="225"/>
              </a:xfrm>
              <a:custGeom>
                <a:avLst/>
                <a:gdLst>
                  <a:gd name="T0" fmla="*/ 0 w 51"/>
                  <a:gd name="T1" fmla="*/ 691 h 154"/>
                  <a:gd name="T2" fmla="*/ 48 w 51"/>
                  <a:gd name="T3" fmla="*/ 703 h 154"/>
                  <a:gd name="T4" fmla="*/ 225 w 51"/>
                  <a:gd name="T5" fmla="*/ 19 h 154"/>
                  <a:gd name="T6" fmla="*/ 177 w 51"/>
                  <a:gd name="T7" fmla="*/ 0 h 154"/>
                  <a:gd name="T8" fmla="*/ 0 w 51"/>
                  <a:gd name="T9" fmla="*/ 691 h 154"/>
                  <a:gd name="T10" fmla="*/ 0 w 51"/>
                  <a:gd name="T11" fmla="*/ 691 h 154"/>
                  <a:gd name="T12" fmla="*/ 0 60000 65536"/>
                  <a:gd name="T13" fmla="*/ 0 60000 65536"/>
                  <a:gd name="T14" fmla="*/ 0 60000 65536"/>
                  <a:gd name="T15" fmla="*/ 0 60000 65536"/>
                  <a:gd name="T16" fmla="*/ 0 60000 65536"/>
                  <a:gd name="T17" fmla="*/ 0 60000 65536"/>
                  <a:gd name="T18" fmla="*/ 0 w 51"/>
                  <a:gd name="T19" fmla="*/ 0 h 154"/>
                  <a:gd name="T20" fmla="*/ 51 w 51"/>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51" h="154">
                    <a:moveTo>
                      <a:pt x="0" y="152"/>
                    </a:moveTo>
                    <a:lnTo>
                      <a:pt x="11" y="154"/>
                    </a:lnTo>
                    <a:lnTo>
                      <a:pt x="51" y="4"/>
                    </a:lnTo>
                    <a:lnTo>
                      <a:pt x="40" y="0"/>
                    </a:lnTo>
                    <a:lnTo>
                      <a:pt x="0" y="15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94" name="Freeform 499"/>
              <p:cNvSpPr>
                <a:spLocks/>
              </p:cNvSpPr>
              <p:nvPr/>
            </p:nvSpPr>
            <p:spPr bwMode="auto">
              <a:xfrm>
                <a:off x="1558" y="2870"/>
                <a:ext cx="49" cy="112"/>
              </a:xfrm>
              <a:custGeom>
                <a:avLst/>
                <a:gdLst>
                  <a:gd name="T0" fmla="*/ 39 w 34"/>
                  <a:gd name="T1" fmla="*/ 292 h 77"/>
                  <a:gd name="T2" fmla="*/ 39 w 34"/>
                  <a:gd name="T3" fmla="*/ 292 h 77"/>
                  <a:gd name="T4" fmla="*/ 48 w 34"/>
                  <a:gd name="T5" fmla="*/ 298 h 77"/>
                  <a:gd name="T6" fmla="*/ 48 w 34"/>
                  <a:gd name="T7" fmla="*/ 298 h 77"/>
                  <a:gd name="T8" fmla="*/ 48 w 34"/>
                  <a:gd name="T9" fmla="*/ 292 h 77"/>
                  <a:gd name="T10" fmla="*/ 48 w 34"/>
                  <a:gd name="T11" fmla="*/ 273 h 77"/>
                  <a:gd name="T12" fmla="*/ 66 w 34"/>
                  <a:gd name="T13" fmla="*/ 224 h 77"/>
                  <a:gd name="T14" fmla="*/ 81 w 34"/>
                  <a:gd name="T15" fmla="*/ 161 h 77"/>
                  <a:gd name="T16" fmla="*/ 108 w 34"/>
                  <a:gd name="T17" fmla="*/ 111 h 77"/>
                  <a:gd name="T18" fmla="*/ 121 w 34"/>
                  <a:gd name="T19" fmla="*/ 60 h 77"/>
                  <a:gd name="T20" fmla="*/ 137 w 34"/>
                  <a:gd name="T21" fmla="*/ 28 h 77"/>
                  <a:gd name="T22" fmla="*/ 147 w 34"/>
                  <a:gd name="T23" fmla="*/ 9 h 77"/>
                  <a:gd name="T24" fmla="*/ 99 w 34"/>
                  <a:gd name="T25" fmla="*/ 0 h 77"/>
                  <a:gd name="T26" fmla="*/ 99 w 34"/>
                  <a:gd name="T27" fmla="*/ 9 h 77"/>
                  <a:gd name="T28" fmla="*/ 81 w 34"/>
                  <a:gd name="T29" fmla="*/ 41 h 77"/>
                  <a:gd name="T30" fmla="*/ 56 w 34"/>
                  <a:gd name="T31" fmla="*/ 95 h 77"/>
                  <a:gd name="T32" fmla="*/ 39 w 34"/>
                  <a:gd name="T33" fmla="*/ 144 h 77"/>
                  <a:gd name="T34" fmla="*/ 13 w 34"/>
                  <a:gd name="T35" fmla="*/ 205 h 77"/>
                  <a:gd name="T36" fmla="*/ 1 w 34"/>
                  <a:gd name="T37" fmla="*/ 256 h 77"/>
                  <a:gd name="T38" fmla="*/ 0 w 34"/>
                  <a:gd name="T39" fmla="*/ 284 h 77"/>
                  <a:gd name="T40" fmla="*/ 0 w 34"/>
                  <a:gd name="T41" fmla="*/ 307 h 77"/>
                  <a:gd name="T42" fmla="*/ 1 w 34"/>
                  <a:gd name="T43" fmla="*/ 326 h 77"/>
                  <a:gd name="T44" fmla="*/ 29 w 34"/>
                  <a:gd name="T45" fmla="*/ 345 h 77"/>
                  <a:gd name="T46" fmla="*/ 29 w 34"/>
                  <a:gd name="T47" fmla="*/ 345 h 77"/>
                  <a:gd name="T48" fmla="*/ 39 w 34"/>
                  <a:gd name="T49" fmla="*/ 292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77"/>
                  <a:gd name="T77" fmla="*/ 34 w 34"/>
                  <a:gd name="T78" fmla="*/ 77 h 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77">
                    <a:moveTo>
                      <a:pt x="9" y="65"/>
                    </a:moveTo>
                    <a:lnTo>
                      <a:pt x="9" y="65"/>
                    </a:lnTo>
                    <a:lnTo>
                      <a:pt x="11" y="67"/>
                    </a:lnTo>
                    <a:lnTo>
                      <a:pt x="11" y="65"/>
                    </a:lnTo>
                    <a:lnTo>
                      <a:pt x="11" y="61"/>
                    </a:lnTo>
                    <a:lnTo>
                      <a:pt x="15" y="50"/>
                    </a:lnTo>
                    <a:lnTo>
                      <a:pt x="19" y="36"/>
                    </a:lnTo>
                    <a:lnTo>
                      <a:pt x="25" y="25"/>
                    </a:lnTo>
                    <a:lnTo>
                      <a:pt x="28" y="13"/>
                    </a:lnTo>
                    <a:lnTo>
                      <a:pt x="32" y="6"/>
                    </a:lnTo>
                    <a:lnTo>
                      <a:pt x="34" y="2"/>
                    </a:lnTo>
                    <a:lnTo>
                      <a:pt x="23" y="0"/>
                    </a:lnTo>
                    <a:lnTo>
                      <a:pt x="23" y="2"/>
                    </a:lnTo>
                    <a:lnTo>
                      <a:pt x="19" y="9"/>
                    </a:lnTo>
                    <a:lnTo>
                      <a:pt x="13" y="21"/>
                    </a:lnTo>
                    <a:lnTo>
                      <a:pt x="9" y="32"/>
                    </a:lnTo>
                    <a:lnTo>
                      <a:pt x="3" y="46"/>
                    </a:lnTo>
                    <a:lnTo>
                      <a:pt x="1" y="57"/>
                    </a:lnTo>
                    <a:lnTo>
                      <a:pt x="0" y="63"/>
                    </a:lnTo>
                    <a:lnTo>
                      <a:pt x="0" y="69"/>
                    </a:lnTo>
                    <a:lnTo>
                      <a:pt x="1" y="73"/>
                    </a:lnTo>
                    <a:lnTo>
                      <a:pt x="7" y="77"/>
                    </a:lnTo>
                    <a:lnTo>
                      <a:pt x="9" y="6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95" name="Freeform 500"/>
              <p:cNvSpPr>
                <a:spLocks/>
              </p:cNvSpPr>
              <p:nvPr/>
            </p:nvSpPr>
            <p:spPr bwMode="auto">
              <a:xfrm>
                <a:off x="1568" y="2928"/>
                <a:ext cx="81" cy="54"/>
              </a:xfrm>
              <a:custGeom>
                <a:avLst/>
                <a:gdLst>
                  <a:gd name="T0" fmla="*/ 195 w 56"/>
                  <a:gd name="T1" fmla="*/ 0 h 37"/>
                  <a:gd name="T2" fmla="*/ 195 w 56"/>
                  <a:gd name="T3" fmla="*/ 0 h 37"/>
                  <a:gd name="T4" fmla="*/ 184 w 56"/>
                  <a:gd name="T5" fmla="*/ 38 h 37"/>
                  <a:gd name="T6" fmla="*/ 169 w 56"/>
                  <a:gd name="T7" fmla="*/ 61 h 37"/>
                  <a:gd name="T8" fmla="*/ 155 w 56"/>
                  <a:gd name="T9" fmla="*/ 77 h 37"/>
                  <a:gd name="T10" fmla="*/ 136 w 56"/>
                  <a:gd name="T11" fmla="*/ 96 h 37"/>
                  <a:gd name="T12" fmla="*/ 108 w 56"/>
                  <a:gd name="T13" fmla="*/ 107 h 37"/>
                  <a:gd name="T14" fmla="*/ 80 w 56"/>
                  <a:gd name="T15" fmla="*/ 112 h 37"/>
                  <a:gd name="T16" fmla="*/ 42 w 56"/>
                  <a:gd name="T17" fmla="*/ 121 h 37"/>
                  <a:gd name="T18" fmla="*/ 9 w 56"/>
                  <a:gd name="T19" fmla="*/ 112 h 37"/>
                  <a:gd name="T20" fmla="*/ 0 w 56"/>
                  <a:gd name="T21" fmla="*/ 168 h 37"/>
                  <a:gd name="T22" fmla="*/ 42 w 56"/>
                  <a:gd name="T23" fmla="*/ 168 h 37"/>
                  <a:gd name="T24" fmla="*/ 81 w 56"/>
                  <a:gd name="T25" fmla="*/ 168 h 37"/>
                  <a:gd name="T26" fmla="*/ 127 w 56"/>
                  <a:gd name="T27" fmla="*/ 158 h 37"/>
                  <a:gd name="T28" fmla="*/ 163 w 56"/>
                  <a:gd name="T29" fmla="*/ 140 h 37"/>
                  <a:gd name="T30" fmla="*/ 184 w 56"/>
                  <a:gd name="T31" fmla="*/ 121 h 37"/>
                  <a:gd name="T32" fmla="*/ 210 w 56"/>
                  <a:gd name="T33" fmla="*/ 96 h 37"/>
                  <a:gd name="T34" fmla="*/ 226 w 56"/>
                  <a:gd name="T35" fmla="*/ 61 h 37"/>
                  <a:gd name="T36" fmla="*/ 244 w 56"/>
                  <a:gd name="T37" fmla="*/ 19 h 37"/>
                  <a:gd name="T38" fmla="*/ 244 w 56"/>
                  <a:gd name="T39" fmla="*/ 19 h 37"/>
                  <a:gd name="T40" fmla="*/ 195 w 56"/>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37"/>
                  <a:gd name="T65" fmla="*/ 56 w 56"/>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37">
                    <a:moveTo>
                      <a:pt x="44" y="0"/>
                    </a:moveTo>
                    <a:lnTo>
                      <a:pt x="44" y="0"/>
                    </a:lnTo>
                    <a:lnTo>
                      <a:pt x="42" y="8"/>
                    </a:lnTo>
                    <a:lnTo>
                      <a:pt x="39" y="14"/>
                    </a:lnTo>
                    <a:lnTo>
                      <a:pt x="35" y="17"/>
                    </a:lnTo>
                    <a:lnTo>
                      <a:pt x="31" y="21"/>
                    </a:lnTo>
                    <a:lnTo>
                      <a:pt x="25" y="23"/>
                    </a:lnTo>
                    <a:lnTo>
                      <a:pt x="18" y="25"/>
                    </a:lnTo>
                    <a:lnTo>
                      <a:pt x="10" y="27"/>
                    </a:lnTo>
                    <a:lnTo>
                      <a:pt x="2" y="25"/>
                    </a:lnTo>
                    <a:lnTo>
                      <a:pt x="0" y="37"/>
                    </a:lnTo>
                    <a:lnTo>
                      <a:pt x="10" y="37"/>
                    </a:lnTo>
                    <a:lnTo>
                      <a:pt x="19" y="37"/>
                    </a:lnTo>
                    <a:lnTo>
                      <a:pt x="29" y="35"/>
                    </a:lnTo>
                    <a:lnTo>
                      <a:pt x="37" y="31"/>
                    </a:lnTo>
                    <a:lnTo>
                      <a:pt x="42" y="27"/>
                    </a:lnTo>
                    <a:lnTo>
                      <a:pt x="48" y="21"/>
                    </a:lnTo>
                    <a:lnTo>
                      <a:pt x="52" y="14"/>
                    </a:lnTo>
                    <a:lnTo>
                      <a:pt x="56" y="4"/>
                    </a:lnTo>
                    <a:lnTo>
                      <a:pt x="4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96" name="Freeform 501"/>
              <p:cNvSpPr>
                <a:spLocks/>
              </p:cNvSpPr>
              <p:nvPr/>
            </p:nvSpPr>
            <p:spPr bwMode="auto">
              <a:xfrm>
                <a:off x="2389" y="2883"/>
                <a:ext cx="27" cy="45"/>
              </a:xfrm>
              <a:custGeom>
                <a:avLst/>
                <a:gdLst>
                  <a:gd name="T0" fmla="*/ 68 w 19"/>
                  <a:gd name="T1" fmla="*/ 129 h 31"/>
                  <a:gd name="T2" fmla="*/ 77 w 19"/>
                  <a:gd name="T3" fmla="*/ 97 h 31"/>
                  <a:gd name="T4" fmla="*/ 37 w 19"/>
                  <a:gd name="T5" fmla="*/ 0 h 31"/>
                  <a:gd name="T6" fmla="*/ 0 w 19"/>
                  <a:gd name="T7" fmla="*/ 19 h 31"/>
                  <a:gd name="T8" fmla="*/ 37 w 19"/>
                  <a:gd name="T9" fmla="*/ 120 h 31"/>
                  <a:gd name="T10" fmla="*/ 68 w 19"/>
                  <a:gd name="T11" fmla="*/ 129 h 31"/>
                  <a:gd name="T12" fmla="*/ 37 w 19"/>
                  <a:gd name="T13" fmla="*/ 120 h 31"/>
                  <a:gd name="T14" fmla="*/ 47 w 19"/>
                  <a:gd name="T15" fmla="*/ 136 h 31"/>
                  <a:gd name="T16" fmla="*/ 68 w 19"/>
                  <a:gd name="T17" fmla="*/ 129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31"/>
                  <a:gd name="T29" fmla="*/ 19 w 19"/>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31">
                    <a:moveTo>
                      <a:pt x="17" y="29"/>
                    </a:moveTo>
                    <a:lnTo>
                      <a:pt x="19" y="22"/>
                    </a:lnTo>
                    <a:lnTo>
                      <a:pt x="9" y="0"/>
                    </a:lnTo>
                    <a:lnTo>
                      <a:pt x="0" y="4"/>
                    </a:lnTo>
                    <a:lnTo>
                      <a:pt x="9" y="27"/>
                    </a:lnTo>
                    <a:lnTo>
                      <a:pt x="17" y="29"/>
                    </a:lnTo>
                    <a:lnTo>
                      <a:pt x="9" y="27"/>
                    </a:lnTo>
                    <a:lnTo>
                      <a:pt x="11" y="31"/>
                    </a:lnTo>
                    <a:lnTo>
                      <a:pt x="17" y="2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97" name="Freeform 502"/>
              <p:cNvSpPr>
                <a:spLocks/>
              </p:cNvSpPr>
              <p:nvPr/>
            </p:nvSpPr>
            <p:spPr bwMode="auto">
              <a:xfrm>
                <a:off x="2408" y="2772"/>
                <a:ext cx="87" cy="153"/>
              </a:xfrm>
              <a:custGeom>
                <a:avLst/>
                <a:gdLst>
                  <a:gd name="T0" fmla="*/ 196 w 60"/>
                  <a:gd name="T1" fmla="*/ 13 h 105"/>
                  <a:gd name="T2" fmla="*/ 196 w 60"/>
                  <a:gd name="T3" fmla="*/ 9 h 105"/>
                  <a:gd name="T4" fmla="*/ 215 w 60"/>
                  <a:gd name="T5" fmla="*/ 96 h 105"/>
                  <a:gd name="T6" fmla="*/ 223 w 60"/>
                  <a:gd name="T7" fmla="*/ 170 h 105"/>
                  <a:gd name="T8" fmla="*/ 215 w 60"/>
                  <a:gd name="T9" fmla="*/ 229 h 105"/>
                  <a:gd name="T10" fmla="*/ 196 w 60"/>
                  <a:gd name="T11" fmla="*/ 284 h 105"/>
                  <a:gd name="T12" fmla="*/ 158 w 60"/>
                  <a:gd name="T13" fmla="*/ 326 h 105"/>
                  <a:gd name="T14" fmla="*/ 120 w 60"/>
                  <a:gd name="T15" fmla="*/ 367 h 105"/>
                  <a:gd name="T16" fmla="*/ 67 w 60"/>
                  <a:gd name="T17" fmla="*/ 405 h 105"/>
                  <a:gd name="T18" fmla="*/ 0 w 60"/>
                  <a:gd name="T19" fmla="*/ 433 h 105"/>
                  <a:gd name="T20" fmla="*/ 19 w 60"/>
                  <a:gd name="T21" fmla="*/ 474 h 105"/>
                  <a:gd name="T22" fmla="*/ 93 w 60"/>
                  <a:gd name="T23" fmla="*/ 446 h 105"/>
                  <a:gd name="T24" fmla="*/ 155 w 60"/>
                  <a:gd name="T25" fmla="*/ 405 h 105"/>
                  <a:gd name="T26" fmla="*/ 204 w 60"/>
                  <a:gd name="T27" fmla="*/ 361 h 105"/>
                  <a:gd name="T28" fmla="*/ 238 w 60"/>
                  <a:gd name="T29" fmla="*/ 312 h 105"/>
                  <a:gd name="T30" fmla="*/ 257 w 60"/>
                  <a:gd name="T31" fmla="*/ 238 h 105"/>
                  <a:gd name="T32" fmla="*/ 265 w 60"/>
                  <a:gd name="T33" fmla="*/ 170 h 105"/>
                  <a:gd name="T34" fmla="*/ 265 w 60"/>
                  <a:gd name="T35" fmla="*/ 96 h 105"/>
                  <a:gd name="T36" fmla="*/ 247 w 60"/>
                  <a:gd name="T37" fmla="*/ 0 h 105"/>
                  <a:gd name="T38" fmla="*/ 247 w 60"/>
                  <a:gd name="T39" fmla="*/ 0 h 105"/>
                  <a:gd name="T40" fmla="*/ 196 w 60"/>
                  <a:gd name="T41" fmla="*/ 13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105"/>
                  <a:gd name="T65" fmla="*/ 60 w 60"/>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105">
                    <a:moveTo>
                      <a:pt x="44" y="3"/>
                    </a:moveTo>
                    <a:lnTo>
                      <a:pt x="44" y="2"/>
                    </a:lnTo>
                    <a:lnTo>
                      <a:pt x="48" y="21"/>
                    </a:lnTo>
                    <a:lnTo>
                      <a:pt x="50" y="38"/>
                    </a:lnTo>
                    <a:lnTo>
                      <a:pt x="48" y="51"/>
                    </a:lnTo>
                    <a:lnTo>
                      <a:pt x="44" y="63"/>
                    </a:lnTo>
                    <a:lnTo>
                      <a:pt x="36" y="73"/>
                    </a:lnTo>
                    <a:lnTo>
                      <a:pt x="27" y="82"/>
                    </a:lnTo>
                    <a:lnTo>
                      <a:pt x="15" y="90"/>
                    </a:lnTo>
                    <a:lnTo>
                      <a:pt x="0" y="96"/>
                    </a:lnTo>
                    <a:lnTo>
                      <a:pt x="4" y="105"/>
                    </a:lnTo>
                    <a:lnTo>
                      <a:pt x="21" y="99"/>
                    </a:lnTo>
                    <a:lnTo>
                      <a:pt x="35" y="90"/>
                    </a:lnTo>
                    <a:lnTo>
                      <a:pt x="46" y="80"/>
                    </a:lnTo>
                    <a:lnTo>
                      <a:pt x="54" y="69"/>
                    </a:lnTo>
                    <a:lnTo>
                      <a:pt x="58" y="53"/>
                    </a:lnTo>
                    <a:lnTo>
                      <a:pt x="60" y="38"/>
                    </a:lnTo>
                    <a:lnTo>
                      <a:pt x="60" y="21"/>
                    </a:lnTo>
                    <a:lnTo>
                      <a:pt x="56" y="0"/>
                    </a:lnTo>
                    <a:lnTo>
                      <a:pt x="44"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98" name="Freeform 503"/>
              <p:cNvSpPr>
                <a:spLocks/>
              </p:cNvSpPr>
              <p:nvPr/>
            </p:nvSpPr>
            <p:spPr bwMode="auto">
              <a:xfrm>
                <a:off x="1719" y="2335"/>
                <a:ext cx="770" cy="442"/>
              </a:xfrm>
              <a:custGeom>
                <a:avLst/>
                <a:gdLst>
                  <a:gd name="T0" fmla="*/ 19 w 528"/>
                  <a:gd name="T1" fmla="*/ 140 h 303"/>
                  <a:gd name="T2" fmla="*/ 19 w 528"/>
                  <a:gd name="T3" fmla="*/ 140 h 303"/>
                  <a:gd name="T4" fmla="*/ 236 w 528"/>
                  <a:gd name="T5" fmla="*/ 96 h 303"/>
                  <a:gd name="T6" fmla="*/ 445 w 528"/>
                  <a:gd name="T7" fmla="*/ 73 h 303"/>
                  <a:gd name="T8" fmla="*/ 642 w 528"/>
                  <a:gd name="T9" fmla="*/ 55 h 303"/>
                  <a:gd name="T10" fmla="*/ 831 w 528"/>
                  <a:gd name="T11" fmla="*/ 55 h 303"/>
                  <a:gd name="T12" fmla="*/ 1015 w 528"/>
                  <a:gd name="T13" fmla="*/ 73 h 303"/>
                  <a:gd name="T14" fmla="*/ 1191 w 528"/>
                  <a:gd name="T15" fmla="*/ 96 h 303"/>
                  <a:gd name="T16" fmla="*/ 1266 w 528"/>
                  <a:gd name="T17" fmla="*/ 121 h 303"/>
                  <a:gd name="T18" fmla="*/ 1353 w 528"/>
                  <a:gd name="T19" fmla="*/ 149 h 303"/>
                  <a:gd name="T20" fmla="*/ 1423 w 528"/>
                  <a:gd name="T21" fmla="*/ 177 h 303"/>
                  <a:gd name="T22" fmla="*/ 1502 w 528"/>
                  <a:gd name="T23" fmla="*/ 209 h 303"/>
                  <a:gd name="T24" fmla="*/ 1569 w 528"/>
                  <a:gd name="T25" fmla="*/ 245 h 303"/>
                  <a:gd name="T26" fmla="*/ 1651 w 528"/>
                  <a:gd name="T27" fmla="*/ 289 h 303"/>
                  <a:gd name="T28" fmla="*/ 1711 w 528"/>
                  <a:gd name="T29" fmla="*/ 330 h 303"/>
                  <a:gd name="T30" fmla="*/ 1778 w 528"/>
                  <a:gd name="T31" fmla="*/ 385 h 303"/>
                  <a:gd name="T32" fmla="*/ 1842 w 528"/>
                  <a:gd name="T33" fmla="*/ 445 h 303"/>
                  <a:gd name="T34" fmla="*/ 1897 w 528"/>
                  <a:gd name="T35" fmla="*/ 506 h 303"/>
                  <a:gd name="T36" fmla="*/ 1954 w 528"/>
                  <a:gd name="T37" fmla="*/ 565 h 303"/>
                  <a:gd name="T38" fmla="*/ 2013 w 528"/>
                  <a:gd name="T39" fmla="*/ 635 h 303"/>
                  <a:gd name="T40" fmla="*/ 2059 w 528"/>
                  <a:gd name="T41" fmla="*/ 709 h 303"/>
                  <a:gd name="T42" fmla="*/ 2110 w 528"/>
                  <a:gd name="T43" fmla="*/ 792 h 303"/>
                  <a:gd name="T44" fmla="*/ 2153 w 528"/>
                  <a:gd name="T45" fmla="*/ 868 h 303"/>
                  <a:gd name="T46" fmla="*/ 2193 w 528"/>
                  <a:gd name="T47" fmla="*/ 966 h 303"/>
                  <a:gd name="T48" fmla="*/ 2240 w 528"/>
                  <a:gd name="T49" fmla="*/ 1049 h 303"/>
                  <a:gd name="T50" fmla="*/ 2275 w 528"/>
                  <a:gd name="T51" fmla="*/ 1158 h 303"/>
                  <a:gd name="T52" fmla="*/ 2307 w 528"/>
                  <a:gd name="T53" fmla="*/ 1263 h 303"/>
                  <a:gd name="T54" fmla="*/ 2335 w 528"/>
                  <a:gd name="T55" fmla="*/ 1373 h 303"/>
                  <a:gd name="T56" fmla="*/ 2389 w 528"/>
                  <a:gd name="T57" fmla="*/ 1360 h 303"/>
                  <a:gd name="T58" fmla="*/ 2349 w 528"/>
                  <a:gd name="T59" fmla="*/ 1244 h 303"/>
                  <a:gd name="T60" fmla="*/ 2326 w 528"/>
                  <a:gd name="T61" fmla="*/ 1142 h 303"/>
                  <a:gd name="T62" fmla="*/ 2282 w 528"/>
                  <a:gd name="T63" fmla="*/ 1036 h 303"/>
                  <a:gd name="T64" fmla="*/ 2247 w 528"/>
                  <a:gd name="T65" fmla="*/ 941 h 303"/>
                  <a:gd name="T66" fmla="*/ 2193 w 528"/>
                  <a:gd name="T67" fmla="*/ 850 h 303"/>
                  <a:gd name="T68" fmla="*/ 2153 w 528"/>
                  <a:gd name="T69" fmla="*/ 766 h 303"/>
                  <a:gd name="T70" fmla="*/ 2099 w 528"/>
                  <a:gd name="T71" fmla="*/ 678 h 303"/>
                  <a:gd name="T72" fmla="*/ 2050 w 528"/>
                  <a:gd name="T73" fmla="*/ 602 h 303"/>
                  <a:gd name="T74" fmla="*/ 1995 w 528"/>
                  <a:gd name="T75" fmla="*/ 530 h 303"/>
                  <a:gd name="T76" fmla="*/ 1935 w 528"/>
                  <a:gd name="T77" fmla="*/ 462 h 303"/>
                  <a:gd name="T78" fmla="*/ 1874 w 528"/>
                  <a:gd name="T79" fmla="*/ 404 h 303"/>
                  <a:gd name="T80" fmla="*/ 1814 w 528"/>
                  <a:gd name="T81" fmla="*/ 347 h 303"/>
                  <a:gd name="T82" fmla="*/ 1746 w 528"/>
                  <a:gd name="T83" fmla="*/ 296 h 303"/>
                  <a:gd name="T84" fmla="*/ 1674 w 528"/>
                  <a:gd name="T85" fmla="*/ 245 h 303"/>
                  <a:gd name="T86" fmla="*/ 1597 w 528"/>
                  <a:gd name="T87" fmla="*/ 198 h 303"/>
                  <a:gd name="T88" fmla="*/ 1530 w 528"/>
                  <a:gd name="T89" fmla="*/ 168 h 303"/>
                  <a:gd name="T90" fmla="*/ 1448 w 528"/>
                  <a:gd name="T91" fmla="*/ 130 h 303"/>
                  <a:gd name="T92" fmla="*/ 1361 w 528"/>
                  <a:gd name="T93" fmla="*/ 96 h 303"/>
                  <a:gd name="T94" fmla="*/ 1285 w 528"/>
                  <a:gd name="T95" fmla="*/ 73 h 303"/>
                  <a:gd name="T96" fmla="*/ 1197 w 528"/>
                  <a:gd name="T97" fmla="*/ 47 h 303"/>
                  <a:gd name="T98" fmla="*/ 1022 w 528"/>
                  <a:gd name="T99" fmla="*/ 19 h 303"/>
                  <a:gd name="T100" fmla="*/ 831 w 528"/>
                  <a:gd name="T101" fmla="*/ 0 h 303"/>
                  <a:gd name="T102" fmla="*/ 642 w 528"/>
                  <a:gd name="T103" fmla="*/ 0 h 303"/>
                  <a:gd name="T104" fmla="*/ 435 w 528"/>
                  <a:gd name="T105" fmla="*/ 19 h 303"/>
                  <a:gd name="T106" fmla="*/ 226 w 528"/>
                  <a:gd name="T107" fmla="*/ 47 h 303"/>
                  <a:gd name="T108" fmla="*/ 0 w 528"/>
                  <a:gd name="T109" fmla="*/ 88 h 303"/>
                  <a:gd name="T110" fmla="*/ 0 w 528"/>
                  <a:gd name="T111" fmla="*/ 88 h 303"/>
                  <a:gd name="T112" fmla="*/ 19 w 528"/>
                  <a:gd name="T113" fmla="*/ 140 h 3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8"/>
                  <a:gd name="T172" fmla="*/ 0 h 303"/>
                  <a:gd name="T173" fmla="*/ 528 w 528"/>
                  <a:gd name="T174" fmla="*/ 303 h 3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8" h="303">
                    <a:moveTo>
                      <a:pt x="4" y="31"/>
                    </a:moveTo>
                    <a:lnTo>
                      <a:pt x="4" y="31"/>
                    </a:lnTo>
                    <a:lnTo>
                      <a:pt x="52" y="21"/>
                    </a:lnTo>
                    <a:lnTo>
                      <a:pt x="98" y="16"/>
                    </a:lnTo>
                    <a:lnTo>
                      <a:pt x="142" y="12"/>
                    </a:lnTo>
                    <a:lnTo>
                      <a:pt x="184" y="12"/>
                    </a:lnTo>
                    <a:lnTo>
                      <a:pt x="224" y="16"/>
                    </a:lnTo>
                    <a:lnTo>
                      <a:pt x="263" y="21"/>
                    </a:lnTo>
                    <a:lnTo>
                      <a:pt x="280" y="27"/>
                    </a:lnTo>
                    <a:lnTo>
                      <a:pt x="299" y="33"/>
                    </a:lnTo>
                    <a:lnTo>
                      <a:pt x="315" y="39"/>
                    </a:lnTo>
                    <a:lnTo>
                      <a:pt x="332" y="46"/>
                    </a:lnTo>
                    <a:lnTo>
                      <a:pt x="347" y="54"/>
                    </a:lnTo>
                    <a:lnTo>
                      <a:pt x="365" y="64"/>
                    </a:lnTo>
                    <a:lnTo>
                      <a:pt x="378" y="73"/>
                    </a:lnTo>
                    <a:lnTo>
                      <a:pt x="393" y="85"/>
                    </a:lnTo>
                    <a:lnTo>
                      <a:pt x="407" y="98"/>
                    </a:lnTo>
                    <a:lnTo>
                      <a:pt x="420" y="112"/>
                    </a:lnTo>
                    <a:lnTo>
                      <a:pt x="432" y="125"/>
                    </a:lnTo>
                    <a:lnTo>
                      <a:pt x="445" y="140"/>
                    </a:lnTo>
                    <a:lnTo>
                      <a:pt x="455" y="156"/>
                    </a:lnTo>
                    <a:lnTo>
                      <a:pt x="466" y="175"/>
                    </a:lnTo>
                    <a:lnTo>
                      <a:pt x="476" y="192"/>
                    </a:lnTo>
                    <a:lnTo>
                      <a:pt x="485" y="213"/>
                    </a:lnTo>
                    <a:lnTo>
                      <a:pt x="495" y="232"/>
                    </a:lnTo>
                    <a:lnTo>
                      <a:pt x="503" y="256"/>
                    </a:lnTo>
                    <a:lnTo>
                      <a:pt x="510" y="279"/>
                    </a:lnTo>
                    <a:lnTo>
                      <a:pt x="516" y="303"/>
                    </a:lnTo>
                    <a:lnTo>
                      <a:pt x="528" y="300"/>
                    </a:lnTo>
                    <a:lnTo>
                      <a:pt x="520" y="275"/>
                    </a:lnTo>
                    <a:lnTo>
                      <a:pt x="514" y="252"/>
                    </a:lnTo>
                    <a:lnTo>
                      <a:pt x="505" y="229"/>
                    </a:lnTo>
                    <a:lnTo>
                      <a:pt x="497" y="208"/>
                    </a:lnTo>
                    <a:lnTo>
                      <a:pt x="485" y="188"/>
                    </a:lnTo>
                    <a:lnTo>
                      <a:pt x="476" y="169"/>
                    </a:lnTo>
                    <a:lnTo>
                      <a:pt x="464" y="150"/>
                    </a:lnTo>
                    <a:lnTo>
                      <a:pt x="453" y="133"/>
                    </a:lnTo>
                    <a:lnTo>
                      <a:pt x="441" y="117"/>
                    </a:lnTo>
                    <a:lnTo>
                      <a:pt x="428" y="102"/>
                    </a:lnTo>
                    <a:lnTo>
                      <a:pt x="414" y="89"/>
                    </a:lnTo>
                    <a:lnTo>
                      <a:pt x="401" y="77"/>
                    </a:lnTo>
                    <a:lnTo>
                      <a:pt x="386" y="65"/>
                    </a:lnTo>
                    <a:lnTo>
                      <a:pt x="370" y="54"/>
                    </a:lnTo>
                    <a:lnTo>
                      <a:pt x="353" y="44"/>
                    </a:lnTo>
                    <a:lnTo>
                      <a:pt x="338" y="37"/>
                    </a:lnTo>
                    <a:lnTo>
                      <a:pt x="320" y="29"/>
                    </a:lnTo>
                    <a:lnTo>
                      <a:pt x="301" y="21"/>
                    </a:lnTo>
                    <a:lnTo>
                      <a:pt x="284" y="16"/>
                    </a:lnTo>
                    <a:lnTo>
                      <a:pt x="265" y="10"/>
                    </a:lnTo>
                    <a:lnTo>
                      <a:pt x="226" y="4"/>
                    </a:lnTo>
                    <a:lnTo>
                      <a:pt x="184" y="0"/>
                    </a:lnTo>
                    <a:lnTo>
                      <a:pt x="142" y="0"/>
                    </a:lnTo>
                    <a:lnTo>
                      <a:pt x="96" y="4"/>
                    </a:lnTo>
                    <a:lnTo>
                      <a:pt x="50" y="10"/>
                    </a:lnTo>
                    <a:lnTo>
                      <a:pt x="0" y="19"/>
                    </a:lnTo>
                    <a:lnTo>
                      <a:pt x="4" y="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99" name="Freeform 504"/>
              <p:cNvSpPr>
                <a:spLocks/>
              </p:cNvSpPr>
              <p:nvPr/>
            </p:nvSpPr>
            <p:spPr bwMode="auto">
              <a:xfrm>
                <a:off x="1601" y="2363"/>
                <a:ext cx="124" cy="145"/>
              </a:xfrm>
              <a:custGeom>
                <a:avLst/>
                <a:gdLst>
                  <a:gd name="T0" fmla="*/ 88 w 85"/>
                  <a:gd name="T1" fmla="*/ 415 h 100"/>
                  <a:gd name="T2" fmla="*/ 88 w 85"/>
                  <a:gd name="T3" fmla="*/ 415 h 100"/>
                  <a:gd name="T4" fmla="*/ 61 w 85"/>
                  <a:gd name="T5" fmla="*/ 351 h 100"/>
                  <a:gd name="T6" fmla="*/ 55 w 85"/>
                  <a:gd name="T7" fmla="*/ 293 h 100"/>
                  <a:gd name="T8" fmla="*/ 61 w 85"/>
                  <a:gd name="T9" fmla="*/ 276 h 100"/>
                  <a:gd name="T10" fmla="*/ 61 w 85"/>
                  <a:gd name="T11" fmla="*/ 247 h 100"/>
                  <a:gd name="T12" fmla="*/ 80 w 85"/>
                  <a:gd name="T13" fmla="*/ 223 h 100"/>
                  <a:gd name="T14" fmla="*/ 88 w 85"/>
                  <a:gd name="T15" fmla="*/ 197 h 100"/>
                  <a:gd name="T16" fmla="*/ 130 w 85"/>
                  <a:gd name="T17" fmla="*/ 155 h 100"/>
                  <a:gd name="T18" fmla="*/ 198 w 85"/>
                  <a:gd name="T19" fmla="*/ 120 h 100"/>
                  <a:gd name="T20" fmla="*/ 279 w 85"/>
                  <a:gd name="T21" fmla="*/ 80 h 100"/>
                  <a:gd name="T22" fmla="*/ 385 w 85"/>
                  <a:gd name="T23" fmla="*/ 52 h 100"/>
                  <a:gd name="T24" fmla="*/ 366 w 85"/>
                  <a:gd name="T25" fmla="*/ 0 h 100"/>
                  <a:gd name="T26" fmla="*/ 264 w 85"/>
                  <a:gd name="T27" fmla="*/ 36 h 100"/>
                  <a:gd name="T28" fmla="*/ 177 w 85"/>
                  <a:gd name="T29" fmla="*/ 70 h 100"/>
                  <a:gd name="T30" fmla="*/ 106 w 85"/>
                  <a:gd name="T31" fmla="*/ 120 h 100"/>
                  <a:gd name="T32" fmla="*/ 55 w 85"/>
                  <a:gd name="T33" fmla="*/ 174 h 100"/>
                  <a:gd name="T34" fmla="*/ 28 w 85"/>
                  <a:gd name="T35" fmla="*/ 197 h 100"/>
                  <a:gd name="T36" fmla="*/ 19 w 85"/>
                  <a:gd name="T37" fmla="*/ 229 h 100"/>
                  <a:gd name="T38" fmla="*/ 9 w 85"/>
                  <a:gd name="T39" fmla="*/ 265 h 100"/>
                  <a:gd name="T40" fmla="*/ 0 w 85"/>
                  <a:gd name="T41" fmla="*/ 303 h 100"/>
                  <a:gd name="T42" fmla="*/ 9 w 85"/>
                  <a:gd name="T43" fmla="*/ 365 h 100"/>
                  <a:gd name="T44" fmla="*/ 47 w 85"/>
                  <a:gd name="T45" fmla="*/ 434 h 100"/>
                  <a:gd name="T46" fmla="*/ 47 w 85"/>
                  <a:gd name="T47" fmla="*/ 442 h 100"/>
                  <a:gd name="T48" fmla="*/ 88 w 85"/>
                  <a:gd name="T49" fmla="*/ 415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100"/>
                  <a:gd name="T77" fmla="*/ 85 w 85"/>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100">
                    <a:moveTo>
                      <a:pt x="19" y="94"/>
                    </a:moveTo>
                    <a:lnTo>
                      <a:pt x="19" y="94"/>
                    </a:lnTo>
                    <a:lnTo>
                      <a:pt x="14" y="79"/>
                    </a:lnTo>
                    <a:lnTo>
                      <a:pt x="12" y="66"/>
                    </a:lnTo>
                    <a:lnTo>
                      <a:pt x="14" y="62"/>
                    </a:lnTo>
                    <a:lnTo>
                      <a:pt x="14" y="56"/>
                    </a:lnTo>
                    <a:lnTo>
                      <a:pt x="18" y="50"/>
                    </a:lnTo>
                    <a:lnTo>
                      <a:pt x="19" y="45"/>
                    </a:lnTo>
                    <a:lnTo>
                      <a:pt x="29" y="35"/>
                    </a:lnTo>
                    <a:lnTo>
                      <a:pt x="44" y="27"/>
                    </a:lnTo>
                    <a:lnTo>
                      <a:pt x="62" y="18"/>
                    </a:lnTo>
                    <a:lnTo>
                      <a:pt x="85" y="12"/>
                    </a:lnTo>
                    <a:lnTo>
                      <a:pt x="81" y="0"/>
                    </a:lnTo>
                    <a:lnTo>
                      <a:pt x="58" y="8"/>
                    </a:lnTo>
                    <a:lnTo>
                      <a:pt x="39" y="16"/>
                    </a:lnTo>
                    <a:lnTo>
                      <a:pt x="23" y="27"/>
                    </a:lnTo>
                    <a:lnTo>
                      <a:pt x="12" y="39"/>
                    </a:lnTo>
                    <a:lnTo>
                      <a:pt x="6" y="45"/>
                    </a:lnTo>
                    <a:lnTo>
                      <a:pt x="4" y="52"/>
                    </a:lnTo>
                    <a:lnTo>
                      <a:pt x="2" y="60"/>
                    </a:lnTo>
                    <a:lnTo>
                      <a:pt x="0" y="68"/>
                    </a:lnTo>
                    <a:lnTo>
                      <a:pt x="2" y="83"/>
                    </a:lnTo>
                    <a:lnTo>
                      <a:pt x="10" y="98"/>
                    </a:lnTo>
                    <a:lnTo>
                      <a:pt x="10" y="100"/>
                    </a:lnTo>
                    <a:lnTo>
                      <a:pt x="19" y="9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00" name="Freeform 505"/>
              <p:cNvSpPr>
                <a:spLocks/>
              </p:cNvSpPr>
              <p:nvPr/>
            </p:nvSpPr>
            <p:spPr bwMode="auto">
              <a:xfrm>
                <a:off x="1616" y="2500"/>
                <a:ext cx="185" cy="312"/>
              </a:xfrm>
              <a:custGeom>
                <a:avLst/>
                <a:gdLst>
                  <a:gd name="T0" fmla="*/ 571 w 127"/>
                  <a:gd name="T1" fmla="*/ 959 h 214"/>
                  <a:gd name="T2" fmla="*/ 571 w 127"/>
                  <a:gd name="T3" fmla="*/ 939 h 214"/>
                  <a:gd name="T4" fmla="*/ 41 w 127"/>
                  <a:gd name="T5" fmla="*/ 0 h 214"/>
                  <a:gd name="T6" fmla="*/ 0 w 127"/>
                  <a:gd name="T7" fmla="*/ 28 h 214"/>
                  <a:gd name="T8" fmla="*/ 526 w 127"/>
                  <a:gd name="T9" fmla="*/ 967 h 214"/>
                  <a:gd name="T10" fmla="*/ 571 w 127"/>
                  <a:gd name="T11" fmla="*/ 959 h 214"/>
                  <a:gd name="T12" fmla="*/ 0 60000 65536"/>
                  <a:gd name="T13" fmla="*/ 0 60000 65536"/>
                  <a:gd name="T14" fmla="*/ 0 60000 65536"/>
                  <a:gd name="T15" fmla="*/ 0 60000 65536"/>
                  <a:gd name="T16" fmla="*/ 0 60000 65536"/>
                  <a:gd name="T17" fmla="*/ 0 60000 65536"/>
                  <a:gd name="T18" fmla="*/ 0 w 127"/>
                  <a:gd name="T19" fmla="*/ 0 h 214"/>
                  <a:gd name="T20" fmla="*/ 127 w 127"/>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127" h="214">
                    <a:moveTo>
                      <a:pt x="127" y="212"/>
                    </a:moveTo>
                    <a:lnTo>
                      <a:pt x="127" y="208"/>
                    </a:lnTo>
                    <a:lnTo>
                      <a:pt x="9" y="0"/>
                    </a:lnTo>
                    <a:lnTo>
                      <a:pt x="0" y="6"/>
                    </a:lnTo>
                    <a:lnTo>
                      <a:pt x="117" y="214"/>
                    </a:lnTo>
                    <a:lnTo>
                      <a:pt x="127" y="2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01" name="Freeform 506"/>
              <p:cNvSpPr>
                <a:spLocks/>
              </p:cNvSpPr>
              <p:nvPr/>
            </p:nvSpPr>
            <p:spPr bwMode="auto">
              <a:xfrm>
                <a:off x="1786" y="2727"/>
                <a:ext cx="28" cy="82"/>
              </a:xfrm>
              <a:custGeom>
                <a:avLst/>
                <a:gdLst>
                  <a:gd name="T0" fmla="*/ 81 w 19"/>
                  <a:gd name="T1" fmla="*/ 0 h 56"/>
                  <a:gd name="T2" fmla="*/ 40 w 19"/>
                  <a:gd name="T3" fmla="*/ 19 h 56"/>
                  <a:gd name="T4" fmla="*/ 0 w 19"/>
                  <a:gd name="T5" fmla="*/ 249 h 56"/>
                  <a:gd name="T6" fmla="*/ 47 w 19"/>
                  <a:gd name="T7" fmla="*/ 258 h 56"/>
                  <a:gd name="T8" fmla="*/ 88 w 19"/>
                  <a:gd name="T9" fmla="*/ 28 h 56"/>
                  <a:gd name="T10" fmla="*/ 81 w 19"/>
                  <a:gd name="T11" fmla="*/ 0 h 56"/>
                  <a:gd name="T12" fmla="*/ 0 60000 65536"/>
                  <a:gd name="T13" fmla="*/ 0 60000 65536"/>
                  <a:gd name="T14" fmla="*/ 0 60000 65536"/>
                  <a:gd name="T15" fmla="*/ 0 60000 65536"/>
                  <a:gd name="T16" fmla="*/ 0 60000 65536"/>
                  <a:gd name="T17" fmla="*/ 0 60000 65536"/>
                  <a:gd name="T18" fmla="*/ 0 w 19"/>
                  <a:gd name="T19" fmla="*/ 0 h 56"/>
                  <a:gd name="T20" fmla="*/ 19 w 19"/>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9" h="56">
                    <a:moveTo>
                      <a:pt x="17" y="0"/>
                    </a:moveTo>
                    <a:lnTo>
                      <a:pt x="8" y="4"/>
                    </a:lnTo>
                    <a:lnTo>
                      <a:pt x="0" y="54"/>
                    </a:lnTo>
                    <a:lnTo>
                      <a:pt x="10" y="56"/>
                    </a:lnTo>
                    <a:lnTo>
                      <a:pt x="19" y="6"/>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02" name="Freeform 507"/>
              <p:cNvSpPr>
                <a:spLocks/>
              </p:cNvSpPr>
              <p:nvPr/>
            </p:nvSpPr>
            <p:spPr bwMode="auto">
              <a:xfrm>
                <a:off x="1638" y="2492"/>
                <a:ext cx="173" cy="247"/>
              </a:xfrm>
              <a:custGeom>
                <a:avLst/>
                <a:gdLst>
                  <a:gd name="T0" fmla="*/ 0 w 119"/>
                  <a:gd name="T1" fmla="*/ 19 h 169"/>
                  <a:gd name="T2" fmla="*/ 0 w 119"/>
                  <a:gd name="T3" fmla="*/ 22 h 169"/>
                  <a:gd name="T4" fmla="*/ 502 w 119"/>
                  <a:gd name="T5" fmla="*/ 772 h 169"/>
                  <a:gd name="T6" fmla="*/ 532 w 119"/>
                  <a:gd name="T7" fmla="*/ 732 h 169"/>
                  <a:gd name="T8" fmla="*/ 47 w 119"/>
                  <a:gd name="T9" fmla="*/ 0 h 169"/>
                  <a:gd name="T10" fmla="*/ 0 w 119"/>
                  <a:gd name="T11" fmla="*/ 19 h 169"/>
                  <a:gd name="T12" fmla="*/ 0 60000 65536"/>
                  <a:gd name="T13" fmla="*/ 0 60000 65536"/>
                  <a:gd name="T14" fmla="*/ 0 60000 65536"/>
                  <a:gd name="T15" fmla="*/ 0 60000 65536"/>
                  <a:gd name="T16" fmla="*/ 0 60000 65536"/>
                  <a:gd name="T17" fmla="*/ 0 60000 65536"/>
                  <a:gd name="T18" fmla="*/ 0 w 119"/>
                  <a:gd name="T19" fmla="*/ 0 h 169"/>
                  <a:gd name="T20" fmla="*/ 119 w 119"/>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119" h="169">
                    <a:moveTo>
                      <a:pt x="0" y="4"/>
                    </a:moveTo>
                    <a:lnTo>
                      <a:pt x="0" y="5"/>
                    </a:lnTo>
                    <a:lnTo>
                      <a:pt x="112" y="169"/>
                    </a:lnTo>
                    <a:lnTo>
                      <a:pt x="119" y="161"/>
                    </a:lnTo>
                    <a:lnTo>
                      <a:pt x="10" y="0"/>
                    </a:lnTo>
                    <a:lnTo>
                      <a:pt x="0"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03" name="Freeform 508"/>
              <p:cNvSpPr>
                <a:spLocks/>
              </p:cNvSpPr>
              <p:nvPr/>
            </p:nvSpPr>
            <p:spPr bwMode="auto">
              <a:xfrm>
                <a:off x="1632" y="2389"/>
                <a:ext cx="93" cy="109"/>
              </a:xfrm>
              <a:custGeom>
                <a:avLst/>
                <a:gdLst>
                  <a:gd name="T0" fmla="*/ 276 w 64"/>
                  <a:gd name="T1" fmla="*/ 0 h 75"/>
                  <a:gd name="T2" fmla="*/ 276 w 64"/>
                  <a:gd name="T3" fmla="*/ 0 h 75"/>
                  <a:gd name="T4" fmla="*/ 199 w 64"/>
                  <a:gd name="T5" fmla="*/ 22 h 75"/>
                  <a:gd name="T6" fmla="*/ 129 w 64"/>
                  <a:gd name="T7" fmla="*/ 48 h 75"/>
                  <a:gd name="T8" fmla="*/ 80 w 64"/>
                  <a:gd name="T9" fmla="*/ 87 h 75"/>
                  <a:gd name="T10" fmla="*/ 36 w 64"/>
                  <a:gd name="T11" fmla="*/ 126 h 75"/>
                  <a:gd name="T12" fmla="*/ 9 w 64"/>
                  <a:gd name="T13" fmla="*/ 169 h 75"/>
                  <a:gd name="T14" fmla="*/ 0 w 64"/>
                  <a:gd name="T15" fmla="*/ 224 h 75"/>
                  <a:gd name="T16" fmla="*/ 0 w 64"/>
                  <a:gd name="T17" fmla="*/ 283 h 75"/>
                  <a:gd name="T18" fmla="*/ 19 w 64"/>
                  <a:gd name="T19" fmla="*/ 334 h 75"/>
                  <a:gd name="T20" fmla="*/ 70 w 64"/>
                  <a:gd name="T21" fmla="*/ 317 h 75"/>
                  <a:gd name="T22" fmla="*/ 52 w 64"/>
                  <a:gd name="T23" fmla="*/ 272 h 75"/>
                  <a:gd name="T24" fmla="*/ 52 w 64"/>
                  <a:gd name="T25" fmla="*/ 233 h 75"/>
                  <a:gd name="T26" fmla="*/ 61 w 64"/>
                  <a:gd name="T27" fmla="*/ 187 h 75"/>
                  <a:gd name="T28" fmla="*/ 80 w 64"/>
                  <a:gd name="T29" fmla="*/ 150 h 75"/>
                  <a:gd name="T30" fmla="*/ 110 w 64"/>
                  <a:gd name="T31" fmla="*/ 126 h 75"/>
                  <a:gd name="T32" fmla="*/ 157 w 64"/>
                  <a:gd name="T33" fmla="*/ 94 h 75"/>
                  <a:gd name="T34" fmla="*/ 215 w 64"/>
                  <a:gd name="T35" fmla="*/ 76 h 75"/>
                  <a:gd name="T36" fmla="*/ 285 w 64"/>
                  <a:gd name="T37" fmla="*/ 48 h 75"/>
                  <a:gd name="T38" fmla="*/ 285 w 64"/>
                  <a:gd name="T39" fmla="*/ 48 h 75"/>
                  <a:gd name="T40" fmla="*/ 276 w 64"/>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75"/>
                  <a:gd name="T65" fmla="*/ 64 w 64"/>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75">
                    <a:moveTo>
                      <a:pt x="62" y="0"/>
                    </a:moveTo>
                    <a:lnTo>
                      <a:pt x="62" y="0"/>
                    </a:lnTo>
                    <a:lnTo>
                      <a:pt x="45" y="5"/>
                    </a:lnTo>
                    <a:lnTo>
                      <a:pt x="29" y="11"/>
                    </a:lnTo>
                    <a:lnTo>
                      <a:pt x="18" y="19"/>
                    </a:lnTo>
                    <a:lnTo>
                      <a:pt x="8" y="28"/>
                    </a:lnTo>
                    <a:lnTo>
                      <a:pt x="2" y="38"/>
                    </a:lnTo>
                    <a:lnTo>
                      <a:pt x="0" y="50"/>
                    </a:lnTo>
                    <a:lnTo>
                      <a:pt x="0" y="63"/>
                    </a:lnTo>
                    <a:lnTo>
                      <a:pt x="4" y="75"/>
                    </a:lnTo>
                    <a:lnTo>
                      <a:pt x="16" y="71"/>
                    </a:lnTo>
                    <a:lnTo>
                      <a:pt x="12" y="61"/>
                    </a:lnTo>
                    <a:lnTo>
                      <a:pt x="12" y="52"/>
                    </a:lnTo>
                    <a:lnTo>
                      <a:pt x="14" y="42"/>
                    </a:lnTo>
                    <a:lnTo>
                      <a:pt x="18" y="34"/>
                    </a:lnTo>
                    <a:lnTo>
                      <a:pt x="25" y="28"/>
                    </a:lnTo>
                    <a:lnTo>
                      <a:pt x="35" y="21"/>
                    </a:lnTo>
                    <a:lnTo>
                      <a:pt x="48" y="17"/>
                    </a:lnTo>
                    <a:lnTo>
                      <a:pt x="64" y="11"/>
                    </a:lnTo>
                    <a:lnTo>
                      <a:pt x="6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04" name="Freeform 509"/>
              <p:cNvSpPr>
                <a:spLocks/>
              </p:cNvSpPr>
              <p:nvPr/>
            </p:nvSpPr>
            <p:spPr bwMode="auto">
              <a:xfrm>
                <a:off x="1722" y="2363"/>
                <a:ext cx="741" cy="416"/>
              </a:xfrm>
              <a:custGeom>
                <a:avLst/>
                <a:gdLst>
                  <a:gd name="T0" fmla="*/ 2300 w 508"/>
                  <a:gd name="T1" fmla="*/ 1267 h 286"/>
                  <a:gd name="T2" fmla="*/ 2300 w 508"/>
                  <a:gd name="T3" fmla="*/ 1271 h 286"/>
                  <a:gd name="T4" fmla="*/ 2241 w 508"/>
                  <a:gd name="T5" fmla="*/ 1084 h 286"/>
                  <a:gd name="T6" fmla="*/ 2172 w 508"/>
                  <a:gd name="T7" fmla="*/ 906 h 286"/>
                  <a:gd name="T8" fmla="*/ 2092 w 508"/>
                  <a:gd name="T9" fmla="*/ 746 h 286"/>
                  <a:gd name="T10" fmla="*/ 2004 w 508"/>
                  <a:gd name="T11" fmla="*/ 604 h 286"/>
                  <a:gd name="T12" fmla="*/ 1956 w 508"/>
                  <a:gd name="T13" fmla="*/ 534 h 286"/>
                  <a:gd name="T14" fmla="*/ 1902 w 508"/>
                  <a:gd name="T15" fmla="*/ 474 h 286"/>
                  <a:gd name="T16" fmla="*/ 1853 w 508"/>
                  <a:gd name="T17" fmla="*/ 415 h 286"/>
                  <a:gd name="T18" fmla="*/ 1787 w 508"/>
                  <a:gd name="T19" fmla="*/ 364 h 286"/>
                  <a:gd name="T20" fmla="*/ 1727 w 508"/>
                  <a:gd name="T21" fmla="*/ 313 h 286"/>
                  <a:gd name="T22" fmla="*/ 1657 w 508"/>
                  <a:gd name="T23" fmla="*/ 257 h 286"/>
                  <a:gd name="T24" fmla="*/ 1597 w 508"/>
                  <a:gd name="T25" fmla="*/ 215 h 286"/>
                  <a:gd name="T26" fmla="*/ 1530 w 508"/>
                  <a:gd name="T27" fmla="*/ 176 h 286"/>
                  <a:gd name="T28" fmla="*/ 1448 w 508"/>
                  <a:gd name="T29" fmla="*/ 138 h 286"/>
                  <a:gd name="T30" fmla="*/ 1373 w 508"/>
                  <a:gd name="T31" fmla="*/ 111 h 286"/>
                  <a:gd name="T32" fmla="*/ 1294 w 508"/>
                  <a:gd name="T33" fmla="*/ 80 h 286"/>
                  <a:gd name="T34" fmla="*/ 1212 w 508"/>
                  <a:gd name="T35" fmla="*/ 61 h 286"/>
                  <a:gd name="T36" fmla="*/ 1126 w 508"/>
                  <a:gd name="T37" fmla="*/ 36 h 286"/>
                  <a:gd name="T38" fmla="*/ 1040 w 508"/>
                  <a:gd name="T39" fmla="*/ 19 h 286"/>
                  <a:gd name="T40" fmla="*/ 947 w 508"/>
                  <a:gd name="T41" fmla="*/ 9 h 286"/>
                  <a:gd name="T42" fmla="*/ 850 w 508"/>
                  <a:gd name="T43" fmla="*/ 0 h 286"/>
                  <a:gd name="T44" fmla="*/ 662 w 508"/>
                  <a:gd name="T45" fmla="*/ 0 h 286"/>
                  <a:gd name="T46" fmla="*/ 454 w 508"/>
                  <a:gd name="T47" fmla="*/ 9 h 286"/>
                  <a:gd name="T48" fmla="*/ 236 w 508"/>
                  <a:gd name="T49" fmla="*/ 36 h 286"/>
                  <a:gd name="T50" fmla="*/ 0 w 508"/>
                  <a:gd name="T51" fmla="*/ 80 h 286"/>
                  <a:gd name="T52" fmla="*/ 9 w 508"/>
                  <a:gd name="T53" fmla="*/ 129 h 286"/>
                  <a:gd name="T54" fmla="*/ 245 w 508"/>
                  <a:gd name="T55" fmla="*/ 89 h 286"/>
                  <a:gd name="T56" fmla="*/ 462 w 508"/>
                  <a:gd name="T57" fmla="*/ 61 h 286"/>
                  <a:gd name="T58" fmla="*/ 662 w 508"/>
                  <a:gd name="T59" fmla="*/ 47 h 286"/>
                  <a:gd name="T60" fmla="*/ 850 w 508"/>
                  <a:gd name="T61" fmla="*/ 52 h 286"/>
                  <a:gd name="T62" fmla="*/ 947 w 508"/>
                  <a:gd name="T63" fmla="*/ 61 h 286"/>
                  <a:gd name="T64" fmla="*/ 1034 w 508"/>
                  <a:gd name="T65" fmla="*/ 70 h 286"/>
                  <a:gd name="T66" fmla="*/ 1117 w 508"/>
                  <a:gd name="T67" fmla="*/ 89 h 286"/>
                  <a:gd name="T68" fmla="*/ 1202 w 508"/>
                  <a:gd name="T69" fmla="*/ 102 h 286"/>
                  <a:gd name="T70" fmla="*/ 1276 w 508"/>
                  <a:gd name="T71" fmla="*/ 129 h 286"/>
                  <a:gd name="T72" fmla="*/ 1354 w 508"/>
                  <a:gd name="T73" fmla="*/ 157 h 286"/>
                  <a:gd name="T74" fmla="*/ 1429 w 508"/>
                  <a:gd name="T75" fmla="*/ 195 h 286"/>
                  <a:gd name="T76" fmla="*/ 1502 w 508"/>
                  <a:gd name="T77" fmla="*/ 224 h 286"/>
                  <a:gd name="T78" fmla="*/ 1570 w 508"/>
                  <a:gd name="T79" fmla="*/ 257 h 286"/>
                  <a:gd name="T80" fmla="*/ 1637 w 508"/>
                  <a:gd name="T81" fmla="*/ 304 h 286"/>
                  <a:gd name="T82" fmla="*/ 1694 w 508"/>
                  <a:gd name="T83" fmla="*/ 345 h 286"/>
                  <a:gd name="T84" fmla="*/ 1753 w 508"/>
                  <a:gd name="T85" fmla="*/ 397 h 286"/>
                  <a:gd name="T86" fmla="*/ 1806 w 508"/>
                  <a:gd name="T87" fmla="*/ 447 h 286"/>
                  <a:gd name="T88" fmla="*/ 1866 w 508"/>
                  <a:gd name="T89" fmla="*/ 511 h 286"/>
                  <a:gd name="T90" fmla="*/ 1917 w 508"/>
                  <a:gd name="T91" fmla="*/ 569 h 286"/>
                  <a:gd name="T92" fmla="*/ 1963 w 508"/>
                  <a:gd name="T93" fmla="*/ 630 h 286"/>
                  <a:gd name="T94" fmla="*/ 2051 w 508"/>
                  <a:gd name="T95" fmla="*/ 777 h 286"/>
                  <a:gd name="T96" fmla="*/ 2130 w 508"/>
                  <a:gd name="T97" fmla="*/ 932 h 286"/>
                  <a:gd name="T98" fmla="*/ 2194 w 508"/>
                  <a:gd name="T99" fmla="*/ 1092 h 286"/>
                  <a:gd name="T100" fmla="*/ 2251 w 508"/>
                  <a:gd name="T101" fmla="*/ 1280 h 286"/>
                  <a:gd name="T102" fmla="*/ 2251 w 508"/>
                  <a:gd name="T103" fmla="*/ 1280 h 286"/>
                  <a:gd name="T104" fmla="*/ 2300 w 508"/>
                  <a:gd name="T105" fmla="*/ 1267 h 2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8"/>
                  <a:gd name="T160" fmla="*/ 0 h 286"/>
                  <a:gd name="T161" fmla="*/ 508 w 508"/>
                  <a:gd name="T162" fmla="*/ 286 h 2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8" h="286">
                    <a:moveTo>
                      <a:pt x="508" y="283"/>
                    </a:moveTo>
                    <a:lnTo>
                      <a:pt x="508" y="284"/>
                    </a:lnTo>
                    <a:lnTo>
                      <a:pt x="495" y="242"/>
                    </a:lnTo>
                    <a:lnTo>
                      <a:pt x="480" y="202"/>
                    </a:lnTo>
                    <a:lnTo>
                      <a:pt x="462" y="167"/>
                    </a:lnTo>
                    <a:lnTo>
                      <a:pt x="443" y="135"/>
                    </a:lnTo>
                    <a:lnTo>
                      <a:pt x="432" y="119"/>
                    </a:lnTo>
                    <a:lnTo>
                      <a:pt x="420" y="106"/>
                    </a:lnTo>
                    <a:lnTo>
                      <a:pt x="409" y="93"/>
                    </a:lnTo>
                    <a:lnTo>
                      <a:pt x="395" y="81"/>
                    </a:lnTo>
                    <a:lnTo>
                      <a:pt x="382" y="70"/>
                    </a:lnTo>
                    <a:lnTo>
                      <a:pt x="366" y="58"/>
                    </a:lnTo>
                    <a:lnTo>
                      <a:pt x="353" y="48"/>
                    </a:lnTo>
                    <a:lnTo>
                      <a:pt x="338" y="39"/>
                    </a:lnTo>
                    <a:lnTo>
                      <a:pt x="320" y="31"/>
                    </a:lnTo>
                    <a:lnTo>
                      <a:pt x="303" y="25"/>
                    </a:lnTo>
                    <a:lnTo>
                      <a:pt x="286" y="18"/>
                    </a:lnTo>
                    <a:lnTo>
                      <a:pt x="268" y="14"/>
                    </a:lnTo>
                    <a:lnTo>
                      <a:pt x="249" y="8"/>
                    </a:lnTo>
                    <a:lnTo>
                      <a:pt x="230" y="4"/>
                    </a:lnTo>
                    <a:lnTo>
                      <a:pt x="209" y="2"/>
                    </a:lnTo>
                    <a:lnTo>
                      <a:pt x="188" y="0"/>
                    </a:lnTo>
                    <a:lnTo>
                      <a:pt x="146" y="0"/>
                    </a:lnTo>
                    <a:lnTo>
                      <a:pt x="100" y="2"/>
                    </a:lnTo>
                    <a:lnTo>
                      <a:pt x="52" y="8"/>
                    </a:lnTo>
                    <a:lnTo>
                      <a:pt x="0" y="18"/>
                    </a:lnTo>
                    <a:lnTo>
                      <a:pt x="2" y="29"/>
                    </a:lnTo>
                    <a:lnTo>
                      <a:pt x="54" y="20"/>
                    </a:lnTo>
                    <a:lnTo>
                      <a:pt x="102" y="14"/>
                    </a:lnTo>
                    <a:lnTo>
                      <a:pt x="146" y="10"/>
                    </a:lnTo>
                    <a:lnTo>
                      <a:pt x="188" y="12"/>
                    </a:lnTo>
                    <a:lnTo>
                      <a:pt x="209" y="14"/>
                    </a:lnTo>
                    <a:lnTo>
                      <a:pt x="228" y="16"/>
                    </a:lnTo>
                    <a:lnTo>
                      <a:pt x="247" y="20"/>
                    </a:lnTo>
                    <a:lnTo>
                      <a:pt x="265" y="23"/>
                    </a:lnTo>
                    <a:lnTo>
                      <a:pt x="282" y="29"/>
                    </a:lnTo>
                    <a:lnTo>
                      <a:pt x="299" y="35"/>
                    </a:lnTo>
                    <a:lnTo>
                      <a:pt x="316" y="43"/>
                    </a:lnTo>
                    <a:lnTo>
                      <a:pt x="332" y="50"/>
                    </a:lnTo>
                    <a:lnTo>
                      <a:pt x="347" y="58"/>
                    </a:lnTo>
                    <a:lnTo>
                      <a:pt x="361" y="68"/>
                    </a:lnTo>
                    <a:lnTo>
                      <a:pt x="374" y="77"/>
                    </a:lnTo>
                    <a:lnTo>
                      <a:pt x="387" y="89"/>
                    </a:lnTo>
                    <a:lnTo>
                      <a:pt x="399" y="100"/>
                    </a:lnTo>
                    <a:lnTo>
                      <a:pt x="412" y="114"/>
                    </a:lnTo>
                    <a:lnTo>
                      <a:pt x="424" y="127"/>
                    </a:lnTo>
                    <a:lnTo>
                      <a:pt x="434" y="141"/>
                    </a:lnTo>
                    <a:lnTo>
                      <a:pt x="453" y="173"/>
                    </a:lnTo>
                    <a:lnTo>
                      <a:pt x="470" y="208"/>
                    </a:lnTo>
                    <a:lnTo>
                      <a:pt x="485" y="244"/>
                    </a:lnTo>
                    <a:lnTo>
                      <a:pt x="497" y="286"/>
                    </a:lnTo>
                    <a:lnTo>
                      <a:pt x="508" y="28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05" name="Freeform 510"/>
              <p:cNvSpPr>
                <a:spLocks/>
              </p:cNvSpPr>
              <p:nvPr/>
            </p:nvSpPr>
            <p:spPr bwMode="auto">
              <a:xfrm>
                <a:off x="2435" y="2775"/>
                <a:ext cx="34" cy="89"/>
              </a:xfrm>
              <a:custGeom>
                <a:avLst/>
                <a:gdLst>
                  <a:gd name="T0" fmla="*/ 40 w 23"/>
                  <a:gd name="T1" fmla="*/ 277 h 61"/>
                  <a:gd name="T2" fmla="*/ 40 w 23"/>
                  <a:gd name="T3" fmla="*/ 266 h 61"/>
                  <a:gd name="T4" fmla="*/ 68 w 23"/>
                  <a:gd name="T5" fmla="*/ 238 h 61"/>
                  <a:gd name="T6" fmla="*/ 81 w 23"/>
                  <a:gd name="T7" fmla="*/ 217 h 61"/>
                  <a:gd name="T8" fmla="*/ 101 w 23"/>
                  <a:gd name="T9" fmla="*/ 181 h 61"/>
                  <a:gd name="T10" fmla="*/ 109 w 23"/>
                  <a:gd name="T11" fmla="*/ 147 h 61"/>
                  <a:gd name="T12" fmla="*/ 109 w 23"/>
                  <a:gd name="T13" fmla="*/ 112 h 61"/>
                  <a:gd name="T14" fmla="*/ 109 w 23"/>
                  <a:gd name="T15" fmla="*/ 77 h 61"/>
                  <a:gd name="T16" fmla="*/ 101 w 23"/>
                  <a:gd name="T17" fmla="*/ 41 h 61"/>
                  <a:gd name="T18" fmla="*/ 90 w 23"/>
                  <a:gd name="T19" fmla="*/ 0 h 61"/>
                  <a:gd name="T20" fmla="*/ 40 w 23"/>
                  <a:gd name="T21" fmla="*/ 13 h 61"/>
                  <a:gd name="T22" fmla="*/ 49 w 23"/>
                  <a:gd name="T23" fmla="*/ 50 h 61"/>
                  <a:gd name="T24" fmla="*/ 59 w 23"/>
                  <a:gd name="T25" fmla="*/ 88 h 61"/>
                  <a:gd name="T26" fmla="*/ 59 w 23"/>
                  <a:gd name="T27" fmla="*/ 112 h 61"/>
                  <a:gd name="T28" fmla="*/ 59 w 23"/>
                  <a:gd name="T29" fmla="*/ 136 h 61"/>
                  <a:gd name="T30" fmla="*/ 49 w 23"/>
                  <a:gd name="T31" fmla="*/ 163 h 61"/>
                  <a:gd name="T32" fmla="*/ 40 w 23"/>
                  <a:gd name="T33" fmla="*/ 190 h 61"/>
                  <a:gd name="T34" fmla="*/ 19 w 23"/>
                  <a:gd name="T35" fmla="*/ 217 h 61"/>
                  <a:gd name="T36" fmla="*/ 0 w 23"/>
                  <a:gd name="T37" fmla="*/ 231 h 61"/>
                  <a:gd name="T38" fmla="*/ 0 w 23"/>
                  <a:gd name="T39" fmla="*/ 231 h 61"/>
                  <a:gd name="T40" fmla="*/ 40 w 23"/>
                  <a:gd name="T41" fmla="*/ 277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61"/>
                  <a:gd name="T65" fmla="*/ 23 w 23"/>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61">
                    <a:moveTo>
                      <a:pt x="8" y="61"/>
                    </a:moveTo>
                    <a:lnTo>
                      <a:pt x="8" y="59"/>
                    </a:lnTo>
                    <a:lnTo>
                      <a:pt x="14" y="53"/>
                    </a:lnTo>
                    <a:lnTo>
                      <a:pt x="17" y="48"/>
                    </a:lnTo>
                    <a:lnTo>
                      <a:pt x="21" y="40"/>
                    </a:lnTo>
                    <a:lnTo>
                      <a:pt x="23" y="32"/>
                    </a:lnTo>
                    <a:lnTo>
                      <a:pt x="23" y="25"/>
                    </a:lnTo>
                    <a:lnTo>
                      <a:pt x="23" y="17"/>
                    </a:lnTo>
                    <a:lnTo>
                      <a:pt x="21" y="9"/>
                    </a:lnTo>
                    <a:lnTo>
                      <a:pt x="19" y="0"/>
                    </a:lnTo>
                    <a:lnTo>
                      <a:pt x="8" y="3"/>
                    </a:lnTo>
                    <a:lnTo>
                      <a:pt x="10" y="11"/>
                    </a:lnTo>
                    <a:lnTo>
                      <a:pt x="12" y="19"/>
                    </a:lnTo>
                    <a:lnTo>
                      <a:pt x="12" y="25"/>
                    </a:lnTo>
                    <a:lnTo>
                      <a:pt x="12" y="30"/>
                    </a:lnTo>
                    <a:lnTo>
                      <a:pt x="10" y="36"/>
                    </a:lnTo>
                    <a:lnTo>
                      <a:pt x="8" y="42"/>
                    </a:lnTo>
                    <a:lnTo>
                      <a:pt x="4" y="48"/>
                    </a:lnTo>
                    <a:lnTo>
                      <a:pt x="0" y="51"/>
                    </a:lnTo>
                    <a:lnTo>
                      <a:pt x="8" y="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06" name="Freeform 511"/>
              <p:cNvSpPr>
                <a:spLocks/>
              </p:cNvSpPr>
              <p:nvPr/>
            </p:nvSpPr>
            <p:spPr bwMode="auto">
              <a:xfrm>
                <a:off x="2383" y="2849"/>
                <a:ext cx="64" cy="43"/>
              </a:xfrm>
              <a:custGeom>
                <a:avLst/>
                <a:gdLst>
                  <a:gd name="T0" fmla="*/ 19 w 44"/>
                  <a:gd name="T1" fmla="*/ 129 h 29"/>
                  <a:gd name="T2" fmla="*/ 48 w 44"/>
                  <a:gd name="T3" fmla="*/ 141 h 29"/>
                  <a:gd name="T4" fmla="*/ 196 w 44"/>
                  <a:gd name="T5" fmla="*/ 49 h 29"/>
                  <a:gd name="T6" fmla="*/ 161 w 44"/>
                  <a:gd name="T7" fmla="*/ 0 h 29"/>
                  <a:gd name="T8" fmla="*/ 28 w 44"/>
                  <a:gd name="T9" fmla="*/ 96 h 29"/>
                  <a:gd name="T10" fmla="*/ 19 w 44"/>
                  <a:gd name="T11" fmla="*/ 129 h 29"/>
                  <a:gd name="T12" fmla="*/ 28 w 44"/>
                  <a:gd name="T13" fmla="*/ 96 h 29"/>
                  <a:gd name="T14" fmla="*/ 0 w 44"/>
                  <a:gd name="T15" fmla="*/ 110 h 29"/>
                  <a:gd name="T16" fmla="*/ 19 w 44"/>
                  <a:gd name="T17" fmla="*/ 1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9"/>
                  <a:gd name="T29" fmla="*/ 44 w 44"/>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9">
                    <a:moveTo>
                      <a:pt x="4" y="27"/>
                    </a:moveTo>
                    <a:lnTo>
                      <a:pt x="11" y="29"/>
                    </a:lnTo>
                    <a:lnTo>
                      <a:pt x="44" y="10"/>
                    </a:lnTo>
                    <a:lnTo>
                      <a:pt x="36" y="0"/>
                    </a:lnTo>
                    <a:lnTo>
                      <a:pt x="6" y="20"/>
                    </a:lnTo>
                    <a:lnTo>
                      <a:pt x="4" y="27"/>
                    </a:lnTo>
                    <a:lnTo>
                      <a:pt x="6" y="20"/>
                    </a:lnTo>
                    <a:lnTo>
                      <a:pt x="0" y="23"/>
                    </a:lnTo>
                    <a:lnTo>
                      <a:pt x="4" y="2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07" name="Freeform 512"/>
              <p:cNvSpPr>
                <a:spLocks/>
              </p:cNvSpPr>
              <p:nvPr/>
            </p:nvSpPr>
            <p:spPr bwMode="auto">
              <a:xfrm>
                <a:off x="1848" y="2699"/>
                <a:ext cx="73" cy="73"/>
              </a:xfrm>
              <a:custGeom>
                <a:avLst/>
                <a:gdLst>
                  <a:gd name="T0" fmla="*/ 228 w 50"/>
                  <a:gd name="T1" fmla="*/ 228 h 50"/>
                  <a:gd name="T2" fmla="*/ 228 w 50"/>
                  <a:gd name="T3" fmla="*/ 228 h 50"/>
                  <a:gd name="T4" fmla="*/ 218 w 50"/>
                  <a:gd name="T5" fmla="*/ 181 h 50"/>
                  <a:gd name="T6" fmla="*/ 209 w 50"/>
                  <a:gd name="T7" fmla="*/ 136 h 50"/>
                  <a:gd name="T8" fmla="*/ 190 w 50"/>
                  <a:gd name="T9" fmla="*/ 107 h 50"/>
                  <a:gd name="T10" fmla="*/ 158 w 50"/>
                  <a:gd name="T11" fmla="*/ 69 h 50"/>
                  <a:gd name="T12" fmla="*/ 130 w 50"/>
                  <a:gd name="T13" fmla="*/ 41 h 50"/>
                  <a:gd name="T14" fmla="*/ 88 w 50"/>
                  <a:gd name="T15" fmla="*/ 19 h 50"/>
                  <a:gd name="T16" fmla="*/ 47 w 50"/>
                  <a:gd name="T17" fmla="*/ 9 h 50"/>
                  <a:gd name="T18" fmla="*/ 0 w 50"/>
                  <a:gd name="T19" fmla="*/ 0 h 50"/>
                  <a:gd name="T20" fmla="*/ 0 w 50"/>
                  <a:gd name="T21" fmla="*/ 50 h 50"/>
                  <a:gd name="T22" fmla="*/ 38 w 50"/>
                  <a:gd name="T23" fmla="*/ 60 h 50"/>
                  <a:gd name="T24" fmla="*/ 73 w 50"/>
                  <a:gd name="T25" fmla="*/ 69 h 50"/>
                  <a:gd name="T26" fmla="*/ 96 w 50"/>
                  <a:gd name="T27" fmla="*/ 88 h 50"/>
                  <a:gd name="T28" fmla="*/ 121 w 50"/>
                  <a:gd name="T29" fmla="*/ 107 h 50"/>
                  <a:gd name="T30" fmla="*/ 149 w 50"/>
                  <a:gd name="T31" fmla="*/ 130 h 50"/>
                  <a:gd name="T32" fmla="*/ 168 w 50"/>
                  <a:gd name="T33" fmla="*/ 156 h 50"/>
                  <a:gd name="T34" fmla="*/ 177 w 50"/>
                  <a:gd name="T35" fmla="*/ 190 h 50"/>
                  <a:gd name="T36" fmla="*/ 177 w 50"/>
                  <a:gd name="T37" fmla="*/ 228 h 50"/>
                  <a:gd name="T38" fmla="*/ 177 w 50"/>
                  <a:gd name="T39" fmla="*/ 228 h 50"/>
                  <a:gd name="T40" fmla="*/ 228 w 50"/>
                  <a:gd name="T41" fmla="*/ 228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50"/>
                  <a:gd name="T65" fmla="*/ 50 w 5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50">
                    <a:moveTo>
                      <a:pt x="50" y="50"/>
                    </a:moveTo>
                    <a:lnTo>
                      <a:pt x="50" y="50"/>
                    </a:lnTo>
                    <a:lnTo>
                      <a:pt x="48" y="40"/>
                    </a:lnTo>
                    <a:lnTo>
                      <a:pt x="46" y="30"/>
                    </a:lnTo>
                    <a:lnTo>
                      <a:pt x="42" y="23"/>
                    </a:lnTo>
                    <a:lnTo>
                      <a:pt x="35" y="15"/>
                    </a:lnTo>
                    <a:lnTo>
                      <a:pt x="29" y="9"/>
                    </a:lnTo>
                    <a:lnTo>
                      <a:pt x="19" y="4"/>
                    </a:lnTo>
                    <a:lnTo>
                      <a:pt x="10" y="2"/>
                    </a:lnTo>
                    <a:lnTo>
                      <a:pt x="0" y="0"/>
                    </a:lnTo>
                    <a:lnTo>
                      <a:pt x="0" y="11"/>
                    </a:lnTo>
                    <a:lnTo>
                      <a:pt x="8" y="13"/>
                    </a:lnTo>
                    <a:lnTo>
                      <a:pt x="16" y="15"/>
                    </a:lnTo>
                    <a:lnTo>
                      <a:pt x="21" y="19"/>
                    </a:lnTo>
                    <a:lnTo>
                      <a:pt x="27" y="23"/>
                    </a:lnTo>
                    <a:lnTo>
                      <a:pt x="33" y="29"/>
                    </a:lnTo>
                    <a:lnTo>
                      <a:pt x="37" y="34"/>
                    </a:lnTo>
                    <a:lnTo>
                      <a:pt x="39" y="42"/>
                    </a:lnTo>
                    <a:lnTo>
                      <a:pt x="39" y="50"/>
                    </a:lnTo>
                    <a:lnTo>
                      <a:pt x="50" y="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08" name="Freeform 513"/>
              <p:cNvSpPr>
                <a:spLocks/>
              </p:cNvSpPr>
              <p:nvPr/>
            </p:nvSpPr>
            <p:spPr bwMode="auto">
              <a:xfrm>
                <a:off x="1848" y="2772"/>
                <a:ext cx="73" cy="73"/>
              </a:xfrm>
              <a:custGeom>
                <a:avLst/>
                <a:gdLst>
                  <a:gd name="T0" fmla="*/ 0 w 50"/>
                  <a:gd name="T1" fmla="*/ 228 h 50"/>
                  <a:gd name="T2" fmla="*/ 0 w 50"/>
                  <a:gd name="T3" fmla="*/ 228 h 50"/>
                  <a:gd name="T4" fmla="*/ 47 w 50"/>
                  <a:gd name="T5" fmla="*/ 218 h 50"/>
                  <a:gd name="T6" fmla="*/ 88 w 50"/>
                  <a:gd name="T7" fmla="*/ 209 h 50"/>
                  <a:gd name="T8" fmla="*/ 130 w 50"/>
                  <a:gd name="T9" fmla="*/ 190 h 50"/>
                  <a:gd name="T10" fmla="*/ 158 w 50"/>
                  <a:gd name="T11" fmla="*/ 156 h 50"/>
                  <a:gd name="T12" fmla="*/ 190 w 50"/>
                  <a:gd name="T13" fmla="*/ 128 h 50"/>
                  <a:gd name="T14" fmla="*/ 209 w 50"/>
                  <a:gd name="T15" fmla="*/ 88 h 50"/>
                  <a:gd name="T16" fmla="*/ 218 w 50"/>
                  <a:gd name="T17" fmla="*/ 41 h 50"/>
                  <a:gd name="T18" fmla="*/ 228 w 50"/>
                  <a:gd name="T19" fmla="*/ 0 h 50"/>
                  <a:gd name="T20" fmla="*/ 177 w 50"/>
                  <a:gd name="T21" fmla="*/ 0 h 50"/>
                  <a:gd name="T22" fmla="*/ 177 w 50"/>
                  <a:gd name="T23" fmla="*/ 32 h 50"/>
                  <a:gd name="T24" fmla="*/ 168 w 50"/>
                  <a:gd name="T25" fmla="*/ 69 h 50"/>
                  <a:gd name="T26" fmla="*/ 149 w 50"/>
                  <a:gd name="T27" fmla="*/ 96 h 50"/>
                  <a:gd name="T28" fmla="*/ 121 w 50"/>
                  <a:gd name="T29" fmla="*/ 121 h 50"/>
                  <a:gd name="T30" fmla="*/ 96 w 50"/>
                  <a:gd name="T31" fmla="*/ 147 h 50"/>
                  <a:gd name="T32" fmla="*/ 73 w 50"/>
                  <a:gd name="T33" fmla="*/ 156 h 50"/>
                  <a:gd name="T34" fmla="*/ 38 w 50"/>
                  <a:gd name="T35" fmla="*/ 171 h 50"/>
                  <a:gd name="T36" fmla="*/ 0 w 50"/>
                  <a:gd name="T37" fmla="*/ 171 h 50"/>
                  <a:gd name="T38" fmla="*/ 0 w 50"/>
                  <a:gd name="T39" fmla="*/ 171 h 50"/>
                  <a:gd name="T40" fmla="*/ 0 w 50"/>
                  <a:gd name="T41" fmla="*/ 228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50"/>
                  <a:gd name="T65" fmla="*/ 50 w 5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50">
                    <a:moveTo>
                      <a:pt x="0" y="50"/>
                    </a:moveTo>
                    <a:lnTo>
                      <a:pt x="0" y="50"/>
                    </a:lnTo>
                    <a:lnTo>
                      <a:pt x="10" y="48"/>
                    </a:lnTo>
                    <a:lnTo>
                      <a:pt x="19" y="46"/>
                    </a:lnTo>
                    <a:lnTo>
                      <a:pt x="29" y="42"/>
                    </a:lnTo>
                    <a:lnTo>
                      <a:pt x="35" y="34"/>
                    </a:lnTo>
                    <a:lnTo>
                      <a:pt x="42" y="28"/>
                    </a:lnTo>
                    <a:lnTo>
                      <a:pt x="46" y="19"/>
                    </a:lnTo>
                    <a:lnTo>
                      <a:pt x="48" y="9"/>
                    </a:lnTo>
                    <a:lnTo>
                      <a:pt x="50" y="0"/>
                    </a:lnTo>
                    <a:lnTo>
                      <a:pt x="39" y="0"/>
                    </a:lnTo>
                    <a:lnTo>
                      <a:pt x="39" y="7"/>
                    </a:lnTo>
                    <a:lnTo>
                      <a:pt x="37" y="15"/>
                    </a:lnTo>
                    <a:lnTo>
                      <a:pt x="33" y="21"/>
                    </a:lnTo>
                    <a:lnTo>
                      <a:pt x="27" y="27"/>
                    </a:lnTo>
                    <a:lnTo>
                      <a:pt x="21" y="32"/>
                    </a:lnTo>
                    <a:lnTo>
                      <a:pt x="16" y="34"/>
                    </a:lnTo>
                    <a:lnTo>
                      <a:pt x="8" y="38"/>
                    </a:lnTo>
                    <a:lnTo>
                      <a:pt x="0" y="38"/>
                    </a:lnTo>
                    <a:lnTo>
                      <a:pt x="0" y="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09" name="Freeform 514"/>
              <p:cNvSpPr>
                <a:spLocks/>
              </p:cNvSpPr>
              <p:nvPr/>
            </p:nvSpPr>
            <p:spPr bwMode="auto">
              <a:xfrm>
                <a:off x="1775" y="2772"/>
                <a:ext cx="73" cy="73"/>
              </a:xfrm>
              <a:custGeom>
                <a:avLst/>
                <a:gdLst>
                  <a:gd name="T0" fmla="*/ 0 w 50"/>
                  <a:gd name="T1" fmla="*/ 0 h 50"/>
                  <a:gd name="T2" fmla="*/ 0 w 50"/>
                  <a:gd name="T3" fmla="*/ 0 h 50"/>
                  <a:gd name="T4" fmla="*/ 9 w 50"/>
                  <a:gd name="T5" fmla="*/ 41 h 50"/>
                  <a:gd name="T6" fmla="*/ 19 w 50"/>
                  <a:gd name="T7" fmla="*/ 88 h 50"/>
                  <a:gd name="T8" fmla="*/ 47 w 50"/>
                  <a:gd name="T9" fmla="*/ 128 h 50"/>
                  <a:gd name="T10" fmla="*/ 73 w 50"/>
                  <a:gd name="T11" fmla="*/ 156 h 50"/>
                  <a:gd name="T12" fmla="*/ 107 w 50"/>
                  <a:gd name="T13" fmla="*/ 190 h 50"/>
                  <a:gd name="T14" fmla="*/ 140 w 50"/>
                  <a:gd name="T15" fmla="*/ 209 h 50"/>
                  <a:gd name="T16" fmla="*/ 187 w 50"/>
                  <a:gd name="T17" fmla="*/ 218 h 50"/>
                  <a:gd name="T18" fmla="*/ 228 w 50"/>
                  <a:gd name="T19" fmla="*/ 228 h 50"/>
                  <a:gd name="T20" fmla="*/ 228 w 50"/>
                  <a:gd name="T21" fmla="*/ 171 h 50"/>
                  <a:gd name="T22" fmla="*/ 190 w 50"/>
                  <a:gd name="T23" fmla="*/ 171 h 50"/>
                  <a:gd name="T24" fmla="*/ 158 w 50"/>
                  <a:gd name="T25" fmla="*/ 156 h 50"/>
                  <a:gd name="T26" fmla="*/ 130 w 50"/>
                  <a:gd name="T27" fmla="*/ 147 h 50"/>
                  <a:gd name="T28" fmla="*/ 107 w 50"/>
                  <a:gd name="T29" fmla="*/ 121 h 50"/>
                  <a:gd name="T30" fmla="*/ 88 w 50"/>
                  <a:gd name="T31" fmla="*/ 96 h 50"/>
                  <a:gd name="T32" fmla="*/ 73 w 50"/>
                  <a:gd name="T33" fmla="*/ 69 h 50"/>
                  <a:gd name="T34" fmla="*/ 61 w 50"/>
                  <a:gd name="T35" fmla="*/ 32 h 50"/>
                  <a:gd name="T36" fmla="*/ 55 w 50"/>
                  <a:gd name="T37" fmla="*/ 0 h 50"/>
                  <a:gd name="T38" fmla="*/ 55 w 50"/>
                  <a:gd name="T39" fmla="*/ 0 h 50"/>
                  <a:gd name="T40" fmla="*/ 0 w 50"/>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50"/>
                  <a:gd name="T65" fmla="*/ 50 w 5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50">
                    <a:moveTo>
                      <a:pt x="0" y="0"/>
                    </a:moveTo>
                    <a:lnTo>
                      <a:pt x="0" y="0"/>
                    </a:lnTo>
                    <a:lnTo>
                      <a:pt x="2" y="9"/>
                    </a:lnTo>
                    <a:lnTo>
                      <a:pt x="4" y="19"/>
                    </a:lnTo>
                    <a:lnTo>
                      <a:pt x="10" y="28"/>
                    </a:lnTo>
                    <a:lnTo>
                      <a:pt x="16" y="34"/>
                    </a:lnTo>
                    <a:lnTo>
                      <a:pt x="23" y="42"/>
                    </a:lnTo>
                    <a:lnTo>
                      <a:pt x="31" y="46"/>
                    </a:lnTo>
                    <a:lnTo>
                      <a:pt x="41" y="48"/>
                    </a:lnTo>
                    <a:lnTo>
                      <a:pt x="50" y="50"/>
                    </a:lnTo>
                    <a:lnTo>
                      <a:pt x="50" y="38"/>
                    </a:lnTo>
                    <a:lnTo>
                      <a:pt x="42" y="38"/>
                    </a:lnTo>
                    <a:lnTo>
                      <a:pt x="35" y="34"/>
                    </a:lnTo>
                    <a:lnTo>
                      <a:pt x="29" y="32"/>
                    </a:lnTo>
                    <a:lnTo>
                      <a:pt x="23" y="27"/>
                    </a:lnTo>
                    <a:lnTo>
                      <a:pt x="19" y="21"/>
                    </a:lnTo>
                    <a:lnTo>
                      <a:pt x="16" y="15"/>
                    </a:lnTo>
                    <a:lnTo>
                      <a:pt x="14" y="7"/>
                    </a:lnTo>
                    <a:lnTo>
                      <a:pt x="12"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10" name="Freeform 515"/>
              <p:cNvSpPr>
                <a:spLocks/>
              </p:cNvSpPr>
              <p:nvPr/>
            </p:nvSpPr>
            <p:spPr bwMode="auto">
              <a:xfrm>
                <a:off x="1775" y="2699"/>
                <a:ext cx="73" cy="73"/>
              </a:xfrm>
              <a:custGeom>
                <a:avLst/>
                <a:gdLst>
                  <a:gd name="T0" fmla="*/ 228 w 50"/>
                  <a:gd name="T1" fmla="*/ 0 h 50"/>
                  <a:gd name="T2" fmla="*/ 228 w 50"/>
                  <a:gd name="T3" fmla="*/ 0 h 50"/>
                  <a:gd name="T4" fmla="*/ 187 w 50"/>
                  <a:gd name="T5" fmla="*/ 9 h 50"/>
                  <a:gd name="T6" fmla="*/ 140 w 50"/>
                  <a:gd name="T7" fmla="*/ 19 h 50"/>
                  <a:gd name="T8" fmla="*/ 107 w 50"/>
                  <a:gd name="T9" fmla="*/ 41 h 50"/>
                  <a:gd name="T10" fmla="*/ 73 w 50"/>
                  <a:gd name="T11" fmla="*/ 69 h 50"/>
                  <a:gd name="T12" fmla="*/ 47 w 50"/>
                  <a:gd name="T13" fmla="*/ 107 h 50"/>
                  <a:gd name="T14" fmla="*/ 19 w 50"/>
                  <a:gd name="T15" fmla="*/ 136 h 50"/>
                  <a:gd name="T16" fmla="*/ 9 w 50"/>
                  <a:gd name="T17" fmla="*/ 181 h 50"/>
                  <a:gd name="T18" fmla="*/ 0 w 50"/>
                  <a:gd name="T19" fmla="*/ 228 h 50"/>
                  <a:gd name="T20" fmla="*/ 55 w 50"/>
                  <a:gd name="T21" fmla="*/ 228 h 50"/>
                  <a:gd name="T22" fmla="*/ 61 w 50"/>
                  <a:gd name="T23" fmla="*/ 190 h 50"/>
                  <a:gd name="T24" fmla="*/ 73 w 50"/>
                  <a:gd name="T25" fmla="*/ 156 h 50"/>
                  <a:gd name="T26" fmla="*/ 88 w 50"/>
                  <a:gd name="T27" fmla="*/ 130 h 50"/>
                  <a:gd name="T28" fmla="*/ 107 w 50"/>
                  <a:gd name="T29" fmla="*/ 107 h 50"/>
                  <a:gd name="T30" fmla="*/ 130 w 50"/>
                  <a:gd name="T31" fmla="*/ 88 h 50"/>
                  <a:gd name="T32" fmla="*/ 158 w 50"/>
                  <a:gd name="T33" fmla="*/ 69 h 50"/>
                  <a:gd name="T34" fmla="*/ 190 w 50"/>
                  <a:gd name="T35" fmla="*/ 60 h 50"/>
                  <a:gd name="T36" fmla="*/ 228 w 50"/>
                  <a:gd name="T37" fmla="*/ 50 h 50"/>
                  <a:gd name="T38" fmla="*/ 228 w 50"/>
                  <a:gd name="T39" fmla="*/ 50 h 50"/>
                  <a:gd name="T40" fmla="*/ 228 w 50"/>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50"/>
                  <a:gd name="T65" fmla="*/ 50 w 5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50">
                    <a:moveTo>
                      <a:pt x="50" y="0"/>
                    </a:moveTo>
                    <a:lnTo>
                      <a:pt x="50" y="0"/>
                    </a:lnTo>
                    <a:lnTo>
                      <a:pt x="41" y="2"/>
                    </a:lnTo>
                    <a:lnTo>
                      <a:pt x="31" y="4"/>
                    </a:lnTo>
                    <a:lnTo>
                      <a:pt x="23" y="9"/>
                    </a:lnTo>
                    <a:lnTo>
                      <a:pt x="16" y="15"/>
                    </a:lnTo>
                    <a:lnTo>
                      <a:pt x="10" y="23"/>
                    </a:lnTo>
                    <a:lnTo>
                      <a:pt x="4" y="30"/>
                    </a:lnTo>
                    <a:lnTo>
                      <a:pt x="2" y="40"/>
                    </a:lnTo>
                    <a:lnTo>
                      <a:pt x="0" y="50"/>
                    </a:lnTo>
                    <a:lnTo>
                      <a:pt x="12" y="50"/>
                    </a:lnTo>
                    <a:lnTo>
                      <a:pt x="14" y="42"/>
                    </a:lnTo>
                    <a:lnTo>
                      <a:pt x="16" y="34"/>
                    </a:lnTo>
                    <a:lnTo>
                      <a:pt x="19" y="29"/>
                    </a:lnTo>
                    <a:lnTo>
                      <a:pt x="23" y="23"/>
                    </a:lnTo>
                    <a:lnTo>
                      <a:pt x="29" y="19"/>
                    </a:lnTo>
                    <a:lnTo>
                      <a:pt x="35" y="15"/>
                    </a:lnTo>
                    <a:lnTo>
                      <a:pt x="42" y="13"/>
                    </a:lnTo>
                    <a:lnTo>
                      <a:pt x="50" y="11"/>
                    </a:lnTo>
                    <a:lnTo>
                      <a:pt x="5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11" name="Freeform 516"/>
              <p:cNvSpPr>
                <a:spLocks/>
              </p:cNvSpPr>
              <p:nvPr/>
            </p:nvSpPr>
            <p:spPr bwMode="auto">
              <a:xfrm>
                <a:off x="2386" y="2876"/>
                <a:ext cx="36" cy="33"/>
              </a:xfrm>
              <a:custGeom>
                <a:avLst/>
                <a:gdLst>
                  <a:gd name="T0" fmla="*/ 108 w 25"/>
                  <a:gd name="T1" fmla="*/ 96 h 23"/>
                  <a:gd name="T2" fmla="*/ 108 w 25"/>
                  <a:gd name="T3" fmla="*/ 96 h 23"/>
                  <a:gd name="T4" fmla="*/ 99 w 25"/>
                  <a:gd name="T5" fmla="*/ 80 h 23"/>
                  <a:gd name="T6" fmla="*/ 99 w 25"/>
                  <a:gd name="T7" fmla="*/ 56 h 23"/>
                  <a:gd name="T8" fmla="*/ 81 w 25"/>
                  <a:gd name="T9" fmla="*/ 39 h 23"/>
                  <a:gd name="T10" fmla="*/ 72 w 25"/>
                  <a:gd name="T11" fmla="*/ 29 h 23"/>
                  <a:gd name="T12" fmla="*/ 56 w 25"/>
                  <a:gd name="T13" fmla="*/ 19 h 23"/>
                  <a:gd name="T14" fmla="*/ 39 w 25"/>
                  <a:gd name="T15" fmla="*/ 9 h 23"/>
                  <a:gd name="T16" fmla="*/ 20 w 25"/>
                  <a:gd name="T17" fmla="*/ 0 h 23"/>
                  <a:gd name="T18" fmla="*/ 0 w 25"/>
                  <a:gd name="T19" fmla="*/ 0 h 23"/>
                  <a:gd name="T20" fmla="*/ 0 w 25"/>
                  <a:gd name="T21" fmla="*/ 47 h 23"/>
                  <a:gd name="T22" fmla="*/ 19 w 25"/>
                  <a:gd name="T23" fmla="*/ 47 h 23"/>
                  <a:gd name="T24" fmla="*/ 20 w 25"/>
                  <a:gd name="T25" fmla="*/ 47 h 23"/>
                  <a:gd name="T26" fmla="*/ 29 w 25"/>
                  <a:gd name="T27" fmla="*/ 56 h 23"/>
                  <a:gd name="T28" fmla="*/ 39 w 25"/>
                  <a:gd name="T29" fmla="*/ 66 h 23"/>
                  <a:gd name="T30" fmla="*/ 48 w 25"/>
                  <a:gd name="T31" fmla="*/ 70 h 23"/>
                  <a:gd name="T32" fmla="*/ 48 w 25"/>
                  <a:gd name="T33" fmla="*/ 80 h 23"/>
                  <a:gd name="T34" fmla="*/ 56 w 25"/>
                  <a:gd name="T35" fmla="*/ 89 h 23"/>
                  <a:gd name="T36" fmla="*/ 56 w 25"/>
                  <a:gd name="T37" fmla="*/ 96 h 23"/>
                  <a:gd name="T38" fmla="*/ 56 w 25"/>
                  <a:gd name="T39" fmla="*/ 96 h 23"/>
                  <a:gd name="T40" fmla="*/ 108 w 25"/>
                  <a:gd name="T41" fmla="*/ 96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3"/>
                  <a:gd name="T65" fmla="*/ 25 w 25"/>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3">
                    <a:moveTo>
                      <a:pt x="25" y="23"/>
                    </a:moveTo>
                    <a:lnTo>
                      <a:pt x="25" y="23"/>
                    </a:lnTo>
                    <a:lnTo>
                      <a:pt x="23" y="19"/>
                    </a:lnTo>
                    <a:lnTo>
                      <a:pt x="23" y="13"/>
                    </a:lnTo>
                    <a:lnTo>
                      <a:pt x="19" y="9"/>
                    </a:lnTo>
                    <a:lnTo>
                      <a:pt x="17" y="7"/>
                    </a:lnTo>
                    <a:lnTo>
                      <a:pt x="13" y="4"/>
                    </a:lnTo>
                    <a:lnTo>
                      <a:pt x="9" y="2"/>
                    </a:lnTo>
                    <a:lnTo>
                      <a:pt x="5" y="0"/>
                    </a:lnTo>
                    <a:lnTo>
                      <a:pt x="0" y="0"/>
                    </a:lnTo>
                    <a:lnTo>
                      <a:pt x="0" y="11"/>
                    </a:lnTo>
                    <a:lnTo>
                      <a:pt x="4" y="11"/>
                    </a:lnTo>
                    <a:lnTo>
                      <a:pt x="5" y="11"/>
                    </a:lnTo>
                    <a:lnTo>
                      <a:pt x="7" y="13"/>
                    </a:lnTo>
                    <a:lnTo>
                      <a:pt x="9" y="15"/>
                    </a:lnTo>
                    <a:lnTo>
                      <a:pt x="11" y="17"/>
                    </a:lnTo>
                    <a:lnTo>
                      <a:pt x="11" y="19"/>
                    </a:lnTo>
                    <a:lnTo>
                      <a:pt x="13" y="21"/>
                    </a:lnTo>
                    <a:lnTo>
                      <a:pt x="13" y="23"/>
                    </a:lnTo>
                    <a:lnTo>
                      <a:pt x="25"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12" name="Freeform 517"/>
              <p:cNvSpPr>
                <a:spLocks/>
              </p:cNvSpPr>
              <p:nvPr/>
            </p:nvSpPr>
            <p:spPr bwMode="auto">
              <a:xfrm>
                <a:off x="2386" y="2909"/>
                <a:ext cx="36" cy="34"/>
              </a:xfrm>
              <a:custGeom>
                <a:avLst/>
                <a:gdLst>
                  <a:gd name="T0" fmla="*/ 0 w 25"/>
                  <a:gd name="T1" fmla="*/ 109 h 23"/>
                  <a:gd name="T2" fmla="*/ 0 w 25"/>
                  <a:gd name="T3" fmla="*/ 109 h 23"/>
                  <a:gd name="T4" fmla="*/ 20 w 25"/>
                  <a:gd name="T5" fmla="*/ 109 h 23"/>
                  <a:gd name="T6" fmla="*/ 39 w 25"/>
                  <a:gd name="T7" fmla="*/ 101 h 23"/>
                  <a:gd name="T8" fmla="*/ 56 w 25"/>
                  <a:gd name="T9" fmla="*/ 90 h 23"/>
                  <a:gd name="T10" fmla="*/ 72 w 25"/>
                  <a:gd name="T11" fmla="*/ 81 h 23"/>
                  <a:gd name="T12" fmla="*/ 81 w 25"/>
                  <a:gd name="T13" fmla="*/ 61 h 23"/>
                  <a:gd name="T14" fmla="*/ 99 w 25"/>
                  <a:gd name="T15" fmla="*/ 41 h 23"/>
                  <a:gd name="T16" fmla="*/ 99 w 25"/>
                  <a:gd name="T17" fmla="*/ 22 h 23"/>
                  <a:gd name="T18" fmla="*/ 108 w 25"/>
                  <a:gd name="T19" fmla="*/ 0 h 23"/>
                  <a:gd name="T20" fmla="*/ 56 w 25"/>
                  <a:gd name="T21" fmla="*/ 0 h 23"/>
                  <a:gd name="T22" fmla="*/ 56 w 25"/>
                  <a:gd name="T23" fmla="*/ 9 h 23"/>
                  <a:gd name="T24" fmla="*/ 48 w 25"/>
                  <a:gd name="T25" fmla="*/ 22 h 23"/>
                  <a:gd name="T26" fmla="*/ 48 w 25"/>
                  <a:gd name="T27" fmla="*/ 33 h 23"/>
                  <a:gd name="T28" fmla="*/ 39 w 25"/>
                  <a:gd name="T29" fmla="*/ 41 h 23"/>
                  <a:gd name="T30" fmla="*/ 29 w 25"/>
                  <a:gd name="T31" fmla="*/ 41 h 23"/>
                  <a:gd name="T32" fmla="*/ 20 w 25"/>
                  <a:gd name="T33" fmla="*/ 52 h 23"/>
                  <a:gd name="T34" fmla="*/ 19 w 25"/>
                  <a:gd name="T35" fmla="*/ 52 h 23"/>
                  <a:gd name="T36" fmla="*/ 0 w 25"/>
                  <a:gd name="T37" fmla="*/ 61 h 23"/>
                  <a:gd name="T38" fmla="*/ 0 w 25"/>
                  <a:gd name="T39" fmla="*/ 61 h 23"/>
                  <a:gd name="T40" fmla="*/ 0 w 25"/>
                  <a:gd name="T41" fmla="*/ 109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3"/>
                  <a:gd name="T65" fmla="*/ 25 w 25"/>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3">
                    <a:moveTo>
                      <a:pt x="0" y="23"/>
                    </a:moveTo>
                    <a:lnTo>
                      <a:pt x="0" y="23"/>
                    </a:lnTo>
                    <a:lnTo>
                      <a:pt x="5" y="23"/>
                    </a:lnTo>
                    <a:lnTo>
                      <a:pt x="9" y="21"/>
                    </a:lnTo>
                    <a:lnTo>
                      <a:pt x="13" y="19"/>
                    </a:lnTo>
                    <a:lnTo>
                      <a:pt x="17" y="17"/>
                    </a:lnTo>
                    <a:lnTo>
                      <a:pt x="19" y="13"/>
                    </a:lnTo>
                    <a:lnTo>
                      <a:pt x="23" y="9"/>
                    </a:lnTo>
                    <a:lnTo>
                      <a:pt x="23" y="5"/>
                    </a:lnTo>
                    <a:lnTo>
                      <a:pt x="25" y="0"/>
                    </a:lnTo>
                    <a:lnTo>
                      <a:pt x="13" y="0"/>
                    </a:lnTo>
                    <a:lnTo>
                      <a:pt x="13" y="2"/>
                    </a:lnTo>
                    <a:lnTo>
                      <a:pt x="11" y="5"/>
                    </a:lnTo>
                    <a:lnTo>
                      <a:pt x="11" y="7"/>
                    </a:lnTo>
                    <a:lnTo>
                      <a:pt x="9" y="9"/>
                    </a:lnTo>
                    <a:lnTo>
                      <a:pt x="7" y="9"/>
                    </a:lnTo>
                    <a:lnTo>
                      <a:pt x="5" y="11"/>
                    </a:lnTo>
                    <a:lnTo>
                      <a:pt x="4" y="11"/>
                    </a:lnTo>
                    <a:lnTo>
                      <a:pt x="0" y="13"/>
                    </a:lnTo>
                    <a:lnTo>
                      <a:pt x="0"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13" name="Freeform 518"/>
              <p:cNvSpPr>
                <a:spLocks/>
              </p:cNvSpPr>
              <p:nvPr/>
            </p:nvSpPr>
            <p:spPr bwMode="auto">
              <a:xfrm>
                <a:off x="2352" y="2909"/>
                <a:ext cx="34" cy="34"/>
              </a:xfrm>
              <a:custGeom>
                <a:avLst/>
                <a:gdLst>
                  <a:gd name="T0" fmla="*/ 0 w 23"/>
                  <a:gd name="T1" fmla="*/ 0 h 23"/>
                  <a:gd name="T2" fmla="*/ 0 w 23"/>
                  <a:gd name="T3" fmla="*/ 0 h 23"/>
                  <a:gd name="T4" fmla="*/ 0 w 23"/>
                  <a:gd name="T5" fmla="*/ 22 h 23"/>
                  <a:gd name="T6" fmla="*/ 9 w 23"/>
                  <a:gd name="T7" fmla="*/ 41 h 23"/>
                  <a:gd name="T8" fmla="*/ 13 w 23"/>
                  <a:gd name="T9" fmla="*/ 61 h 23"/>
                  <a:gd name="T10" fmla="*/ 33 w 23"/>
                  <a:gd name="T11" fmla="*/ 81 h 23"/>
                  <a:gd name="T12" fmla="*/ 41 w 23"/>
                  <a:gd name="T13" fmla="*/ 90 h 23"/>
                  <a:gd name="T14" fmla="*/ 72 w 23"/>
                  <a:gd name="T15" fmla="*/ 101 h 23"/>
                  <a:gd name="T16" fmla="*/ 90 w 23"/>
                  <a:gd name="T17" fmla="*/ 109 h 23"/>
                  <a:gd name="T18" fmla="*/ 109 w 23"/>
                  <a:gd name="T19" fmla="*/ 109 h 23"/>
                  <a:gd name="T20" fmla="*/ 109 w 23"/>
                  <a:gd name="T21" fmla="*/ 61 h 23"/>
                  <a:gd name="T22" fmla="*/ 101 w 23"/>
                  <a:gd name="T23" fmla="*/ 52 h 23"/>
                  <a:gd name="T24" fmla="*/ 90 w 23"/>
                  <a:gd name="T25" fmla="*/ 52 h 23"/>
                  <a:gd name="T26" fmla="*/ 81 w 23"/>
                  <a:gd name="T27" fmla="*/ 41 h 23"/>
                  <a:gd name="T28" fmla="*/ 72 w 23"/>
                  <a:gd name="T29" fmla="*/ 41 h 23"/>
                  <a:gd name="T30" fmla="*/ 61 w 23"/>
                  <a:gd name="T31" fmla="*/ 33 h 23"/>
                  <a:gd name="T32" fmla="*/ 52 w 23"/>
                  <a:gd name="T33" fmla="*/ 22 h 23"/>
                  <a:gd name="T34" fmla="*/ 52 w 23"/>
                  <a:gd name="T35" fmla="*/ 9 h 23"/>
                  <a:gd name="T36" fmla="*/ 52 w 23"/>
                  <a:gd name="T37" fmla="*/ 0 h 23"/>
                  <a:gd name="T38" fmla="*/ 52 w 23"/>
                  <a:gd name="T39" fmla="*/ 0 h 23"/>
                  <a:gd name="T40" fmla="*/ 0 w 23"/>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3"/>
                  <a:gd name="T65" fmla="*/ 23 w 23"/>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3">
                    <a:moveTo>
                      <a:pt x="0" y="0"/>
                    </a:moveTo>
                    <a:lnTo>
                      <a:pt x="0" y="0"/>
                    </a:lnTo>
                    <a:lnTo>
                      <a:pt x="0" y="5"/>
                    </a:lnTo>
                    <a:lnTo>
                      <a:pt x="2" y="9"/>
                    </a:lnTo>
                    <a:lnTo>
                      <a:pt x="3" y="13"/>
                    </a:lnTo>
                    <a:lnTo>
                      <a:pt x="7" y="17"/>
                    </a:lnTo>
                    <a:lnTo>
                      <a:pt x="9" y="19"/>
                    </a:lnTo>
                    <a:lnTo>
                      <a:pt x="15" y="21"/>
                    </a:lnTo>
                    <a:lnTo>
                      <a:pt x="19" y="23"/>
                    </a:lnTo>
                    <a:lnTo>
                      <a:pt x="23" y="23"/>
                    </a:lnTo>
                    <a:lnTo>
                      <a:pt x="23" y="13"/>
                    </a:lnTo>
                    <a:lnTo>
                      <a:pt x="21" y="11"/>
                    </a:lnTo>
                    <a:lnTo>
                      <a:pt x="19" y="11"/>
                    </a:lnTo>
                    <a:lnTo>
                      <a:pt x="17" y="9"/>
                    </a:lnTo>
                    <a:lnTo>
                      <a:pt x="15" y="9"/>
                    </a:lnTo>
                    <a:lnTo>
                      <a:pt x="13" y="7"/>
                    </a:lnTo>
                    <a:lnTo>
                      <a:pt x="11" y="5"/>
                    </a:lnTo>
                    <a:lnTo>
                      <a:pt x="11" y="2"/>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14" name="Freeform 519"/>
              <p:cNvSpPr>
                <a:spLocks/>
              </p:cNvSpPr>
              <p:nvPr/>
            </p:nvSpPr>
            <p:spPr bwMode="auto">
              <a:xfrm>
                <a:off x="2352" y="2876"/>
                <a:ext cx="34" cy="33"/>
              </a:xfrm>
              <a:custGeom>
                <a:avLst/>
                <a:gdLst>
                  <a:gd name="T0" fmla="*/ 109 w 23"/>
                  <a:gd name="T1" fmla="*/ 0 h 23"/>
                  <a:gd name="T2" fmla="*/ 109 w 23"/>
                  <a:gd name="T3" fmla="*/ 0 h 23"/>
                  <a:gd name="T4" fmla="*/ 90 w 23"/>
                  <a:gd name="T5" fmla="*/ 0 h 23"/>
                  <a:gd name="T6" fmla="*/ 72 w 23"/>
                  <a:gd name="T7" fmla="*/ 9 h 23"/>
                  <a:gd name="T8" fmla="*/ 41 w 23"/>
                  <a:gd name="T9" fmla="*/ 19 h 23"/>
                  <a:gd name="T10" fmla="*/ 33 w 23"/>
                  <a:gd name="T11" fmla="*/ 29 h 23"/>
                  <a:gd name="T12" fmla="*/ 13 w 23"/>
                  <a:gd name="T13" fmla="*/ 39 h 23"/>
                  <a:gd name="T14" fmla="*/ 9 w 23"/>
                  <a:gd name="T15" fmla="*/ 56 h 23"/>
                  <a:gd name="T16" fmla="*/ 0 w 23"/>
                  <a:gd name="T17" fmla="*/ 80 h 23"/>
                  <a:gd name="T18" fmla="*/ 0 w 23"/>
                  <a:gd name="T19" fmla="*/ 96 h 23"/>
                  <a:gd name="T20" fmla="*/ 52 w 23"/>
                  <a:gd name="T21" fmla="*/ 96 h 23"/>
                  <a:gd name="T22" fmla="*/ 52 w 23"/>
                  <a:gd name="T23" fmla="*/ 89 h 23"/>
                  <a:gd name="T24" fmla="*/ 52 w 23"/>
                  <a:gd name="T25" fmla="*/ 80 h 23"/>
                  <a:gd name="T26" fmla="*/ 61 w 23"/>
                  <a:gd name="T27" fmla="*/ 70 h 23"/>
                  <a:gd name="T28" fmla="*/ 72 w 23"/>
                  <a:gd name="T29" fmla="*/ 66 h 23"/>
                  <a:gd name="T30" fmla="*/ 81 w 23"/>
                  <a:gd name="T31" fmla="*/ 56 h 23"/>
                  <a:gd name="T32" fmla="*/ 90 w 23"/>
                  <a:gd name="T33" fmla="*/ 47 h 23"/>
                  <a:gd name="T34" fmla="*/ 101 w 23"/>
                  <a:gd name="T35" fmla="*/ 47 h 23"/>
                  <a:gd name="T36" fmla="*/ 109 w 23"/>
                  <a:gd name="T37" fmla="*/ 47 h 23"/>
                  <a:gd name="T38" fmla="*/ 109 w 23"/>
                  <a:gd name="T39" fmla="*/ 47 h 23"/>
                  <a:gd name="T40" fmla="*/ 109 w 23"/>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3"/>
                  <a:gd name="T65" fmla="*/ 23 w 23"/>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3">
                    <a:moveTo>
                      <a:pt x="23" y="0"/>
                    </a:moveTo>
                    <a:lnTo>
                      <a:pt x="23" y="0"/>
                    </a:lnTo>
                    <a:lnTo>
                      <a:pt x="19" y="0"/>
                    </a:lnTo>
                    <a:lnTo>
                      <a:pt x="15" y="2"/>
                    </a:lnTo>
                    <a:lnTo>
                      <a:pt x="9" y="4"/>
                    </a:lnTo>
                    <a:lnTo>
                      <a:pt x="7" y="7"/>
                    </a:lnTo>
                    <a:lnTo>
                      <a:pt x="3" y="9"/>
                    </a:lnTo>
                    <a:lnTo>
                      <a:pt x="2" y="13"/>
                    </a:lnTo>
                    <a:lnTo>
                      <a:pt x="0" y="19"/>
                    </a:lnTo>
                    <a:lnTo>
                      <a:pt x="0" y="23"/>
                    </a:lnTo>
                    <a:lnTo>
                      <a:pt x="11" y="23"/>
                    </a:lnTo>
                    <a:lnTo>
                      <a:pt x="11" y="21"/>
                    </a:lnTo>
                    <a:lnTo>
                      <a:pt x="11" y="19"/>
                    </a:lnTo>
                    <a:lnTo>
                      <a:pt x="13" y="17"/>
                    </a:lnTo>
                    <a:lnTo>
                      <a:pt x="15" y="15"/>
                    </a:lnTo>
                    <a:lnTo>
                      <a:pt x="17" y="13"/>
                    </a:lnTo>
                    <a:lnTo>
                      <a:pt x="19" y="11"/>
                    </a:lnTo>
                    <a:lnTo>
                      <a:pt x="21" y="11"/>
                    </a:lnTo>
                    <a:lnTo>
                      <a:pt x="23" y="11"/>
                    </a:lnTo>
                    <a:lnTo>
                      <a:pt x="2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15" name="Freeform 520"/>
              <p:cNvSpPr>
                <a:spLocks/>
              </p:cNvSpPr>
              <p:nvPr/>
            </p:nvSpPr>
            <p:spPr bwMode="auto">
              <a:xfrm>
                <a:off x="2679" y="2042"/>
                <a:ext cx="106" cy="43"/>
              </a:xfrm>
              <a:custGeom>
                <a:avLst/>
                <a:gdLst>
                  <a:gd name="T0" fmla="*/ 285 w 73"/>
                  <a:gd name="T1" fmla="*/ 0 h 30"/>
                  <a:gd name="T2" fmla="*/ 285 w 73"/>
                  <a:gd name="T3" fmla="*/ 0 h 30"/>
                  <a:gd name="T4" fmla="*/ 257 w 73"/>
                  <a:gd name="T5" fmla="*/ 29 h 30"/>
                  <a:gd name="T6" fmla="*/ 232 w 73"/>
                  <a:gd name="T7" fmla="*/ 47 h 30"/>
                  <a:gd name="T8" fmla="*/ 196 w 73"/>
                  <a:gd name="T9" fmla="*/ 66 h 30"/>
                  <a:gd name="T10" fmla="*/ 164 w 73"/>
                  <a:gd name="T11" fmla="*/ 70 h 30"/>
                  <a:gd name="T12" fmla="*/ 129 w 73"/>
                  <a:gd name="T13" fmla="*/ 80 h 30"/>
                  <a:gd name="T14" fmla="*/ 93 w 73"/>
                  <a:gd name="T15" fmla="*/ 80 h 30"/>
                  <a:gd name="T16" fmla="*/ 61 w 73"/>
                  <a:gd name="T17" fmla="*/ 70 h 30"/>
                  <a:gd name="T18" fmla="*/ 28 w 73"/>
                  <a:gd name="T19" fmla="*/ 56 h 30"/>
                  <a:gd name="T20" fmla="*/ 0 w 73"/>
                  <a:gd name="T21" fmla="*/ 96 h 30"/>
                  <a:gd name="T22" fmla="*/ 46 w 73"/>
                  <a:gd name="T23" fmla="*/ 115 h 30"/>
                  <a:gd name="T24" fmla="*/ 87 w 73"/>
                  <a:gd name="T25" fmla="*/ 128 h 30"/>
                  <a:gd name="T26" fmla="*/ 136 w 73"/>
                  <a:gd name="T27" fmla="*/ 128 h 30"/>
                  <a:gd name="T28" fmla="*/ 183 w 73"/>
                  <a:gd name="T29" fmla="*/ 118 h 30"/>
                  <a:gd name="T30" fmla="*/ 224 w 73"/>
                  <a:gd name="T31" fmla="*/ 115 h 30"/>
                  <a:gd name="T32" fmla="*/ 257 w 73"/>
                  <a:gd name="T33" fmla="*/ 89 h 30"/>
                  <a:gd name="T34" fmla="*/ 286 w 73"/>
                  <a:gd name="T35" fmla="*/ 66 h 30"/>
                  <a:gd name="T36" fmla="*/ 325 w 73"/>
                  <a:gd name="T37" fmla="*/ 20 h 30"/>
                  <a:gd name="T38" fmla="*/ 325 w 73"/>
                  <a:gd name="T39" fmla="*/ 20 h 30"/>
                  <a:gd name="T40" fmla="*/ 285 w 73"/>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30"/>
                  <a:gd name="T65" fmla="*/ 73 w 73"/>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30">
                    <a:moveTo>
                      <a:pt x="64" y="0"/>
                    </a:moveTo>
                    <a:lnTo>
                      <a:pt x="64" y="0"/>
                    </a:lnTo>
                    <a:lnTo>
                      <a:pt x="58" y="7"/>
                    </a:lnTo>
                    <a:lnTo>
                      <a:pt x="52" y="11"/>
                    </a:lnTo>
                    <a:lnTo>
                      <a:pt x="44" y="15"/>
                    </a:lnTo>
                    <a:lnTo>
                      <a:pt x="37" y="17"/>
                    </a:lnTo>
                    <a:lnTo>
                      <a:pt x="29" y="19"/>
                    </a:lnTo>
                    <a:lnTo>
                      <a:pt x="21" y="19"/>
                    </a:lnTo>
                    <a:lnTo>
                      <a:pt x="14" y="17"/>
                    </a:lnTo>
                    <a:lnTo>
                      <a:pt x="6" y="13"/>
                    </a:lnTo>
                    <a:lnTo>
                      <a:pt x="0" y="23"/>
                    </a:lnTo>
                    <a:lnTo>
                      <a:pt x="10" y="27"/>
                    </a:lnTo>
                    <a:lnTo>
                      <a:pt x="19" y="30"/>
                    </a:lnTo>
                    <a:lnTo>
                      <a:pt x="31" y="30"/>
                    </a:lnTo>
                    <a:lnTo>
                      <a:pt x="41" y="28"/>
                    </a:lnTo>
                    <a:lnTo>
                      <a:pt x="50" y="27"/>
                    </a:lnTo>
                    <a:lnTo>
                      <a:pt x="58" y="21"/>
                    </a:lnTo>
                    <a:lnTo>
                      <a:pt x="65" y="15"/>
                    </a:lnTo>
                    <a:lnTo>
                      <a:pt x="73" y="5"/>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16" name="Freeform 521"/>
              <p:cNvSpPr>
                <a:spLocks/>
              </p:cNvSpPr>
              <p:nvPr/>
            </p:nvSpPr>
            <p:spPr bwMode="auto">
              <a:xfrm>
                <a:off x="2201" y="1862"/>
                <a:ext cx="91" cy="146"/>
              </a:xfrm>
              <a:custGeom>
                <a:avLst/>
                <a:gdLst>
                  <a:gd name="T0" fmla="*/ 0 w 63"/>
                  <a:gd name="T1" fmla="*/ 435 h 100"/>
                  <a:gd name="T2" fmla="*/ 52 w 63"/>
                  <a:gd name="T3" fmla="*/ 454 h 100"/>
                  <a:gd name="T4" fmla="*/ 273 w 63"/>
                  <a:gd name="T5" fmla="*/ 28 h 100"/>
                  <a:gd name="T6" fmla="*/ 235 w 63"/>
                  <a:gd name="T7" fmla="*/ 0 h 100"/>
                  <a:gd name="T8" fmla="*/ 0 w 63"/>
                  <a:gd name="T9" fmla="*/ 426 h 100"/>
                  <a:gd name="T10" fmla="*/ 0 w 63"/>
                  <a:gd name="T11" fmla="*/ 435 h 100"/>
                  <a:gd name="T12" fmla="*/ 0 60000 65536"/>
                  <a:gd name="T13" fmla="*/ 0 60000 65536"/>
                  <a:gd name="T14" fmla="*/ 0 60000 65536"/>
                  <a:gd name="T15" fmla="*/ 0 60000 65536"/>
                  <a:gd name="T16" fmla="*/ 0 60000 65536"/>
                  <a:gd name="T17" fmla="*/ 0 60000 65536"/>
                  <a:gd name="T18" fmla="*/ 0 w 63"/>
                  <a:gd name="T19" fmla="*/ 0 h 100"/>
                  <a:gd name="T20" fmla="*/ 63 w 63"/>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63" h="100">
                    <a:moveTo>
                      <a:pt x="0" y="96"/>
                    </a:moveTo>
                    <a:lnTo>
                      <a:pt x="12" y="100"/>
                    </a:lnTo>
                    <a:lnTo>
                      <a:pt x="63" y="6"/>
                    </a:lnTo>
                    <a:lnTo>
                      <a:pt x="54" y="0"/>
                    </a:lnTo>
                    <a:lnTo>
                      <a:pt x="0" y="94"/>
                    </a:lnTo>
                    <a:lnTo>
                      <a:pt x="0" y="9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17" name="Freeform 522"/>
              <p:cNvSpPr>
                <a:spLocks/>
              </p:cNvSpPr>
              <p:nvPr/>
            </p:nvSpPr>
            <p:spPr bwMode="auto">
              <a:xfrm>
                <a:off x="2201" y="2002"/>
                <a:ext cx="75" cy="79"/>
              </a:xfrm>
              <a:custGeom>
                <a:avLst/>
                <a:gdLst>
                  <a:gd name="T0" fmla="*/ 225 w 52"/>
                  <a:gd name="T1" fmla="*/ 190 h 54"/>
                  <a:gd name="T2" fmla="*/ 225 w 52"/>
                  <a:gd name="T3" fmla="*/ 190 h 54"/>
                  <a:gd name="T4" fmla="*/ 189 w 52"/>
                  <a:gd name="T5" fmla="*/ 184 h 54"/>
                  <a:gd name="T6" fmla="*/ 156 w 52"/>
                  <a:gd name="T7" fmla="*/ 176 h 54"/>
                  <a:gd name="T8" fmla="*/ 127 w 52"/>
                  <a:gd name="T9" fmla="*/ 157 h 54"/>
                  <a:gd name="T10" fmla="*/ 100 w 52"/>
                  <a:gd name="T11" fmla="*/ 130 h 54"/>
                  <a:gd name="T12" fmla="*/ 75 w 52"/>
                  <a:gd name="T13" fmla="*/ 107 h 54"/>
                  <a:gd name="T14" fmla="*/ 66 w 52"/>
                  <a:gd name="T15" fmla="*/ 79 h 54"/>
                  <a:gd name="T16" fmla="*/ 52 w 52"/>
                  <a:gd name="T17" fmla="*/ 41 h 54"/>
                  <a:gd name="T18" fmla="*/ 52 w 52"/>
                  <a:gd name="T19" fmla="*/ 0 h 54"/>
                  <a:gd name="T20" fmla="*/ 0 w 52"/>
                  <a:gd name="T21" fmla="*/ 0 h 54"/>
                  <a:gd name="T22" fmla="*/ 9 w 52"/>
                  <a:gd name="T23" fmla="*/ 50 h 54"/>
                  <a:gd name="T24" fmla="*/ 19 w 52"/>
                  <a:gd name="T25" fmla="*/ 97 h 54"/>
                  <a:gd name="T26" fmla="*/ 42 w 52"/>
                  <a:gd name="T27" fmla="*/ 142 h 54"/>
                  <a:gd name="T28" fmla="*/ 66 w 52"/>
                  <a:gd name="T29" fmla="*/ 176 h 54"/>
                  <a:gd name="T30" fmla="*/ 100 w 52"/>
                  <a:gd name="T31" fmla="*/ 202 h 54"/>
                  <a:gd name="T32" fmla="*/ 136 w 52"/>
                  <a:gd name="T33" fmla="*/ 218 h 54"/>
                  <a:gd name="T34" fmla="*/ 175 w 52"/>
                  <a:gd name="T35" fmla="*/ 237 h 54"/>
                  <a:gd name="T36" fmla="*/ 225 w 52"/>
                  <a:gd name="T37" fmla="*/ 249 h 54"/>
                  <a:gd name="T38" fmla="*/ 225 w 52"/>
                  <a:gd name="T39" fmla="*/ 249 h 54"/>
                  <a:gd name="T40" fmla="*/ 225 w 52"/>
                  <a:gd name="T41" fmla="*/ 190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54"/>
                  <a:gd name="T65" fmla="*/ 52 w 52"/>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54">
                    <a:moveTo>
                      <a:pt x="52" y="42"/>
                    </a:moveTo>
                    <a:lnTo>
                      <a:pt x="52" y="42"/>
                    </a:lnTo>
                    <a:lnTo>
                      <a:pt x="44" y="40"/>
                    </a:lnTo>
                    <a:lnTo>
                      <a:pt x="36" y="38"/>
                    </a:lnTo>
                    <a:lnTo>
                      <a:pt x="29" y="34"/>
                    </a:lnTo>
                    <a:lnTo>
                      <a:pt x="23" y="29"/>
                    </a:lnTo>
                    <a:lnTo>
                      <a:pt x="17" y="23"/>
                    </a:lnTo>
                    <a:lnTo>
                      <a:pt x="15" y="17"/>
                    </a:lnTo>
                    <a:lnTo>
                      <a:pt x="12" y="9"/>
                    </a:lnTo>
                    <a:lnTo>
                      <a:pt x="12" y="0"/>
                    </a:lnTo>
                    <a:lnTo>
                      <a:pt x="0" y="0"/>
                    </a:lnTo>
                    <a:lnTo>
                      <a:pt x="2" y="11"/>
                    </a:lnTo>
                    <a:lnTo>
                      <a:pt x="4" y="21"/>
                    </a:lnTo>
                    <a:lnTo>
                      <a:pt x="10" y="31"/>
                    </a:lnTo>
                    <a:lnTo>
                      <a:pt x="15" y="38"/>
                    </a:lnTo>
                    <a:lnTo>
                      <a:pt x="23" y="44"/>
                    </a:lnTo>
                    <a:lnTo>
                      <a:pt x="31" y="48"/>
                    </a:lnTo>
                    <a:lnTo>
                      <a:pt x="40" y="52"/>
                    </a:lnTo>
                    <a:lnTo>
                      <a:pt x="52" y="54"/>
                    </a:lnTo>
                    <a:lnTo>
                      <a:pt x="52" y="4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18" name="Freeform 523"/>
              <p:cNvSpPr>
                <a:spLocks/>
              </p:cNvSpPr>
              <p:nvPr/>
            </p:nvSpPr>
            <p:spPr bwMode="auto">
              <a:xfrm>
                <a:off x="2276" y="2064"/>
                <a:ext cx="567" cy="17"/>
              </a:xfrm>
              <a:custGeom>
                <a:avLst/>
                <a:gdLst>
                  <a:gd name="T0" fmla="*/ 1755 w 389"/>
                  <a:gd name="T1" fmla="*/ 48 h 12"/>
                  <a:gd name="T2" fmla="*/ 1755 w 389"/>
                  <a:gd name="T3" fmla="*/ 0 h 12"/>
                  <a:gd name="T4" fmla="*/ 0 w 389"/>
                  <a:gd name="T5" fmla="*/ 0 h 12"/>
                  <a:gd name="T6" fmla="*/ 0 w 389"/>
                  <a:gd name="T7" fmla="*/ 48 h 12"/>
                  <a:gd name="T8" fmla="*/ 1755 w 389"/>
                  <a:gd name="T9" fmla="*/ 48 h 12"/>
                  <a:gd name="T10" fmla="*/ 1755 w 389"/>
                  <a:gd name="T11" fmla="*/ 48 h 12"/>
                  <a:gd name="T12" fmla="*/ 0 60000 65536"/>
                  <a:gd name="T13" fmla="*/ 0 60000 65536"/>
                  <a:gd name="T14" fmla="*/ 0 60000 65536"/>
                  <a:gd name="T15" fmla="*/ 0 60000 65536"/>
                  <a:gd name="T16" fmla="*/ 0 60000 65536"/>
                  <a:gd name="T17" fmla="*/ 0 60000 65536"/>
                  <a:gd name="T18" fmla="*/ 0 w 389"/>
                  <a:gd name="T19" fmla="*/ 0 h 12"/>
                  <a:gd name="T20" fmla="*/ 389 w 38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89" h="12">
                    <a:moveTo>
                      <a:pt x="389" y="12"/>
                    </a:moveTo>
                    <a:lnTo>
                      <a:pt x="389" y="0"/>
                    </a:lnTo>
                    <a:lnTo>
                      <a:pt x="0" y="0"/>
                    </a:lnTo>
                    <a:lnTo>
                      <a:pt x="0" y="12"/>
                    </a:lnTo>
                    <a:lnTo>
                      <a:pt x="389"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19" name="Freeform 524"/>
              <p:cNvSpPr>
                <a:spLocks/>
              </p:cNvSpPr>
              <p:nvPr/>
            </p:nvSpPr>
            <p:spPr bwMode="auto">
              <a:xfrm>
                <a:off x="2843" y="2005"/>
                <a:ext cx="85" cy="76"/>
              </a:xfrm>
              <a:custGeom>
                <a:avLst/>
                <a:gdLst>
                  <a:gd name="T0" fmla="*/ 211 w 58"/>
                  <a:gd name="T1" fmla="*/ 0 h 52"/>
                  <a:gd name="T2" fmla="*/ 211 w 58"/>
                  <a:gd name="T3" fmla="*/ 0 h 52"/>
                  <a:gd name="T4" fmla="*/ 208 w 58"/>
                  <a:gd name="T5" fmla="*/ 32 h 52"/>
                  <a:gd name="T6" fmla="*/ 198 w 58"/>
                  <a:gd name="T7" fmla="*/ 69 h 52"/>
                  <a:gd name="T8" fmla="*/ 180 w 58"/>
                  <a:gd name="T9" fmla="*/ 107 h 52"/>
                  <a:gd name="T10" fmla="*/ 151 w 58"/>
                  <a:gd name="T11" fmla="*/ 130 h 52"/>
                  <a:gd name="T12" fmla="*/ 126 w 58"/>
                  <a:gd name="T13" fmla="*/ 148 h 52"/>
                  <a:gd name="T14" fmla="*/ 92 w 58"/>
                  <a:gd name="T15" fmla="*/ 165 h 52"/>
                  <a:gd name="T16" fmla="*/ 47 w 58"/>
                  <a:gd name="T17" fmla="*/ 181 h 52"/>
                  <a:gd name="T18" fmla="*/ 0 w 58"/>
                  <a:gd name="T19" fmla="*/ 181 h 52"/>
                  <a:gd name="T20" fmla="*/ 0 w 58"/>
                  <a:gd name="T21" fmla="*/ 237 h 52"/>
                  <a:gd name="T22" fmla="*/ 66 w 58"/>
                  <a:gd name="T23" fmla="*/ 237 h 52"/>
                  <a:gd name="T24" fmla="*/ 107 w 58"/>
                  <a:gd name="T25" fmla="*/ 218 h 52"/>
                  <a:gd name="T26" fmla="*/ 151 w 58"/>
                  <a:gd name="T27" fmla="*/ 190 h 52"/>
                  <a:gd name="T28" fmla="*/ 189 w 58"/>
                  <a:gd name="T29" fmla="*/ 165 h 52"/>
                  <a:gd name="T30" fmla="*/ 221 w 58"/>
                  <a:gd name="T31" fmla="*/ 130 h 52"/>
                  <a:gd name="T32" fmla="*/ 239 w 58"/>
                  <a:gd name="T33" fmla="*/ 88 h 52"/>
                  <a:gd name="T34" fmla="*/ 258 w 58"/>
                  <a:gd name="T35" fmla="*/ 41 h 52"/>
                  <a:gd name="T36" fmla="*/ 268 w 58"/>
                  <a:gd name="T37" fmla="*/ 0 h 52"/>
                  <a:gd name="T38" fmla="*/ 268 w 58"/>
                  <a:gd name="T39" fmla="*/ 0 h 52"/>
                  <a:gd name="T40" fmla="*/ 211 w 58"/>
                  <a:gd name="T41" fmla="*/ 0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52"/>
                  <a:gd name="T65" fmla="*/ 58 w 58"/>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52">
                    <a:moveTo>
                      <a:pt x="46" y="0"/>
                    </a:moveTo>
                    <a:lnTo>
                      <a:pt x="46" y="0"/>
                    </a:lnTo>
                    <a:lnTo>
                      <a:pt x="45" y="7"/>
                    </a:lnTo>
                    <a:lnTo>
                      <a:pt x="43" y="15"/>
                    </a:lnTo>
                    <a:lnTo>
                      <a:pt x="39" y="23"/>
                    </a:lnTo>
                    <a:lnTo>
                      <a:pt x="33" y="29"/>
                    </a:lnTo>
                    <a:lnTo>
                      <a:pt x="27" y="32"/>
                    </a:lnTo>
                    <a:lnTo>
                      <a:pt x="20" y="36"/>
                    </a:lnTo>
                    <a:lnTo>
                      <a:pt x="10" y="40"/>
                    </a:lnTo>
                    <a:lnTo>
                      <a:pt x="0" y="40"/>
                    </a:lnTo>
                    <a:lnTo>
                      <a:pt x="0" y="52"/>
                    </a:lnTo>
                    <a:lnTo>
                      <a:pt x="14" y="52"/>
                    </a:lnTo>
                    <a:lnTo>
                      <a:pt x="23" y="48"/>
                    </a:lnTo>
                    <a:lnTo>
                      <a:pt x="33" y="42"/>
                    </a:lnTo>
                    <a:lnTo>
                      <a:pt x="41" y="36"/>
                    </a:lnTo>
                    <a:lnTo>
                      <a:pt x="48" y="29"/>
                    </a:lnTo>
                    <a:lnTo>
                      <a:pt x="52" y="19"/>
                    </a:lnTo>
                    <a:lnTo>
                      <a:pt x="56" y="9"/>
                    </a:lnTo>
                    <a:lnTo>
                      <a:pt x="58" y="0"/>
                    </a:lnTo>
                    <a:lnTo>
                      <a:pt x="4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20" name="Freeform 525"/>
              <p:cNvSpPr>
                <a:spLocks/>
              </p:cNvSpPr>
              <p:nvPr/>
            </p:nvSpPr>
            <p:spPr bwMode="auto">
              <a:xfrm>
                <a:off x="2911" y="1935"/>
                <a:ext cx="17" cy="70"/>
              </a:xfrm>
              <a:custGeom>
                <a:avLst/>
                <a:gdLst>
                  <a:gd name="T0" fmla="*/ 48 w 12"/>
                  <a:gd name="T1" fmla="*/ 0 h 48"/>
                  <a:gd name="T2" fmla="*/ 0 w 12"/>
                  <a:gd name="T3" fmla="*/ 0 h 48"/>
                  <a:gd name="T4" fmla="*/ 0 w 12"/>
                  <a:gd name="T5" fmla="*/ 217 h 48"/>
                  <a:gd name="T6" fmla="*/ 48 w 12"/>
                  <a:gd name="T7" fmla="*/ 217 h 48"/>
                  <a:gd name="T8" fmla="*/ 48 w 12"/>
                  <a:gd name="T9" fmla="*/ 0 h 48"/>
                  <a:gd name="T10" fmla="*/ 48 w 12"/>
                  <a:gd name="T11" fmla="*/ 0 h 48"/>
                  <a:gd name="T12" fmla="*/ 0 60000 65536"/>
                  <a:gd name="T13" fmla="*/ 0 60000 65536"/>
                  <a:gd name="T14" fmla="*/ 0 60000 65536"/>
                  <a:gd name="T15" fmla="*/ 0 60000 65536"/>
                  <a:gd name="T16" fmla="*/ 0 60000 65536"/>
                  <a:gd name="T17" fmla="*/ 0 60000 65536"/>
                  <a:gd name="T18" fmla="*/ 0 w 12"/>
                  <a:gd name="T19" fmla="*/ 0 h 48"/>
                  <a:gd name="T20" fmla="*/ 12 w 1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2" h="48">
                    <a:moveTo>
                      <a:pt x="12" y="0"/>
                    </a:moveTo>
                    <a:lnTo>
                      <a:pt x="0" y="0"/>
                    </a:lnTo>
                    <a:lnTo>
                      <a:pt x="0" y="48"/>
                    </a:lnTo>
                    <a:lnTo>
                      <a:pt x="12" y="48"/>
                    </a:ln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21" name="Freeform 526"/>
              <p:cNvSpPr>
                <a:spLocks/>
              </p:cNvSpPr>
              <p:nvPr/>
            </p:nvSpPr>
            <p:spPr bwMode="auto">
              <a:xfrm>
                <a:off x="2852" y="1860"/>
                <a:ext cx="76" cy="75"/>
              </a:xfrm>
              <a:custGeom>
                <a:avLst/>
                <a:gdLst>
                  <a:gd name="T0" fmla="*/ 0 w 52"/>
                  <a:gd name="T1" fmla="*/ 48 h 52"/>
                  <a:gd name="T2" fmla="*/ 0 w 52"/>
                  <a:gd name="T3" fmla="*/ 48 h 52"/>
                  <a:gd name="T4" fmla="*/ 38 w 52"/>
                  <a:gd name="T5" fmla="*/ 48 h 52"/>
                  <a:gd name="T6" fmla="*/ 73 w 52"/>
                  <a:gd name="T7" fmla="*/ 66 h 52"/>
                  <a:gd name="T8" fmla="*/ 107 w 52"/>
                  <a:gd name="T9" fmla="*/ 81 h 52"/>
                  <a:gd name="T10" fmla="*/ 130 w 52"/>
                  <a:gd name="T11" fmla="*/ 100 h 52"/>
                  <a:gd name="T12" fmla="*/ 149 w 52"/>
                  <a:gd name="T13" fmla="*/ 127 h 52"/>
                  <a:gd name="T14" fmla="*/ 168 w 52"/>
                  <a:gd name="T15" fmla="*/ 156 h 52"/>
                  <a:gd name="T16" fmla="*/ 181 w 52"/>
                  <a:gd name="T17" fmla="*/ 189 h 52"/>
                  <a:gd name="T18" fmla="*/ 181 w 52"/>
                  <a:gd name="T19" fmla="*/ 225 h 52"/>
                  <a:gd name="T20" fmla="*/ 237 w 52"/>
                  <a:gd name="T21" fmla="*/ 225 h 52"/>
                  <a:gd name="T22" fmla="*/ 228 w 52"/>
                  <a:gd name="T23" fmla="*/ 183 h 52"/>
                  <a:gd name="T24" fmla="*/ 218 w 52"/>
                  <a:gd name="T25" fmla="*/ 144 h 52"/>
                  <a:gd name="T26" fmla="*/ 190 w 52"/>
                  <a:gd name="T27" fmla="*/ 100 h 52"/>
                  <a:gd name="T28" fmla="*/ 168 w 52"/>
                  <a:gd name="T29" fmla="*/ 66 h 52"/>
                  <a:gd name="T30" fmla="*/ 130 w 52"/>
                  <a:gd name="T31" fmla="*/ 42 h 52"/>
                  <a:gd name="T32" fmla="*/ 88 w 52"/>
                  <a:gd name="T33" fmla="*/ 19 h 52"/>
                  <a:gd name="T34" fmla="*/ 47 w 52"/>
                  <a:gd name="T35" fmla="*/ 9 h 52"/>
                  <a:gd name="T36" fmla="*/ 0 w 52"/>
                  <a:gd name="T37" fmla="*/ 0 h 52"/>
                  <a:gd name="T38" fmla="*/ 0 w 52"/>
                  <a:gd name="T39" fmla="*/ 0 h 52"/>
                  <a:gd name="T40" fmla="*/ 0 w 52"/>
                  <a:gd name="T41" fmla="*/ 48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52"/>
                  <a:gd name="T65" fmla="*/ 52 w 52"/>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52">
                    <a:moveTo>
                      <a:pt x="0" y="11"/>
                    </a:moveTo>
                    <a:lnTo>
                      <a:pt x="0" y="11"/>
                    </a:lnTo>
                    <a:lnTo>
                      <a:pt x="8" y="11"/>
                    </a:lnTo>
                    <a:lnTo>
                      <a:pt x="16" y="15"/>
                    </a:lnTo>
                    <a:lnTo>
                      <a:pt x="23" y="19"/>
                    </a:lnTo>
                    <a:lnTo>
                      <a:pt x="29" y="23"/>
                    </a:lnTo>
                    <a:lnTo>
                      <a:pt x="33" y="29"/>
                    </a:lnTo>
                    <a:lnTo>
                      <a:pt x="37" y="36"/>
                    </a:lnTo>
                    <a:lnTo>
                      <a:pt x="40" y="44"/>
                    </a:lnTo>
                    <a:lnTo>
                      <a:pt x="40" y="52"/>
                    </a:lnTo>
                    <a:lnTo>
                      <a:pt x="52" y="52"/>
                    </a:lnTo>
                    <a:lnTo>
                      <a:pt x="50" y="42"/>
                    </a:lnTo>
                    <a:lnTo>
                      <a:pt x="48" y="33"/>
                    </a:lnTo>
                    <a:lnTo>
                      <a:pt x="42" y="23"/>
                    </a:lnTo>
                    <a:lnTo>
                      <a:pt x="37" y="15"/>
                    </a:lnTo>
                    <a:lnTo>
                      <a:pt x="29" y="10"/>
                    </a:lnTo>
                    <a:lnTo>
                      <a:pt x="19" y="4"/>
                    </a:lnTo>
                    <a:lnTo>
                      <a:pt x="10" y="2"/>
                    </a:lnTo>
                    <a:lnTo>
                      <a:pt x="0" y="0"/>
                    </a:lnTo>
                    <a:lnTo>
                      <a:pt x="0"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22" name="Freeform 527"/>
              <p:cNvSpPr>
                <a:spLocks/>
              </p:cNvSpPr>
              <p:nvPr/>
            </p:nvSpPr>
            <p:spPr bwMode="auto">
              <a:xfrm>
                <a:off x="2279" y="1857"/>
                <a:ext cx="573" cy="19"/>
              </a:xfrm>
              <a:custGeom>
                <a:avLst/>
                <a:gdLst>
                  <a:gd name="T0" fmla="*/ 0 w 393"/>
                  <a:gd name="T1" fmla="*/ 19 h 13"/>
                  <a:gd name="T2" fmla="*/ 22 w 393"/>
                  <a:gd name="T3" fmla="*/ 56 h 13"/>
                  <a:gd name="T4" fmla="*/ 1774 w 393"/>
                  <a:gd name="T5" fmla="*/ 60 h 13"/>
                  <a:gd name="T6" fmla="*/ 1774 w 393"/>
                  <a:gd name="T7" fmla="*/ 9 h 13"/>
                  <a:gd name="T8" fmla="*/ 22 w 393"/>
                  <a:gd name="T9" fmla="*/ 0 h 13"/>
                  <a:gd name="T10" fmla="*/ 0 w 393"/>
                  <a:gd name="T11" fmla="*/ 19 h 13"/>
                  <a:gd name="T12" fmla="*/ 22 w 393"/>
                  <a:gd name="T13" fmla="*/ 0 h 13"/>
                  <a:gd name="T14" fmla="*/ 9 w 393"/>
                  <a:gd name="T15" fmla="*/ 0 h 13"/>
                  <a:gd name="T16" fmla="*/ 0 w 393"/>
                  <a:gd name="T17" fmla="*/ 19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3"/>
                  <a:gd name="T28" fmla="*/ 0 h 13"/>
                  <a:gd name="T29" fmla="*/ 393 w 39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3" h="13">
                    <a:moveTo>
                      <a:pt x="0" y="4"/>
                    </a:moveTo>
                    <a:lnTo>
                      <a:pt x="5" y="12"/>
                    </a:lnTo>
                    <a:lnTo>
                      <a:pt x="393" y="13"/>
                    </a:lnTo>
                    <a:lnTo>
                      <a:pt x="393" y="2"/>
                    </a:lnTo>
                    <a:lnTo>
                      <a:pt x="5" y="0"/>
                    </a:lnTo>
                    <a:lnTo>
                      <a:pt x="0" y="4"/>
                    </a:lnTo>
                    <a:lnTo>
                      <a:pt x="5" y="0"/>
                    </a:lnTo>
                    <a:lnTo>
                      <a:pt x="2" y="0"/>
                    </a:lnTo>
                    <a:lnTo>
                      <a:pt x="0"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23" name="Freeform 528"/>
              <p:cNvSpPr>
                <a:spLocks/>
              </p:cNvSpPr>
              <p:nvPr/>
            </p:nvSpPr>
            <p:spPr bwMode="auto">
              <a:xfrm>
                <a:off x="2149" y="1498"/>
                <a:ext cx="203" cy="319"/>
              </a:xfrm>
              <a:custGeom>
                <a:avLst/>
                <a:gdLst>
                  <a:gd name="T0" fmla="*/ 47 w 139"/>
                  <a:gd name="T1" fmla="*/ 0 h 219"/>
                  <a:gd name="T2" fmla="*/ 0 w 139"/>
                  <a:gd name="T3" fmla="*/ 28 h 219"/>
                  <a:gd name="T4" fmla="*/ 587 w 139"/>
                  <a:gd name="T5" fmla="*/ 986 h 219"/>
                  <a:gd name="T6" fmla="*/ 631 w 139"/>
                  <a:gd name="T7" fmla="*/ 958 h 219"/>
                  <a:gd name="T8" fmla="*/ 47 w 139"/>
                  <a:gd name="T9" fmla="*/ 0 h 219"/>
                  <a:gd name="T10" fmla="*/ 47 w 139"/>
                  <a:gd name="T11" fmla="*/ 0 h 219"/>
                  <a:gd name="T12" fmla="*/ 0 60000 65536"/>
                  <a:gd name="T13" fmla="*/ 0 60000 65536"/>
                  <a:gd name="T14" fmla="*/ 0 60000 65536"/>
                  <a:gd name="T15" fmla="*/ 0 60000 65536"/>
                  <a:gd name="T16" fmla="*/ 0 60000 65536"/>
                  <a:gd name="T17" fmla="*/ 0 60000 65536"/>
                  <a:gd name="T18" fmla="*/ 0 w 139"/>
                  <a:gd name="T19" fmla="*/ 0 h 219"/>
                  <a:gd name="T20" fmla="*/ 139 w 139"/>
                  <a:gd name="T21" fmla="*/ 219 h 219"/>
                </a:gdLst>
                <a:ahLst/>
                <a:cxnLst>
                  <a:cxn ang="T12">
                    <a:pos x="T0" y="T1"/>
                  </a:cxn>
                  <a:cxn ang="T13">
                    <a:pos x="T2" y="T3"/>
                  </a:cxn>
                  <a:cxn ang="T14">
                    <a:pos x="T4" y="T5"/>
                  </a:cxn>
                  <a:cxn ang="T15">
                    <a:pos x="T6" y="T7"/>
                  </a:cxn>
                  <a:cxn ang="T16">
                    <a:pos x="T8" y="T9"/>
                  </a:cxn>
                  <a:cxn ang="T17">
                    <a:pos x="T10" y="T11"/>
                  </a:cxn>
                </a:cxnLst>
                <a:rect l="T18" t="T19" r="T20" b="T21"/>
                <a:pathLst>
                  <a:path w="139" h="219">
                    <a:moveTo>
                      <a:pt x="10" y="0"/>
                    </a:moveTo>
                    <a:lnTo>
                      <a:pt x="0" y="6"/>
                    </a:lnTo>
                    <a:lnTo>
                      <a:pt x="129" y="219"/>
                    </a:lnTo>
                    <a:lnTo>
                      <a:pt x="139" y="213"/>
                    </a:lnTo>
                    <a:lnTo>
                      <a:pt x="1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24" name="Freeform 529"/>
              <p:cNvSpPr>
                <a:spLocks/>
              </p:cNvSpPr>
              <p:nvPr/>
            </p:nvSpPr>
            <p:spPr bwMode="auto">
              <a:xfrm>
                <a:off x="2049" y="1443"/>
                <a:ext cx="115" cy="64"/>
              </a:xfrm>
              <a:custGeom>
                <a:avLst/>
                <a:gdLst>
                  <a:gd name="T0" fmla="*/ 28 w 79"/>
                  <a:gd name="T1" fmla="*/ 68 h 44"/>
                  <a:gd name="T2" fmla="*/ 28 w 79"/>
                  <a:gd name="T3" fmla="*/ 68 h 44"/>
                  <a:gd name="T4" fmla="*/ 52 w 79"/>
                  <a:gd name="T5" fmla="*/ 48 h 44"/>
                  <a:gd name="T6" fmla="*/ 96 w 79"/>
                  <a:gd name="T7" fmla="*/ 48 h 44"/>
                  <a:gd name="T8" fmla="*/ 140 w 79"/>
                  <a:gd name="T9" fmla="*/ 60 h 44"/>
                  <a:gd name="T10" fmla="*/ 185 w 79"/>
                  <a:gd name="T11" fmla="*/ 76 h 44"/>
                  <a:gd name="T12" fmla="*/ 215 w 79"/>
                  <a:gd name="T13" fmla="*/ 102 h 44"/>
                  <a:gd name="T14" fmla="*/ 259 w 79"/>
                  <a:gd name="T15" fmla="*/ 129 h 44"/>
                  <a:gd name="T16" fmla="*/ 297 w 79"/>
                  <a:gd name="T17" fmla="*/ 161 h 44"/>
                  <a:gd name="T18" fmla="*/ 310 w 79"/>
                  <a:gd name="T19" fmla="*/ 196 h 44"/>
                  <a:gd name="T20" fmla="*/ 354 w 79"/>
                  <a:gd name="T21" fmla="*/ 169 h 44"/>
                  <a:gd name="T22" fmla="*/ 326 w 79"/>
                  <a:gd name="T23" fmla="*/ 129 h 44"/>
                  <a:gd name="T24" fmla="*/ 297 w 79"/>
                  <a:gd name="T25" fmla="*/ 95 h 44"/>
                  <a:gd name="T26" fmla="*/ 252 w 79"/>
                  <a:gd name="T27" fmla="*/ 60 h 44"/>
                  <a:gd name="T28" fmla="*/ 197 w 79"/>
                  <a:gd name="T29" fmla="*/ 36 h 44"/>
                  <a:gd name="T30" fmla="*/ 148 w 79"/>
                  <a:gd name="T31" fmla="*/ 19 h 44"/>
                  <a:gd name="T32" fmla="*/ 96 w 79"/>
                  <a:gd name="T33" fmla="*/ 0 h 44"/>
                  <a:gd name="T34" fmla="*/ 47 w 79"/>
                  <a:gd name="T35" fmla="*/ 9 h 44"/>
                  <a:gd name="T36" fmla="*/ 0 w 79"/>
                  <a:gd name="T37" fmla="*/ 28 h 44"/>
                  <a:gd name="T38" fmla="*/ 0 w 79"/>
                  <a:gd name="T39" fmla="*/ 28 h 44"/>
                  <a:gd name="T40" fmla="*/ 28 w 79"/>
                  <a:gd name="T41" fmla="*/ 68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44"/>
                  <a:gd name="T65" fmla="*/ 79 w 79"/>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44">
                    <a:moveTo>
                      <a:pt x="6" y="15"/>
                    </a:moveTo>
                    <a:lnTo>
                      <a:pt x="6" y="15"/>
                    </a:lnTo>
                    <a:lnTo>
                      <a:pt x="12" y="11"/>
                    </a:lnTo>
                    <a:lnTo>
                      <a:pt x="21" y="11"/>
                    </a:lnTo>
                    <a:lnTo>
                      <a:pt x="31" y="13"/>
                    </a:lnTo>
                    <a:lnTo>
                      <a:pt x="41" y="17"/>
                    </a:lnTo>
                    <a:lnTo>
                      <a:pt x="48" y="23"/>
                    </a:lnTo>
                    <a:lnTo>
                      <a:pt x="58" y="29"/>
                    </a:lnTo>
                    <a:lnTo>
                      <a:pt x="66" y="36"/>
                    </a:lnTo>
                    <a:lnTo>
                      <a:pt x="69" y="44"/>
                    </a:lnTo>
                    <a:lnTo>
                      <a:pt x="79" y="38"/>
                    </a:lnTo>
                    <a:lnTo>
                      <a:pt x="73" y="29"/>
                    </a:lnTo>
                    <a:lnTo>
                      <a:pt x="66" y="21"/>
                    </a:lnTo>
                    <a:lnTo>
                      <a:pt x="56" y="13"/>
                    </a:lnTo>
                    <a:lnTo>
                      <a:pt x="44" y="8"/>
                    </a:lnTo>
                    <a:lnTo>
                      <a:pt x="33" y="4"/>
                    </a:lnTo>
                    <a:lnTo>
                      <a:pt x="21" y="0"/>
                    </a:lnTo>
                    <a:lnTo>
                      <a:pt x="10" y="2"/>
                    </a:lnTo>
                    <a:lnTo>
                      <a:pt x="0" y="6"/>
                    </a:lnTo>
                    <a:lnTo>
                      <a:pt x="6"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25" name="Freeform 530"/>
              <p:cNvSpPr>
                <a:spLocks/>
              </p:cNvSpPr>
              <p:nvPr/>
            </p:nvSpPr>
            <p:spPr bwMode="auto">
              <a:xfrm>
                <a:off x="1966" y="1451"/>
                <a:ext cx="92" cy="62"/>
              </a:xfrm>
              <a:custGeom>
                <a:avLst/>
                <a:gdLst>
                  <a:gd name="T0" fmla="*/ 0 w 63"/>
                  <a:gd name="T1" fmla="*/ 151 h 42"/>
                  <a:gd name="T2" fmla="*/ 28 w 63"/>
                  <a:gd name="T3" fmla="*/ 201 h 42"/>
                  <a:gd name="T4" fmla="*/ 286 w 63"/>
                  <a:gd name="T5" fmla="*/ 41 h 42"/>
                  <a:gd name="T6" fmla="*/ 258 w 63"/>
                  <a:gd name="T7" fmla="*/ 0 h 42"/>
                  <a:gd name="T8" fmla="*/ 0 w 63"/>
                  <a:gd name="T9" fmla="*/ 151 h 42"/>
                  <a:gd name="T10" fmla="*/ 0 w 63"/>
                  <a:gd name="T11" fmla="*/ 151 h 42"/>
                  <a:gd name="T12" fmla="*/ 0 60000 65536"/>
                  <a:gd name="T13" fmla="*/ 0 60000 65536"/>
                  <a:gd name="T14" fmla="*/ 0 60000 65536"/>
                  <a:gd name="T15" fmla="*/ 0 60000 65536"/>
                  <a:gd name="T16" fmla="*/ 0 60000 65536"/>
                  <a:gd name="T17" fmla="*/ 0 60000 65536"/>
                  <a:gd name="T18" fmla="*/ 0 w 63"/>
                  <a:gd name="T19" fmla="*/ 0 h 42"/>
                  <a:gd name="T20" fmla="*/ 63 w 63"/>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63" h="42">
                    <a:moveTo>
                      <a:pt x="0" y="32"/>
                    </a:moveTo>
                    <a:lnTo>
                      <a:pt x="6" y="42"/>
                    </a:lnTo>
                    <a:lnTo>
                      <a:pt x="63" y="9"/>
                    </a:lnTo>
                    <a:lnTo>
                      <a:pt x="57" y="0"/>
                    </a:lnTo>
                    <a:lnTo>
                      <a:pt x="0" y="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26" name="Freeform 531"/>
              <p:cNvSpPr>
                <a:spLocks/>
              </p:cNvSpPr>
              <p:nvPr/>
            </p:nvSpPr>
            <p:spPr bwMode="auto">
              <a:xfrm>
                <a:off x="1935" y="1498"/>
                <a:ext cx="40" cy="112"/>
              </a:xfrm>
              <a:custGeom>
                <a:avLst/>
                <a:gdLst>
                  <a:gd name="T0" fmla="*/ 81 w 27"/>
                  <a:gd name="T1" fmla="*/ 317 h 77"/>
                  <a:gd name="T2" fmla="*/ 81 w 27"/>
                  <a:gd name="T3" fmla="*/ 317 h 77"/>
                  <a:gd name="T4" fmla="*/ 61 w 27"/>
                  <a:gd name="T5" fmla="*/ 285 h 77"/>
                  <a:gd name="T6" fmla="*/ 53 w 27"/>
                  <a:gd name="T7" fmla="*/ 250 h 77"/>
                  <a:gd name="T8" fmla="*/ 41 w 27"/>
                  <a:gd name="T9" fmla="*/ 205 h 77"/>
                  <a:gd name="T10" fmla="*/ 53 w 27"/>
                  <a:gd name="T11" fmla="*/ 176 h 77"/>
                  <a:gd name="T12" fmla="*/ 61 w 27"/>
                  <a:gd name="T13" fmla="*/ 129 h 77"/>
                  <a:gd name="T14" fmla="*/ 81 w 27"/>
                  <a:gd name="T15" fmla="*/ 95 h 77"/>
                  <a:gd name="T16" fmla="*/ 101 w 27"/>
                  <a:gd name="T17" fmla="*/ 70 h 77"/>
                  <a:gd name="T18" fmla="*/ 129 w 27"/>
                  <a:gd name="T19" fmla="*/ 47 h 77"/>
                  <a:gd name="T20" fmla="*/ 101 w 27"/>
                  <a:gd name="T21" fmla="*/ 0 h 77"/>
                  <a:gd name="T22" fmla="*/ 61 w 27"/>
                  <a:gd name="T23" fmla="*/ 36 h 77"/>
                  <a:gd name="T24" fmla="*/ 33 w 27"/>
                  <a:gd name="T25" fmla="*/ 70 h 77"/>
                  <a:gd name="T26" fmla="*/ 9 w 27"/>
                  <a:gd name="T27" fmla="*/ 111 h 77"/>
                  <a:gd name="T28" fmla="*/ 0 w 27"/>
                  <a:gd name="T29" fmla="*/ 167 h 77"/>
                  <a:gd name="T30" fmla="*/ 0 w 27"/>
                  <a:gd name="T31" fmla="*/ 205 h 77"/>
                  <a:gd name="T32" fmla="*/ 0 w 27"/>
                  <a:gd name="T33" fmla="*/ 257 h 77"/>
                  <a:gd name="T34" fmla="*/ 13 w 27"/>
                  <a:gd name="T35" fmla="*/ 304 h 77"/>
                  <a:gd name="T36" fmla="*/ 33 w 27"/>
                  <a:gd name="T37" fmla="*/ 345 h 77"/>
                  <a:gd name="T38" fmla="*/ 33 w 27"/>
                  <a:gd name="T39" fmla="*/ 345 h 77"/>
                  <a:gd name="T40" fmla="*/ 81 w 27"/>
                  <a:gd name="T41" fmla="*/ 317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77"/>
                  <a:gd name="T65" fmla="*/ 27 w 27"/>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77">
                    <a:moveTo>
                      <a:pt x="17" y="71"/>
                    </a:moveTo>
                    <a:lnTo>
                      <a:pt x="17" y="71"/>
                    </a:lnTo>
                    <a:lnTo>
                      <a:pt x="13" y="64"/>
                    </a:lnTo>
                    <a:lnTo>
                      <a:pt x="11" y="56"/>
                    </a:lnTo>
                    <a:lnTo>
                      <a:pt x="9" y="46"/>
                    </a:lnTo>
                    <a:lnTo>
                      <a:pt x="11" y="39"/>
                    </a:lnTo>
                    <a:lnTo>
                      <a:pt x="13" y="29"/>
                    </a:lnTo>
                    <a:lnTo>
                      <a:pt x="17" y="21"/>
                    </a:lnTo>
                    <a:lnTo>
                      <a:pt x="21" y="16"/>
                    </a:lnTo>
                    <a:lnTo>
                      <a:pt x="27" y="10"/>
                    </a:lnTo>
                    <a:lnTo>
                      <a:pt x="21" y="0"/>
                    </a:lnTo>
                    <a:lnTo>
                      <a:pt x="13" y="8"/>
                    </a:lnTo>
                    <a:lnTo>
                      <a:pt x="7" y="16"/>
                    </a:lnTo>
                    <a:lnTo>
                      <a:pt x="2" y="25"/>
                    </a:lnTo>
                    <a:lnTo>
                      <a:pt x="0" y="37"/>
                    </a:lnTo>
                    <a:lnTo>
                      <a:pt x="0" y="46"/>
                    </a:lnTo>
                    <a:lnTo>
                      <a:pt x="0" y="58"/>
                    </a:lnTo>
                    <a:lnTo>
                      <a:pt x="3" y="68"/>
                    </a:lnTo>
                    <a:lnTo>
                      <a:pt x="7" y="77"/>
                    </a:lnTo>
                    <a:lnTo>
                      <a:pt x="17" y="7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27" name="Freeform 532"/>
              <p:cNvSpPr>
                <a:spLocks/>
              </p:cNvSpPr>
              <p:nvPr/>
            </p:nvSpPr>
            <p:spPr bwMode="auto">
              <a:xfrm>
                <a:off x="1945" y="1601"/>
                <a:ext cx="280" cy="454"/>
              </a:xfrm>
              <a:custGeom>
                <a:avLst/>
                <a:gdLst>
                  <a:gd name="T0" fmla="*/ 827 w 192"/>
                  <a:gd name="T1" fmla="*/ 1413 h 311"/>
                  <a:gd name="T2" fmla="*/ 868 w 192"/>
                  <a:gd name="T3" fmla="*/ 1391 h 311"/>
                  <a:gd name="T4" fmla="*/ 47 w 192"/>
                  <a:gd name="T5" fmla="*/ 0 h 311"/>
                  <a:gd name="T6" fmla="*/ 0 w 192"/>
                  <a:gd name="T7" fmla="*/ 28 h 311"/>
                  <a:gd name="T8" fmla="*/ 827 w 192"/>
                  <a:gd name="T9" fmla="*/ 1413 h 311"/>
                  <a:gd name="T10" fmla="*/ 827 w 192"/>
                  <a:gd name="T11" fmla="*/ 1413 h 311"/>
                  <a:gd name="T12" fmla="*/ 0 60000 65536"/>
                  <a:gd name="T13" fmla="*/ 0 60000 65536"/>
                  <a:gd name="T14" fmla="*/ 0 60000 65536"/>
                  <a:gd name="T15" fmla="*/ 0 60000 65536"/>
                  <a:gd name="T16" fmla="*/ 0 60000 65536"/>
                  <a:gd name="T17" fmla="*/ 0 60000 65536"/>
                  <a:gd name="T18" fmla="*/ 0 w 192"/>
                  <a:gd name="T19" fmla="*/ 0 h 311"/>
                  <a:gd name="T20" fmla="*/ 192 w 192"/>
                  <a:gd name="T21" fmla="*/ 311 h 311"/>
                </a:gdLst>
                <a:ahLst/>
                <a:cxnLst>
                  <a:cxn ang="T12">
                    <a:pos x="T0" y="T1"/>
                  </a:cxn>
                  <a:cxn ang="T13">
                    <a:pos x="T2" y="T3"/>
                  </a:cxn>
                  <a:cxn ang="T14">
                    <a:pos x="T4" y="T5"/>
                  </a:cxn>
                  <a:cxn ang="T15">
                    <a:pos x="T6" y="T7"/>
                  </a:cxn>
                  <a:cxn ang="T16">
                    <a:pos x="T8" y="T9"/>
                  </a:cxn>
                  <a:cxn ang="T17">
                    <a:pos x="T10" y="T11"/>
                  </a:cxn>
                </a:cxnLst>
                <a:rect l="T18" t="T19" r="T20" b="T21"/>
                <a:pathLst>
                  <a:path w="192" h="311">
                    <a:moveTo>
                      <a:pt x="183" y="311"/>
                    </a:moveTo>
                    <a:lnTo>
                      <a:pt x="192" y="306"/>
                    </a:lnTo>
                    <a:lnTo>
                      <a:pt x="10" y="0"/>
                    </a:lnTo>
                    <a:lnTo>
                      <a:pt x="0" y="6"/>
                    </a:lnTo>
                    <a:lnTo>
                      <a:pt x="183" y="3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28" name="Freeform 533"/>
              <p:cNvSpPr>
                <a:spLocks/>
              </p:cNvSpPr>
              <p:nvPr/>
            </p:nvSpPr>
            <p:spPr bwMode="auto">
              <a:xfrm>
                <a:off x="2212" y="2048"/>
                <a:ext cx="107" cy="43"/>
              </a:xfrm>
              <a:custGeom>
                <a:avLst/>
                <a:gdLst>
                  <a:gd name="T0" fmla="*/ 280 w 73"/>
                  <a:gd name="T1" fmla="*/ 70 h 30"/>
                  <a:gd name="T2" fmla="*/ 299 w 73"/>
                  <a:gd name="T3" fmla="*/ 56 h 30"/>
                  <a:gd name="T4" fmla="*/ 264 w 73"/>
                  <a:gd name="T5" fmla="*/ 70 h 30"/>
                  <a:gd name="T6" fmla="*/ 230 w 73"/>
                  <a:gd name="T7" fmla="*/ 80 h 30"/>
                  <a:gd name="T8" fmla="*/ 195 w 73"/>
                  <a:gd name="T9" fmla="*/ 80 h 30"/>
                  <a:gd name="T10" fmla="*/ 157 w 73"/>
                  <a:gd name="T11" fmla="*/ 80 h 30"/>
                  <a:gd name="T12" fmla="*/ 126 w 73"/>
                  <a:gd name="T13" fmla="*/ 66 h 30"/>
                  <a:gd name="T14" fmla="*/ 97 w 73"/>
                  <a:gd name="T15" fmla="*/ 47 h 30"/>
                  <a:gd name="T16" fmla="*/ 60 w 73"/>
                  <a:gd name="T17" fmla="*/ 20 h 30"/>
                  <a:gd name="T18" fmla="*/ 41 w 73"/>
                  <a:gd name="T19" fmla="*/ 0 h 30"/>
                  <a:gd name="T20" fmla="*/ 0 w 73"/>
                  <a:gd name="T21" fmla="*/ 20 h 30"/>
                  <a:gd name="T22" fmla="*/ 22 w 73"/>
                  <a:gd name="T23" fmla="*/ 56 h 30"/>
                  <a:gd name="T24" fmla="*/ 60 w 73"/>
                  <a:gd name="T25" fmla="*/ 89 h 30"/>
                  <a:gd name="T26" fmla="*/ 107 w 73"/>
                  <a:gd name="T27" fmla="*/ 109 h 30"/>
                  <a:gd name="T28" fmla="*/ 138 w 73"/>
                  <a:gd name="T29" fmla="*/ 118 h 30"/>
                  <a:gd name="T30" fmla="*/ 195 w 73"/>
                  <a:gd name="T31" fmla="*/ 128 h 30"/>
                  <a:gd name="T32" fmla="*/ 236 w 73"/>
                  <a:gd name="T33" fmla="*/ 128 h 30"/>
                  <a:gd name="T34" fmla="*/ 280 w 73"/>
                  <a:gd name="T35" fmla="*/ 118 h 30"/>
                  <a:gd name="T36" fmla="*/ 327 w 73"/>
                  <a:gd name="T37" fmla="*/ 96 h 30"/>
                  <a:gd name="T38" fmla="*/ 337 w 73"/>
                  <a:gd name="T39" fmla="*/ 80 h 30"/>
                  <a:gd name="T40" fmla="*/ 327 w 73"/>
                  <a:gd name="T41" fmla="*/ 96 h 30"/>
                  <a:gd name="T42" fmla="*/ 337 w 73"/>
                  <a:gd name="T43" fmla="*/ 96 h 30"/>
                  <a:gd name="T44" fmla="*/ 337 w 73"/>
                  <a:gd name="T45" fmla="*/ 80 h 30"/>
                  <a:gd name="T46" fmla="*/ 280 w 73"/>
                  <a:gd name="T47" fmla="*/ 70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30"/>
                  <a:gd name="T74" fmla="*/ 73 w 73"/>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30">
                    <a:moveTo>
                      <a:pt x="61" y="17"/>
                    </a:moveTo>
                    <a:lnTo>
                      <a:pt x="65" y="13"/>
                    </a:lnTo>
                    <a:lnTo>
                      <a:pt x="57" y="17"/>
                    </a:lnTo>
                    <a:lnTo>
                      <a:pt x="50" y="19"/>
                    </a:lnTo>
                    <a:lnTo>
                      <a:pt x="42" y="19"/>
                    </a:lnTo>
                    <a:lnTo>
                      <a:pt x="34" y="19"/>
                    </a:lnTo>
                    <a:lnTo>
                      <a:pt x="27" y="15"/>
                    </a:lnTo>
                    <a:lnTo>
                      <a:pt x="21" y="11"/>
                    </a:lnTo>
                    <a:lnTo>
                      <a:pt x="13" y="5"/>
                    </a:lnTo>
                    <a:lnTo>
                      <a:pt x="9" y="0"/>
                    </a:lnTo>
                    <a:lnTo>
                      <a:pt x="0" y="5"/>
                    </a:lnTo>
                    <a:lnTo>
                      <a:pt x="5" y="13"/>
                    </a:lnTo>
                    <a:lnTo>
                      <a:pt x="13" y="21"/>
                    </a:lnTo>
                    <a:lnTo>
                      <a:pt x="23" y="26"/>
                    </a:lnTo>
                    <a:lnTo>
                      <a:pt x="30" y="28"/>
                    </a:lnTo>
                    <a:lnTo>
                      <a:pt x="42" y="30"/>
                    </a:lnTo>
                    <a:lnTo>
                      <a:pt x="51" y="30"/>
                    </a:lnTo>
                    <a:lnTo>
                      <a:pt x="61" y="28"/>
                    </a:lnTo>
                    <a:lnTo>
                      <a:pt x="71" y="23"/>
                    </a:lnTo>
                    <a:lnTo>
                      <a:pt x="73" y="19"/>
                    </a:lnTo>
                    <a:lnTo>
                      <a:pt x="71" y="23"/>
                    </a:lnTo>
                    <a:lnTo>
                      <a:pt x="73" y="23"/>
                    </a:lnTo>
                    <a:lnTo>
                      <a:pt x="73" y="19"/>
                    </a:lnTo>
                    <a:lnTo>
                      <a:pt x="61"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29" name="Freeform 534"/>
              <p:cNvSpPr>
                <a:spLocks/>
              </p:cNvSpPr>
              <p:nvPr/>
            </p:nvSpPr>
            <p:spPr bwMode="auto">
              <a:xfrm>
                <a:off x="2301" y="1808"/>
                <a:ext cx="51" cy="267"/>
              </a:xfrm>
              <a:custGeom>
                <a:avLst/>
                <a:gdLst>
                  <a:gd name="T0" fmla="*/ 157 w 35"/>
                  <a:gd name="T1" fmla="*/ 0 h 183"/>
                  <a:gd name="T2" fmla="*/ 111 w 35"/>
                  <a:gd name="T3" fmla="*/ 9 h 183"/>
                  <a:gd name="T4" fmla="*/ 0 w 35"/>
                  <a:gd name="T5" fmla="*/ 820 h 183"/>
                  <a:gd name="T6" fmla="*/ 52 w 35"/>
                  <a:gd name="T7" fmla="*/ 830 h 183"/>
                  <a:gd name="T8" fmla="*/ 157 w 35"/>
                  <a:gd name="T9" fmla="*/ 19 h 183"/>
                  <a:gd name="T10" fmla="*/ 157 w 35"/>
                  <a:gd name="T11" fmla="*/ 0 h 183"/>
                  <a:gd name="T12" fmla="*/ 0 60000 65536"/>
                  <a:gd name="T13" fmla="*/ 0 60000 65536"/>
                  <a:gd name="T14" fmla="*/ 0 60000 65536"/>
                  <a:gd name="T15" fmla="*/ 0 60000 65536"/>
                  <a:gd name="T16" fmla="*/ 0 60000 65536"/>
                  <a:gd name="T17" fmla="*/ 0 60000 65536"/>
                  <a:gd name="T18" fmla="*/ 0 w 35"/>
                  <a:gd name="T19" fmla="*/ 0 h 183"/>
                  <a:gd name="T20" fmla="*/ 35 w 35"/>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35" h="183">
                    <a:moveTo>
                      <a:pt x="35" y="0"/>
                    </a:moveTo>
                    <a:lnTo>
                      <a:pt x="25" y="2"/>
                    </a:lnTo>
                    <a:lnTo>
                      <a:pt x="0" y="181"/>
                    </a:lnTo>
                    <a:lnTo>
                      <a:pt x="12" y="183"/>
                    </a:lnTo>
                    <a:lnTo>
                      <a:pt x="35" y="4"/>
                    </a:lnTo>
                    <a:lnTo>
                      <a:pt x="3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33801" name="Group 535"/>
            <p:cNvGrpSpPr>
              <a:grpSpLocks/>
            </p:cNvGrpSpPr>
            <p:nvPr/>
          </p:nvGrpSpPr>
          <p:grpSpPr bwMode="auto">
            <a:xfrm>
              <a:off x="1090" y="1194"/>
              <a:ext cx="1091" cy="2447"/>
              <a:chOff x="2511" y="667"/>
              <a:chExt cx="1421" cy="3186"/>
            </a:xfrm>
          </p:grpSpPr>
          <p:sp>
            <p:nvSpPr>
              <p:cNvPr id="33937" name="Freeform 536"/>
              <p:cNvSpPr>
                <a:spLocks/>
              </p:cNvSpPr>
              <p:nvPr/>
            </p:nvSpPr>
            <p:spPr bwMode="auto">
              <a:xfrm>
                <a:off x="2511" y="2242"/>
                <a:ext cx="46" cy="111"/>
              </a:xfrm>
              <a:custGeom>
                <a:avLst/>
                <a:gdLst>
                  <a:gd name="T0" fmla="*/ 28 w 31"/>
                  <a:gd name="T1" fmla="*/ 0 h 75"/>
                  <a:gd name="T2" fmla="*/ 28 w 31"/>
                  <a:gd name="T3" fmla="*/ 0 h 75"/>
                  <a:gd name="T4" fmla="*/ 25 w 31"/>
                  <a:gd name="T5" fmla="*/ 9 h 75"/>
                  <a:gd name="T6" fmla="*/ 19 w 31"/>
                  <a:gd name="T7" fmla="*/ 22 h 75"/>
                  <a:gd name="T8" fmla="*/ 15 w 31"/>
                  <a:gd name="T9" fmla="*/ 37 h 75"/>
                  <a:gd name="T10" fmla="*/ 9 w 31"/>
                  <a:gd name="T11" fmla="*/ 53 h 75"/>
                  <a:gd name="T12" fmla="*/ 3 w 31"/>
                  <a:gd name="T13" fmla="*/ 71 h 75"/>
                  <a:gd name="T14" fmla="*/ 0 w 31"/>
                  <a:gd name="T15" fmla="*/ 87 h 75"/>
                  <a:gd name="T16" fmla="*/ 3 w 31"/>
                  <a:gd name="T17" fmla="*/ 99 h 75"/>
                  <a:gd name="T18" fmla="*/ 12 w 31"/>
                  <a:gd name="T19" fmla="*/ 111 h 75"/>
                  <a:gd name="T20" fmla="*/ 18 w 31"/>
                  <a:gd name="T21" fmla="*/ 96 h 75"/>
                  <a:gd name="T22" fmla="*/ 18 w 31"/>
                  <a:gd name="T23" fmla="*/ 96 h 75"/>
                  <a:gd name="T24" fmla="*/ 18 w 31"/>
                  <a:gd name="T25" fmla="*/ 87 h 75"/>
                  <a:gd name="T26" fmla="*/ 19 w 31"/>
                  <a:gd name="T27" fmla="*/ 77 h 75"/>
                  <a:gd name="T28" fmla="*/ 25 w 31"/>
                  <a:gd name="T29" fmla="*/ 59 h 75"/>
                  <a:gd name="T30" fmla="*/ 31 w 31"/>
                  <a:gd name="T31" fmla="*/ 43 h 75"/>
                  <a:gd name="T32" fmla="*/ 37 w 31"/>
                  <a:gd name="T33" fmla="*/ 28 h 75"/>
                  <a:gd name="T34" fmla="*/ 43 w 31"/>
                  <a:gd name="T35" fmla="*/ 13 h 75"/>
                  <a:gd name="T36" fmla="*/ 46 w 31"/>
                  <a:gd name="T37" fmla="*/ 6 h 75"/>
                  <a:gd name="T38" fmla="*/ 46 w 31"/>
                  <a:gd name="T39" fmla="*/ 6 h 75"/>
                  <a:gd name="T40" fmla="*/ 28 w 31"/>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75">
                    <a:moveTo>
                      <a:pt x="19" y="0"/>
                    </a:moveTo>
                    <a:lnTo>
                      <a:pt x="19" y="0"/>
                    </a:lnTo>
                    <a:lnTo>
                      <a:pt x="17" y="6"/>
                    </a:lnTo>
                    <a:lnTo>
                      <a:pt x="13" y="15"/>
                    </a:lnTo>
                    <a:lnTo>
                      <a:pt x="10" y="25"/>
                    </a:lnTo>
                    <a:lnTo>
                      <a:pt x="6" y="36"/>
                    </a:lnTo>
                    <a:lnTo>
                      <a:pt x="2" y="48"/>
                    </a:lnTo>
                    <a:lnTo>
                      <a:pt x="0" y="59"/>
                    </a:lnTo>
                    <a:lnTo>
                      <a:pt x="2" y="67"/>
                    </a:lnTo>
                    <a:lnTo>
                      <a:pt x="8" y="75"/>
                    </a:lnTo>
                    <a:lnTo>
                      <a:pt x="12" y="65"/>
                    </a:lnTo>
                    <a:lnTo>
                      <a:pt x="12" y="59"/>
                    </a:lnTo>
                    <a:lnTo>
                      <a:pt x="13" y="52"/>
                    </a:lnTo>
                    <a:lnTo>
                      <a:pt x="17" y="40"/>
                    </a:lnTo>
                    <a:lnTo>
                      <a:pt x="21" y="29"/>
                    </a:lnTo>
                    <a:lnTo>
                      <a:pt x="25" y="19"/>
                    </a:lnTo>
                    <a:lnTo>
                      <a:pt x="29" y="9"/>
                    </a:lnTo>
                    <a:lnTo>
                      <a:pt x="31" y="4"/>
                    </a:lnTo>
                    <a:lnTo>
                      <a:pt x="19"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38" name="Freeform 537"/>
              <p:cNvSpPr>
                <a:spLocks/>
              </p:cNvSpPr>
              <p:nvPr/>
            </p:nvSpPr>
            <p:spPr bwMode="auto">
              <a:xfrm>
                <a:off x="3527" y="2539"/>
                <a:ext cx="156" cy="65"/>
              </a:xfrm>
              <a:custGeom>
                <a:avLst/>
                <a:gdLst>
                  <a:gd name="T0" fmla="*/ 150 w 107"/>
                  <a:gd name="T1" fmla="*/ 65 h 46"/>
                  <a:gd name="T2" fmla="*/ 156 w 107"/>
                  <a:gd name="T3" fmla="*/ 49 h 46"/>
                  <a:gd name="T4" fmla="*/ 6 w 107"/>
                  <a:gd name="T5" fmla="*/ 0 h 46"/>
                  <a:gd name="T6" fmla="*/ 0 w 107"/>
                  <a:gd name="T7" fmla="*/ 14 h 46"/>
                  <a:gd name="T8" fmla="*/ 150 w 107"/>
                  <a:gd name="T9" fmla="*/ 65 h 46"/>
                  <a:gd name="T10" fmla="*/ 150 w 107"/>
                  <a:gd name="T11" fmla="*/ 65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46">
                    <a:moveTo>
                      <a:pt x="103" y="46"/>
                    </a:moveTo>
                    <a:lnTo>
                      <a:pt x="107" y="35"/>
                    </a:lnTo>
                    <a:lnTo>
                      <a:pt x="4" y="0"/>
                    </a:lnTo>
                    <a:lnTo>
                      <a:pt x="0" y="10"/>
                    </a:lnTo>
                    <a:lnTo>
                      <a:pt x="103" y="46"/>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39" name="Freeform 538"/>
              <p:cNvSpPr>
                <a:spLocks/>
              </p:cNvSpPr>
              <p:nvPr/>
            </p:nvSpPr>
            <p:spPr bwMode="auto">
              <a:xfrm>
                <a:off x="3677" y="2590"/>
                <a:ext cx="79" cy="143"/>
              </a:xfrm>
              <a:custGeom>
                <a:avLst/>
                <a:gdLst>
                  <a:gd name="T0" fmla="*/ 73 w 54"/>
                  <a:gd name="T1" fmla="*/ 143 h 98"/>
                  <a:gd name="T2" fmla="*/ 73 w 54"/>
                  <a:gd name="T3" fmla="*/ 143 h 98"/>
                  <a:gd name="T4" fmla="*/ 79 w 54"/>
                  <a:gd name="T5" fmla="*/ 120 h 98"/>
                  <a:gd name="T6" fmla="*/ 79 w 54"/>
                  <a:gd name="T7" fmla="*/ 98 h 98"/>
                  <a:gd name="T8" fmla="*/ 76 w 54"/>
                  <a:gd name="T9" fmla="*/ 76 h 98"/>
                  <a:gd name="T10" fmla="*/ 67 w 54"/>
                  <a:gd name="T11" fmla="*/ 55 h 98"/>
                  <a:gd name="T12" fmla="*/ 57 w 54"/>
                  <a:gd name="T13" fmla="*/ 39 h 98"/>
                  <a:gd name="T14" fmla="*/ 42 w 54"/>
                  <a:gd name="T15" fmla="*/ 22 h 98"/>
                  <a:gd name="T16" fmla="*/ 26 w 54"/>
                  <a:gd name="T17" fmla="*/ 12 h 98"/>
                  <a:gd name="T18" fmla="*/ 6 w 54"/>
                  <a:gd name="T19" fmla="*/ 0 h 98"/>
                  <a:gd name="T20" fmla="*/ 0 w 54"/>
                  <a:gd name="T21" fmla="*/ 16 h 98"/>
                  <a:gd name="T22" fmla="*/ 18 w 54"/>
                  <a:gd name="T23" fmla="*/ 25 h 98"/>
                  <a:gd name="T24" fmla="*/ 31 w 54"/>
                  <a:gd name="T25" fmla="*/ 36 h 98"/>
                  <a:gd name="T26" fmla="*/ 45 w 54"/>
                  <a:gd name="T27" fmla="*/ 48 h 98"/>
                  <a:gd name="T28" fmla="*/ 54 w 54"/>
                  <a:gd name="T29" fmla="*/ 64 h 98"/>
                  <a:gd name="T30" fmla="*/ 60 w 54"/>
                  <a:gd name="T31" fmla="*/ 82 h 98"/>
                  <a:gd name="T32" fmla="*/ 66 w 54"/>
                  <a:gd name="T33" fmla="*/ 98 h 98"/>
                  <a:gd name="T34" fmla="*/ 63 w 54"/>
                  <a:gd name="T35" fmla="*/ 118 h 98"/>
                  <a:gd name="T36" fmla="*/ 60 w 54"/>
                  <a:gd name="T37" fmla="*/ 137 h 98"/>
                  <a:gd name="T38" fmla="*/ 60 w 54"/>
                  <a:gd name="T39" fmla="*/ 137 h 98"/>
                  <a:gd name="T40" fmla="*/ 73 w 54"/>
                  <a:gd name="T41" fmla="*/ 143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98">
                    <a:moveTo>
                      <a:pt x="50" y="98"/>
                    </a:moveTo>
                    <a:lnTo>
                      <a:pt x="50" y="98"/>
                    </a:lnTo>
                    <a:lnTo>
                      <a:pt x="54" y="82"/>
                    </a:lnTo>
                    <a:lnTo>
                      <a:pt x="54" y="67"/>
                    </a:lnTo>
                    <a:lnTo>
                      <a:pt x="52" y="52"/>
                    </a:lnTo>
                    <a:lnTo>
                      <a:pt x="46" y="38"/>
                    </a:lnTo>
                    <a:lnTo>
                      <a:pt x="39" y="27"/>
                    </a:lnTo>
                    <a:lnTo>
                      <a:pt x="29" y="15"/>
                    </a:lnTo>
                    <a:lnTo>
                      <a:pt x="18" y="8"/>
                    </a:lnTo>
                    <a:lnTo>
                      <a:pt x="4" y="0"/>
                    </a:lnTo>
                    <a:lnTo>
                      <a:pt x="0" y="11"/>
                    </a:lnTo>
                    <a:lnTo>
                      <a:pt x="12" y="17"/>
                    </a:lnTo>
                    <a:lnTo>
                      <a:pt x="21" y="25"/>
                    </a:lnTo>
                    <a:lnTo>
                      <a:pt x="31" y="33"/>
                    </a:lnTo>
                    <a:lnTo>
                      <a:pt x="37" y="44"/>
                    </a:lnTo>
                    <a:lnTo>
                      <a:pt x="41" y="56"/>
                    </a:lnTo>
                    <a:lnTo>
                      <a:pt x="45" y="67"/>
                    </a:lnTo>
                    <a:lnTo>
                      <a:pt x="43" y="81"/>
                    </a:lnTo>
                    <a:lnTo>
                      <a:pt x="41" y="94"/>
                    </a:lnTo>
                    <a:lnTo>
                      <a:pt x="50" y="98"/>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40" name="Freeform 539"/>
              <p:cNvSpPr>
                <a:spLocks/>
              </p:cNvSpPr>
              <p:nvPr/>
            </p:nvSpPr>
            <p:spPr bwMode="auto">
              <a:xfrm>
                <a:off x="3461" y="2727"/>
                <a:ext cx="289" cy="814"/>
              </a:xfrm>
              <a:custGeom>
                <a:avLst/>
                <a:gdLst>
                  <a:gd name="T0" fmla="*/ 0 w 199"/>
                  <a:gd name="T1" fmla="*/ 810 h 558"/>
                  <a:gd name="T2" fmla="*/ 13 w 199"/>
                  <a:gd name="T3" fmla="*/ 814 h 558"/>
                  <a:gd name="T4" fmla="*/ 289 w 199"/>
                  <a:gd name="T5" fmla="*/ 6 h 558"/>
                  <a:gd name="T6" fmla="*/ 276 w 199"/>
                  <a:gd name="T7" fmla="*/ 0 h 558"/>
                  <a:gd name="T8" fmla="*/ 0 w 199"/>
                  <a:gd name="T9" fmla="*/ 810 h 558"/>
                  <a:gd name="T10" fmla="*/ 0 w 199"/>
                  <a:gd name="T11" fmla="*/ 810 h 5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9" h="558">
                    <a:moveTo>
                      <a:pt x="0" y="555"/>
                    </a:moveTo>
                    <a:lnTo>
                      <a:pt x="9" y="558"/>
                    </a:lnTo>
                    <a:lnTo>
                      <a:pt x="199" y="4"/>
                    </a:lnTo>
                    <a:lnTo>
                      <a:pt x="190" y="0"/>
                    </a:lnTo>
                    <a:lnTo>
                      <a:pt x="0" y="555"/>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41" name="Freeform 540"/>
              <p:cNvSpPr>
                <a:spLocks/>
              </p:cNvSpPr>
              <p:nvPr/>
            </p:nvSpPr>
            <p:spPr bwMode="auto">
              <a:xfrm>
                <a:off x="3333" y="3537"/>
                <a:ext cx="141" cy="79"/>
              </a:xfrm>
              <a:custGeom>
                <a:avLst/>
                <a:gdLst>
                  <a:gd name="T0" fmla="*/ 0 w 96"/>
                  <a:gd name="T1" fmla="*/ 73 h 55"/>
                  <a:gd name="T2" fmla="*/ 0 w 96"/>
                  <a:gd name="T3" fmla="*/ 73 h 55"/>
                  <a:gd name="T4" fmla="*/ 24 w 96"/>
                  <a:gd name="T5" fmla="*/ 79 h 55"/>
                  <a:gd name="T6" fmla="*/ 46 w 96"/>
                  <a:gd name="T7" fmla="*/ 79 h 55"/>
                  <a:gd name="T8" fmla="*/ 65 w 96"/>
                  <a:gd name="T9" fmla="*/ 76 h 55"/>
                  <a:gd name="T10" fmla="*/ 85 w 96"/>
                  <a:gd name="T11" fmla="*/ 69 h 55"/>
                  <a:gd name="T12" fmla="*/ 104 w 96"/>
                  <a:gd name="T13" fmla="*/ 57 h 55"/>
                  <a:gd name="T14" fmla="*/ 119 w 96"/>
                  <a:gd name="T15" fmla="*/ 43 h 55"/>
                  <a:gd name="T16" fmla="*/ 134 w 96"/>
                  <a:gd name="T17" fmla="*/ 24 h 55"/>
                  <a:gd name="T18" fmla="*/ 141 w 96"/>
                  <a:gd name="T19" fmla="*/ 4 h 55"/>
                  <a:gd name="T20" fmla="*/ 128 w 96"/>
                  <a:gd name="T21" fmla="*/ 0 h 55"/>
                  <a:gd name="T22" fmla="*/ 119 w 96"/>
                  <a:gd name="T23" fmla="*/ 16 h 55"/>
                  <a:gd name="T24" fmla="*/ 107 w 96"/>
                  <a:gd name="T25" fmla="*/ 33 h 55"/>
                  <a:gd name="T26" fmla="*/ 94 w 96"/>
                  <a:gd name="T27" fmla="*/ 43 h 55"/>
                  <a:gd name="T28" fmla="*/ 79 w 96"/>
                  <a:gd name="T29" fmla="*/ 55 h 55"/>
                  <a:gd name="T30" fmla="*/ 63 w 96"/>
                  <a:gd name="T31" fmla="*/ 60 h 55"/>
                  <a:gd name="T32" fmla="*/ 43 w 96"/>
                  <a:gd name="T33" fmla="*/ 63 h 55"/>
                  <a:gd name="T34" fmla="*/ 24 w 96"/>
                  <a:gd name="T35" fmla="*/ 63 h 55"/>
                  <a:gd name="T36" fmla="*/ 6 w 96"/>
                  <a:gd name="T37" fmla="*/ 57 h 55"/>
                  <a:gd name="T38" fmla="*/ 6 w 96"/>
                  <a:gd name="T39" fmla="*/ 57 h 55"/>
                  <a:gd name="T40" fmla="*/ 0 w 96"/>
                  <a:gd name="T41" fmla="*/ 73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6" h="55">
                    <a:moveTo>
                      <a:pt x="0" y="51"/>
                    </a:moveTo>
                    <a:lnTo>
                      <a:pt x="0" y="51"/>
                    </a:lnTo>
                    <a:lnTo>
                      <a:pt x="16" y="55"/>
                    </a:lnTo>
                    <a:lnTo>
                      <a:pt x="31" y="55"/>
                    </a:lnTo>
                    <a:lnTo>
                      <a:pt x="44" y="53"/>
                    </a:lnTo>
                    <a:lnTo>
                      <a:pt x="58" y="48"/>
                    </a:lnTo>
                    <a:lnTo>
                      <a:pt x="71" y="40"/>
                    </a:lnTo>
                    <a:lnTo>
                      <a:pt x="81" y="30"/>
                    </a:lnTo>
                    <a:lnTo>
                      <a:pt x="91" y="17"/>
                    </a:lnTo>
                    <a:lnTo>
                      <a:pt x="96" y="3"/>
                    </a:lnTo>
                    <a:lnTo>
                      <a:pt x="87" y="0"/>
                    </a:lnTo>
                    <a:lnTo>
                      <a:pt x="81" y="11"/>
                    </a:lnTo>
                    <a:lnTo>
                      <a:pt x="73" y="23"/>
                    </a:lnTo>
                    <a:lnTo>
                      <a:pt x="64" y="30"/>
                    </a:lnTo>
                    <a:lnTo>
                      <a:pt x="54" y="38"/>
                    </a:lnTo>
                    <a:lnTo>
                      <a:pt x="43" y="42"/>
                    </a:lnTo>
                    <a:lnTo>
                      <a:pt x="29" y="44"/>
                    </a:lnTo>
                    <a:lnTo>
                      <a:pt x="16" y="44"/>
                    </a:lnTo>
                    <a:lnTo>
                      <a:pt x="4" y="40"/>
                    </a:lnTo>
                    <a:lnTo>
                      <a:pt x="0" y="51"/>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42" name="Freeform 541"/>
              <p:cNvSpPr>
                <a:spLocks/>
              </p:cNvSpPr>
              <p:nvPr/>
            </p:nvSpPr>
            <p:spPr bwMode="auto">
              <a:xfrm>
                <a:off x="3183" y="3543"/>
                <a:ext cx="156" cy="68"/>
              </a:xfrm>
              <a:custGeom>
                <a:avLst/>
                <a:gdLst>
                  <a:gd name="T0" fmla="*/ 6 w 107"/>
                  <a:gd name="T1" fmla="*/ 0 h 46"/>
                  <a:gd name="T2" fmla="*/ 0 w 107"/>
                  <a:gd name="T3" fmla="*/ 15 h 46"/>
                  <a:gd name="T4" fmla="*/ 150 w 107"/>
                  <a:gd name="T5" fmla="*/ 68 h 46"/>
                  <a:gd name="T6" fmla="*/ 156 w 107"/>
                  <a:gd name="T7" fmla="*/ 52 h 46"/>
                  <a:gd name="T8" fmla="*/ 6 w 107"/>
                  <a:gd name="T9" fmla="*/ 0 h 46"/>
                  <a:gd name="T10" fmla="*/ 6 w 107"/>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46">
                    <a:moveTo>
                      <a:pt x="4" y="0"/>
                    </a:moveTo>
                    <a:lnTo>
                      <a:pt x="0" y="10"/>
                    </a:lnTo>
                    <a:lnTo>
                      <a:pt x="103" y="46"/>
                    </a:lnTo>
                    <a:lnTo>
                      <a:pt x="107" y="35"/>
                    </a:lnTo>
                    <a:lnTo>
                      <a:pt x="4"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43" name="Freeform 542"/>
              <p:cNvSpPr>
                <a:spLocks/>
              </p:cNvSpPr>
              <p:nvPr/>
            </p:nvSpPr>
            <p:spPr bwMode="auto">
              <a:xfrm>
                <a:off x="3108" y="3418"/>
                <a:ext cx="82" cy="139"/>
              </a:xfrm>
              <a:custGeom>
                <a:avLst/>
                <a:gdLst>
                  <a:gd name="T0" fmla="*/ 6 w 56"/>
                  <a:gd name="T1" fmla="*/ 0 h 96"/>
                  <a:gd name="T2" fmla="*/ 6 w 56"/>
                  <a:gd name="T3" fmla="*/ 0 h 96"/>
                  <a:gd name="T4" fmla="*/ 3 w 56"/>
                  <a:gd name="T5" fmla="*/ 22 h 96"/>
                  <a:gd name="T6" fmla="*/ 0 w 56"/>
                  <a:gd name="T7" fmla="*/ 45 h 96"/>
                  <a:gd name="T8" fmla="*/ 6 w 56"/>
                  <a:gd name="T9" fmla="*/ 64 h 96"/>
                  <a:gd name="T10" fmla="*/ 12 w 56"/>
                  <a:gd name="T11" fmla="*/ 84 h 96"/>
                  <a:gd name="T12" fmla="*/ 22 w 56"/>
                  <a:gd name="T13" fmla="*/ 103 h 96"/>
                  <a:gd name="T14" fmla="*/ 40 w 56"/>
                  <a:gd name="T15" fmla="*/ 117 h 96"/>
                  <a:gd name="T16" fmla="*/ 56 w 56"/>
                  <a:gd name="T17" fmla="*/ 130 h 96"/>
                  <a:gd name="T18" fmla="*/ 76 w 56"/>
                  <a:gd name="T19" fmla="*/ 139 h 96"/>
                  <a:gd name="T20" fmla="*/ 82 w 56"/>
                  <a:gd name="T21" fmla="*/ 125 h 96"/>
                  <a:gd name="T22" fmla="*/ 64 w 56"/>
                  <a:gd name="T23" fmla="*/ 117 h 96"/>
                  <a:gd name="T24" fmla="*/ 47 w 56"/>
                  <a:gd name="T25" fmla="*/ 106 h 96"/>
                  <a:gd name="T26" fmla="*/ 37 w 56"/>
                  <a:gd name="T27" fmla="*/ 91 h 96"/>
                  <a:gd name="T28" fmla="*/ 28 w 56"/>
                  <a:gd name="T29" fmla="*/ 78 h 96"/>
                  <a:gd name="T30" fmla="*/ 19 w 56"/>
                  <a:gd name="T31" fmla="*/ 61 h 96"/>
                  <a:gd name="T32" fmla="*/ 16 w 56"/>
                  <a:gd name="T33" fmla="*/ 42 h 96"/>
                  <a:gd name="T34" fmla="*/ 16 w 56"/>
                  <a:gd name="T35" fmla="*/ 22 h 96"/>
                  <a:gd name="T36" fmla="*/ 22 w 56"/>
                  <a:gd name="T37" fmla="*/ 6 h 96"/>
                  <a:gd name="T38" fmla="*/ 22 w 56"/>
                  <a:gd name="T39" fmla="*/ 6 h 96"/>
                  <a:gd name="T40" fmla="*/ 6 w 56"/>
                  <a:gd name="T41" fmla="*/ 0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 h="96">
                    <a:moveTo>
                      <a:pt x="4" y="0"/>
                    </a:moveTo>
                    <a:lnTo>
                      <a:pt x="4" y="0"/>
                    </a:lnTo>
                    <a:lnTo>
                      <a:pt x="2" y="15"/>
                    </a:lnTo>
                    <a:lnTo>
                      <a:pt x="0" y="31"/>
                    </a:lnTo>
                    <a:lnTo>
                      <a:pt x="4" y="44"/>
                    </a:lnTo>
                    <a:lnTo>
                      <a:pt x="8" y="58"/>
                    </a:lnTo>
                    <a:lnTo>
                      <a:pt x="15" y="71"/>
                    </a:lnTo>
                    <a:lnTo>
                      <a:pt x="27" y="81"/>
                    </a:lnTo>
                    <a:lnTo>
                      <a:pt x="38" y="90"/>
                    </a:lnTo>
                    <a:lnTo>
                      <a:pt x="52" y="96"/>
                    </a:lnTo>
                    <a:lnTo>
                      <a:pt x="56" y="86"/>
                    </a:lnTo>
                    <a:lnTo>
                      <a:pt x="44" y="81"/>
                    </a:lnTo>
                    <a:lnTo>
                      <a:pt x="32" y="73"/>
                    </a:lnTo>
                    <a:lnTo>
                      <a:pt x="25" y="63"/>
                    </a:lnTo>
                    <a:lnTo>
                      <a:pt x="19" y="54"/>
                    </a:lnTo>
                    <a:lnTo>
                      <a:pt x="13" y="42"/>
                    </a:lnTo>
                    <a:lnTo>
                      <a:pt x="11" y="29"/>
                    </a:lnTo>
                    <a:lnTo>
                      <a:pt x="11" y="15"/>
                    </a:lnTo>
                    <a:lnTo>
                      <a:pt x="15" y="4"/>
                    </a:lnTo>
                    <a:lnTo>
                      <a:pt x="4"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44" name="Freeform 543"/>
              <p:cNvSpPr>
                <a:spLocks/>
              </p:cNvSpPr>
              <p:nvPr/>
            </p:nvSpPr>
            <p:spPr bwMode="auto">
              <a:xfrm>
                <a:off x="3113" y="2610"/>
                <a:ext cx="293" cy="815"/>
              </a:xfrm>
              <a:custGeom>
                <a:avLst/>
                <a:gdLst>
                  <a:gd name="T0" fmla="*/ 293 w 201"/>
                  <a:gd name="T1" fmla="*/ 3 h 559"/>
                  <a:gd name="T2" fmla="*/ 277 w 201"/>
                  <a:gd name="T3" fmla="*/ 0 h 559"/>
                  <a:gd name="T4" fmla="*/ 0 w 201"/>
                  <a:gd name="T5" fmla="*/ 809 h 559"/>
                  <a:gd name="T6" fmla="*/ 16 w 201"/>
                  <a:gd name="T7" fmla="*/ 815 h 559"/>
                  <a:gd name="T8" fmla="*/ 293 w 201"/>
                  <a:gd name="T9" fmla="*/ 3 h 559"/>
                  <a:gd name="T10" fmla="*/ 293 w 201"/>
                  <a:gd name="T11" fmla="*/ 3 h 5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1" h="559">
                    <a:moveTo>
                      <a:pt x="201" y="2"/>
                    </a:moveTo>
                    <a:lnTo>
                      <a:pt x="190" y="0"/>
                    </a:lnTo>
                    <a:lnTo>
                      <a:pt x="0" y="555"/>
                    </a:lnTo>
                    <a:lnTo>
                      <a:pt x="11" y="559"/>
                    </a:lnTo>
                    <a:lnTo>
                      <a:pt x="201" y="2"/>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45" name="Freeform 544"/>
              <p:cNvSpPr>
                <a:spLocks/>
              </p:cNvSpPr>
              <p:nvPr/>
            </p:nvSpPr>
            <p:spPr bwMode="auto">
              <a:xfrm>
                <a:off x="3390" y="2535"/>
                <a:ext cx="143" cy="77"/>
              </a:xfrm>
              <a:custGeom>
                <a:avLst/>
                <a:gdLst>
                  <a:gd name="T0" fmla="*/ 143 w 98"/>
                  <a:gd name="T1" fmla="*/ 4 h 53"/>
                  <a:gd name="T2" fmla="*/ 143 w 98"/>
                  <a:gd name="T3" fmla="*/ 4 h 53"/>
                  <a:gd name="T4" fmla="*/ 120 w 98"/>
                  <a:gd name="T5" fmla="*/ 0 h 53"/>
                  <a:gd name="T6" fmla="*/ 98 w 98"/>
                  <a:gd name="T7" fmla="*/ 0 h 53"/>
                  <a:gd name="T8" fmla="*/ 77 w 98"/>
                  <a:gd name="T9" fmla="*/ 1 h 53"/>
                  <a:gd name="T10" fmla="*/ 55 w 98"/>
                  <a:gd name="T11" fmla="*/ 10 h 53"/>
                  <a:gd name="T12" fmla="*/ 39 w 98"/>
                  <a:gd name="T13" fmla="*/ 22 h 53"/>
                  <a:gd name="T14" fmla="*/ 22 w 98"/>
                  <a:gd name="T15" fmla="*/ 35 h 53"/>
                  <a:gd name="T16" fmla="*/ 10 w 98"/>
                  <a:gd name="T17" fmla="*/ 52 h 53"/>
                  <a:gd name="T18" fmla="*/ 0 w 98"/>
                  <a:gd name="T19" fmla="*/ 74 h 53"/>
                  <a:gd name="T20" fmla="*/ 16 w 98"/>
                  <a:gd name="T21" fmla="*/ 77 h 53"/>
                  <a:gd name="T22" fmla="*/ 25 w 98"/>
                  <a:gd name="T23" fmla="*/ 61 h 53"/>
                  <a:gd name="T24" fmla="*/ 36 w 98"/>
                  <a:gd name="T25" fmla="*/ 46 h 53"/>
                  <a:gd name="T26" fmla="*/ 47 w 98"/>
                  <a:gd name="T27" fmla="*/ 33 h 53"/>
                  <a:gd name="T28" fmla="*/ 64 w 98"/>
                  <a:gd name="T29" fmla="*/ 25 h 53"/>
                  <a:gd name="T30" fmla="*/ 80 w 98"/>
                  <a:gd name="T31" fmla="*/ 19 h 53"/>
                  <a:gd name="T32" fmla="*/ 101 w 98"/>
                  <a:gd name="T33" fmla="*/ 16 h 53"/>
                  <a:gd name="T34" fmla="*/ 117 w 98"/>
                  <a:gd name="T35" fmla="*/ 16 h 53"/>
                  <a:gd name="T36" fmla="*/ 137 w 98"/>
                  <a:gd name="T37" fmla="*/ 19 h 53"/>
                  <a:gd name="T38" fmla="*/ 137 w 98"/>
                  <a:gd name="T39" fmla="*/ 19 h 53"/>
                  <a:gd name="T40" fmla="*/ 143 w 98"/>
                  <a:gd name="T41" fmla="*/ 4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8" h="53">
                    <a:moveTo>
                      <a:pt x="98" y="3"/>
                    </a:moveTo>
                    <a:lnTo>
                      <a:pt x="98" y="3"/>
                    </a:lnTo>
                    <a:lnTo>
                      <a:pt x="82" y="0"/>
                    </a:lnTo>
                    <a:lnTo>
                      <a:pt x="67" y="0"/>
                    </a:lnTo>
                    <a:lnTo>
                      <a:pt x="53" y="1"/>
                    </a:lnTo>
                    <a:lnTo>
                      <a:pt x="38" y="7"/>
                    </a:lnTo>
                    <a:lnTo>
                      <a:pt x="27" y="15"/>
                    </a:lnTo>
                    <a:lnTo>
                      <a:pt x="15" y="24"/>
                    </a:lnTo>
                    <a:lnTo>
                      <a:pt x="7" y="36"/>
                    </a:lnTo>
                    <a:lnTo>
                      <a:pt x="0" y="51"/>
                    </a:lnTo>
                    <a:lnTo>
                      <a:pt x="11" y="53"/>
                    </a:lnTo>
                    <a:lnTo>
                      <a:pt x="17" y="42"/>
                    </a:lnTo>
                    <a:lnTo>
                      <a:pt x="25" y="32"/>
                    </a:lnTo>
                    <a:lnTo>
                      <a:pt x="32" y="23"/>
                    </a:lnTo>
                    <a:lnTo>
                      <a:pt x="44" y="17"/>
                    </a:lnTo>
                    <a:lnTo>
                      <a:pt x="55" y="13"/>
                    </a:lnTo>
                    <a:lnTo>
                      <a:pt x="69" y="11"/>
                    </a:lnTo>
                    <a:lnTo>
                      <a:pt x="80" y="11"/>
                    </a:lnTo>
                    <a:lnTo>
                      <a:pt x="94" y="13"/>
                    </a:lnTo>
                    <a:lnTo>
                      <a:pt x="98" y="3"/>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46" name="Freeform 545"/>
              <p:cNvSpPr>
                <a:spLocks/>
              </p:cNvSpPr>
              <p:nvPr/>
            </p:nvSpPr>
            <p:spPr bwMode="auto">
              <a:xfrm>
                <a:off x="2666" y="2008"/>
                <a:ext cx="94" cy="145"/>
              </a:xfrm>
              <a:custGeom>
                <a:avLst/>
                <a:gdLst>
                  <a:gd name="T0" fmla="*/ 94 w 65"/>
                  <a:gd name="T1" fmla="*/ 7 h 99"/>
                  <a:gd name="T2" fmla="*/ 80 w 65"/>
                  <a:gd name="T3" fmla="*/ 0 h 99"/>
                  <a:gd name="T4" fmla="*/ 0 w 65"/>
                  <a:gd name="T5" fmla="*/ 138 h 99"/>
                  <a:gd name="T6" fmla="*/ 13 w 65"/>
                  <a:gd name="T7" fmla="*/ 145 h 99"/>
                  <a:gd name="T8" fmla="*/ 94 w 65"/>
                  <a:gd name="T9" fmla="*/ 7 h 99"/>
                  <a:gd name="T10" fmla="*/ 94 w 65"/>
                  <a:gd name="T11" fmla="*/ 7 h 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99">
                    <a:moveTo>
                      <a:pt x="65" y="5"/>
                    </a:moveTo>
                    <a:lnTo>
                      <a:pt x="55" y="0"/>
                    </a:lnTo>
                    <a:lnTo>
                      <a:pt x="0" y="94"/>
                    </a:lnTo>
                    <a:lnTo>
                      <a:pt x="9" y="99"/>
                    </a:lnTo>
                    <a:lnTo>
                      <a:pt x="65" y="5"/>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47" name="Freeform 546"/>
              <p:cNvSpPr>
                <a:spLocks/>
              </p:cNvSpPr>
              <p:nvPr/>
            </p:nvSpPr>
            <p:spPr bwMode="auto">
              <a:xfrm>
                <a:off x="2745" y="1953"/>
                <a:ext cx="151" cy="61"/>
              </a:xfrm>
              <a:custGeom>
                <a:avLst/>
                <a:gdLst>
                  <a:gd name="T0" fmla="*/ 151 w 104"/>
                  <a:gd name="T1" fmla="*/ 15 h 42"/>
                  <a:gd name="T2" fmla="*/ 151 w 104"/>
                  <a:gd name="T3" fmla="*/ 15 h 42"/>
                  <a:gd name="T4" fmla="*/ 131 w 104"/>
                  <a:gd name="T5" fmla="*/ 6 h 42"/>
                  <a:gd name="T6" fmla="*/ 109 w 104"/>
                  <a:gd name="T7" fmla="*/ 0 h 42"/>
                  <a:gd name="T8" fmla="*/ 90 w 104"/>
                  <a:gd name="T9" fmla="*/ 0 h 42"/>
                  <a:gd name="T10" fmla="*/ 67 w 104"/>
                  <a:gd name="T11" fmla="*/ 3 h 42"/>
                  <a:gd name="T12" fmla="*/ 48 w 104"/>
                  <a:gd name="T13" fmla="*/ 12 h 42"/>
                  <a:gd name="T14" fmla="*/ 28 w 104"/>
                  <a:gd name="T15" fmla="*/ 23 h 42"/>
                  <a:gd name="T16" fmla="*/ 12 w 104"/>
                  <a:gd name="T17" fmla="*/ 36 h 42"/>
                  <a:gd name="T18" fmla="*/ 0 w 104"/>
                  <a:gd name="T19" fmla="*/ 54 h 42"/>
                  <a:gd name="T20" fmla="*/ 15 w 104"/>
                  <a:gd name="T21" fmla="*/ 61 h 42"/>
                  <a:gd name="T22" fmla="*/ 26 w 104"/>
                  <a:gd name="T23" fmla="*/ 48 h 42"/>
                  <a:gd name="T24" fmla="*/ 39 w 104"/>
                  <a:gd name="T25" fmla="*/ 33 h 42"/>
                  <a:gd name="T26" fmla="*/ 54 w 104"/>
                  <a:gd name="T27" fmla="*/ 25 h 42"/>
                  <a:gd name="T28" fmla="*/ 73 w 104"/>
                  <a:gd name="T29" fmla="*/ 20 h 42"/>
                  <a:gd name="T30" fmla="*/ 90 w 104"/>
                  <a:gd name="T31" fmla="*/ 17 h 42"/>
                  <a:gd name="T32" fmla="*/ 106 w 104"/>
                  <a:gd name="T33" fmla="*/ 17 h 42"/>
                  <a:gd name="T34" fmla="*/ 126 w 104"/>
                  <a:gd name="T35" fmla="*/ 20 h 42"/>
                  <a:gd name="T36" fmla="*/ 142 w 104"/>
                  <a:gd name="T37" fmla="*/ 28 h 42"/>
                  <a:gd name="T38" fmla="*/ 142 w 104"/>
                  <a:gd name="T39" fmla="*/ 28 h 42"/>
                  <a:gd name="T40" fmla="*/ 151 w 104"/>
                  <a:gd name="T41" fmla="*/ 15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 h="42">
                    <a:moveTo>
                      <a:pt x="104" y="10"/>
                    </a:moveTo>
                    <a:lnTo>
                      <a:pt x="104" y="10"/>
                    </a:lnTo>
                    <a:lnTo>
                      <a:pt x="90" y="4"/>
                    </a:lnTo>
                    <a:lnTo>
                      <a:pt x="75" y="0"/>
                    </a:lnTo>
                    <a:lnTo>
                      <a:pt x="62" y="0"/>
                    </a:lnTo>
                    <a:lnTo>
                      <a:pt x="46" y="2"/>
                    </a:lnTo>
                    <a:lnTo>
                      <a:pt x="33" y="8"/>
                    </a:lnTo>
                    <a:lnTo>
                      <a:pt x="19" y="16"/>
                    </a:lnTo>
                    <a:lnTo>
                      <a:pt x="8" y="25"/>
                    </a:lnTo>
                    <a:lnTo>
                      <a:pt x="0" y="37"/>
                    </a:lnTo>
                    <a:lnTo>
                      <a:pt x="10" y="42"/>
                    </a:lnTo>
                    <a:lnTo>
                      <a:pt x="18" y="33"/>
                    </a:lnTo>
                    <a:lnTo>
                      <a:pt x="27" y="23"/>
                    </a:lnTo>
                    <a:lnTo>
                      <a:pt x="37" y="17"/>
                    </a:lnTo>
                    <a:lnTo>
                      <a:pt x="50" y="14"/>
                    </a:lnTo>
                    <a:lnTo>
                      <a:pt x="62" y="12"/>
                    </a:lnTo>
                    <a:lnTo>
                      <a:pt x="73" y="12"/>
                    </a:lnTo>
                    <a:lnTo>
                      <a:pt x="87" y="14"/>
                    </a:lnTo>
                    <a:lnTo>
                      <a:pt x="98" y="19"/>
                    </a:lnTo>
                    <a:lnTo>
                      <a:pt x="104" y="1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48" name="Freeform 547"/>
              <p:cNvSpPr>
                <a:spLocks/>
              </p:cNvSpPr>
              <p:nvPr/>
            </p:nvSpPr>
            <p:spPr bwMode="auto">
              <a:xfrm>
                <a:off x="2889" y="1969"/>
                <a:ext cx="870" cy="516"/>
              </a:xfrm>
              <a:custGeom>
                <a:avLst/>
                <a:gdLst>
                  <a:gd name="T0" fmla="*/ 861 w 597"/>
                  <a:gd name="T1" fmla="*/ 516 h 353"/>
                  <a:gd name="T2" fmla="*/ 870 w 597"/>
                  <a:gd name="T3" fmla="*/ 501 h 353"/>
                  <a:gd name="T4" fmla="*/ 9 w 597"/>
                  <a:gd name="T5" fmla="*/ 0 h 353"/>
                  <a:gd name="T6" fmla="*/ 0 w 597"/>
                  <a:gd name="T7" fmla="*/ 13 h 353"/>
                  <a:gd name="T8" fmla="*/ 861 w 597"/>
                  <a:gd name="T9" fmla="*/ 516 h 353"/>
                  <a:gd name="T10" fmla="*/ 861 w 597"/>
                  <a:gd name="T11" fmla="*/ 516 h 3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7" h="353">
                    <a:moveTo>
                      <a:pt x="591" y="353"/>
                    </a:moveTo>
                    <a:lnTo>
                      <a:pt x="597" y="343"/>
                    </a:lnTo>
                    <a:lnTo>
                      <a:pt x="6" y="0"/>
                    </a:lnTo>
                    <a:lnTo>
                      <a:pt x="0" y="9"/>
                    </a:lnTo>
                    <a:lnTo>
                      <a:pt x="591" y="353"/>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49" name="Freeform 548"/>
              <p:cNvSpPr>
                <a:spLocks/>
              </p:cNvSpPr>
              <p:nvPr/>
            </p:nvSpPr>
            <p:spPr bwMode="auto">
              <a:xfrm>
                <a:off x="3704" y="2615"/>
                <a:ext cx="94" cy="146"/>
              </a:xfrm>
              <a:custGeom>
                <a:avLst/>
                <a:gdLst>
                  <a:gd name="T0" fmla="*/ 0 w 65"/>
                  <a:gd name="T1" fmla="*/ 137 h 100"/>
                  <a:gd name="T2" fmla="*/ 16 w 65"/>
                  <a:gd name="T3" fmla="*/ 146 h 100"/>
                  <a:gd name="T4" fmla="*/ 94 w 65"/>
                  <a:gd name="T5" fmla="*/ 6 h 100"/>
                  <a:gd name="T6" fmla="*/ 80 w 65"/>
                  <a:gd name="T7" fmla="*/ 0 h 100"/>
                  <a:gd name="T8" fmla="*/ 0 w 65"/>
                  <a:gd name="T9" fmla="*/ 137 h 100"/>
                  <a:gd name="T10" fmla="*/ 0 w 65"/>
                  <a:gd name="T11" fmla="*/ 137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100">
                    <a:moveTo>
                      <a:pt x="0" y="94"/>
                    </a:moveTo>
                    <a:lnTo>
                      <a:pt x="11" y="100"/>
                    </a:lnTo>
                    <a:lnTo>
                      <a:pt x="65" y="4"/>
                    </a:lnTo>
                    <a:lnTo>
                      <a:pt x="55" y="0"/>
                    </a:lnTo>
                    <a:lnTo>
                      <a:pt x="0" y="94"/>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50" name="Freeform 549"/>
              <p:cNvSpPr>
                <a:spLocks/>
              </p:cNvSpPr>
              <p:nvPr/>
            </p:nvSpPr>
            <p:spPr bwMode="auto">
              <a:xfrm>
                <a:off x="3567" y="2752"/>
                <a:ext cx="151" cy="61"/>
              </a:xfrm>
              <a:custGeom>
                <a:avLst/>
                <a:gdLst>
                  <a:gd name="T0" fmla="*/ 0 w 105"/>
                  <a:gd name="T1" fmla="*/ 48 h 42"/>
                  <a:gd name="T2" fmla="*/ 0 w 105"/>
                  <a:gd name="T3" fmla="*/ 48 h 42"/>
                  <a:gd name="T4" fmla="*/ 19 w 105"/>
                  <a:gd name="T5" fmla="*/ 57 h 42"/>
                  <a:gd name="T6" fmla="*/ 40 w 105"/>
                  <a:gd name="T7" fmla="*/ 61 h 42"/>
                  <a:gd name="T8" fmla="*/ 63 w 105"/>
                  <a:gd name="T9" fmla="*/ 61 h 42"/>
                  <a:gd name="T10" fmla="*/ 82 w 105"/>
                  <a:gd name="T11" fmla="*/ 60 h 42"/>
                  <a:gd name="T12" fmla="*/ 102 w 105"/>
                  <a:gd name="T13" fmla="*/ 51 h 42"/>
                  <a:gd name="T14" fmla="*/ 121 w 105"/>
                  <a:gd name="T15" fmla="*/ 39 h 42"/>
                  <a:gd name="T16" fmla="*/ 138 w 105"/>
                  <a:gd name="T17" fmla="*/ 25 h 42"/>
                  <a:gd name="T18" fmla="*/ 151 w 105"/>
                  <a:gd name="T19" fmla="*/ 9 h 42"/>
                  <a:gd name="T20" fmla="*/ 135 w 105"/>
                  <a:gd name="T21" fmla="*/ 0 h 42"/>
                  <a:gd name="T22" fmla="*/ 124 w 105"/>
                  <a:gd name="T23" fmla="*/ 15 h 42"/>
                  <a:gd name="T24" fmla="*/ 112 w 105"/>
                  <a:gd name="T25" fmla="*/ 28 h 42"/>
                  <a:gd name="T26" fmla="*/ 96 w 105"/>
                  <a:gd name="T27" fmla="*/ 36 h 42"/>
                  <a:gd name="T28" fmla="*/ 79 w 105"/>
                  <a:gd name="T29" fmla="*/ 42 h 42"/>
                  <a:gd name="T30" fmla="*/ 60 w 105"/>
                  <a:gd name="T31" fmla="*/ 45 h 42"/>
                  <a:gd name="T32" fmla="*/ 43 w 105"/>
                  <a:gd name="T33" fmla="*/ 45 h 42"/>
                  <a:gd name="T34" fmla="*/ 24 w 105"/>
                  <a:gd name="T35" fmla="*/ 42 h 42"/>
                  <a:gd name="T36" fmla="*/ 7 w 105"/>
                  <a:gd name="T37" fmla="*/ 33 h 42"/>
                  <a:gd name="T38" fmla="*/ 7 w 105"/>
                  <a:gd name="T39" fmla="*/ 33 h 42"/>
                  <a:gd name="T40" fmla="*/ 0 w 105"/>
                  <a:gd name="T41" fmla="*/ 48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5" h="42">
                    <a:moveTo>
                      <a:pt x="0" y="33"/>
                    </a:moveTo>
                    <a:lnTo>
                      <a:pt x="0" y="33"/>
                    </a:lnTo>
                    <a:lnTo>
                      <a:pt x="13" y="39"/>
                    </a:lnTo>
                    <a:lnTo>
                      <a:pt x="28" y="42"/>
                    </a:lnTo>
                    <a:lnTo>
                      <a:pt x="44" y="42"/>
                    </a:lnTo>
                    <a:lnTo>
                      <a:pt x="57" y="41"/>
                    </a:lnTo>
                    <a:lnTo>
                      <a:pt x="71" y="35"/>
                    </a:lnTo>
                    <a:lnTo>
                      <a:pt x="84" y="27"/>
                    </a:lnTo>
                    <a:lnTo>
                      <a:pt x="96" y="17"/>
                    </a:lnTo>
                    <a:lnTo>
                      <a:pt x="105" y="6"/>
                    </a:lnTo>
                    <a:lnTo>
                      <a:pt x="94" y="0"/>
                    </a:lnTo>
                    <a:lnTo>
                      <a:pt x="86" y="10"/>
                    </a:lnTo>
                    <a:lnTo>
                      <a:pt x="78" y="19"/>
                    </a:lnTo>
                    <a:lnTo>
                      <a:pt x="67" y="25"/>
                    </a:lnTo>
                    <a:lnTo>
                      <a:pt x="55" y="29"/>
                    </a:lnTo>
                    <a:lnTo>
                      <a:pt x="42" y="31"/>
                    </a:lnTo>
                    <a:lnTo>
                      <a:pt x="30" y="31"/>
                    </a:lnTo>
                    <a:lnTo>
                      <a:pt x="17" y="29"/>
                    </a:lnTo>
                    <a:lnTo>
                      <a:pt x="5" y="23"/>
                    </a:lnTo>
                    <a:lnTo>
                      <a:pt x="0" y="33"/>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51" name="Freeform 550"/>
              <p:cNvSpPr>
                <a:spLocks/>
              </p:cNvSpPr>
              <p:nvPr/>
            </p:nvSpPr>
            <p:spPr bwMode="auto">
              <a:xfrm>
                <a:off x="2706" y="2285"/>
                <a:ext cx="866" cy="513"/>
              </a:xfrm>
              <a:custGeom>
                <a:avLst/>
                <a:gdLst>
                  <a:gd name="T0" fmla="*/ 6 w 595"/>
                  <a:gd name="T1" fmla="*/ 0 h 353"/>
                  <a:gd name="T2" fmla="*/ 0 w 595"/>
                  <a:gd name="T3" fmla="*/ 13 h 353"/>
                  <a:gd name="T4" fmla="*/ 859 w 595"/>
                  <a:gd name="T5" fmla="*/ 513 h 353"/>
                  <a:gd name="T6" fmla="*/ 866 w 595"/>
                  <a:gd name="T7" fmla="*/ 498 h 353"/>
                  <a:gd name="T8" fmla="*/ 6 w 595"/>
                  <a:gd name="T9" fmla="*/ 0 h 353"/>
                  <a:gd name="T10" fmla="*/ 6 w 595"/>
                  <a:gd name="T11" fmla="*/ 0 h 3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5" h="353">
                    <a:moveTo>
                      <a:pt x="4" y="0"/>
                    </a:moveTo>
                    <a:lnTo>
                      <a:pt x="0" y="9"/>
                    </a:lnTo>
                    <a:lnTo>
                      <a:pt x="590" y="353"/>
                    </a:lnTo>
                    <a:lnTo>
                      <a:pt x="595" y="343"/>
                    </a:lnTo>
                    <a:lnTo>
                      <a:pt x="4"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52" name="Freeform 551"/>
              <p:cNvSpPr>
                <a:spLocks/>
              </p:cNvSpPr>
              <p:nvPr/>
            </p:nvSpPr>
            <p:spPr bwMode="auto">
              <a:xfrm>
                <a:off x="2650" y="2145"/>
                <a:ext cx="61" cy="154"/>
              </a:xfrm>
              <a:custGeom>
                <a:avLst/>
                <a:gdLst>
                  <a:gd name="T0" fmla="*/ 15 w 42"/>
                  <a:gd name="T1" fmla="*/ 0 h 105"/>
                  <a:gd name="T2" fmla="*/ 15 w 42"/>
                  <a:gd name="T3" fmla="*/ 0 h 105"/>
                  <a:gd name="T4" fmla="*/ 6 w 42"/>
                  <a:gd name="T5" fmla="*/ 22 h 105"/>
                  <a:gd name="T6" fmla="*/ 0 w 42"/>
                  <a:gd name="T7" fmla="*/ 43 h 105"/>
                  <a:gd name="T8" fmla="*/ 0 w 42"/>
                  <a:gd name="T9" fmla="*/ 65 h 105"/>
                  <a:gd name="T10" fmla="*/ 3 w 42"/>
                  <a:gd name="T11" fmla="*/ 87 h 105"/>
                  <a:gd name="T12" fmla="*/ 12 w 42"/>
                  <a:gd name="T13" fmla="*/ 107 h 105"/>
                  <a:gd name="T14" fmla="*/ 22 w 42"/>
                  <a:gd name="T15" fmla="*/ 123 h 105"/>
                  <a:gd name="T16" fmla="*/ 36 w 42"/>
                  <a:gd name="T17" fmla="*/ 141 h 105"/>
                  <a:gd name="T18" fmla="*/ 55 w 42"/>
                  <a:gd name="T19" fmla="*/ 154 h 105"/>
                  <a:gd name="T20" fmla="*/ 61 w 42"/>
                  <a:gd name="T21" fmla="*/ 141 h 105"/>
                  <a:gd name="T22" fmla="*/ 48 w 42"/>
                  <a:gd name="T23" fmla="*/ 129 h 105"/>
                  <a:gd name="T24" fmla="*/ 33 w 42"/>
                  <a:gd name="T25" fmla="*/ 114 h 105"/>
                  <a:gd name="T26" fmla="*/ 25 w 42"/>
                  <a:gd name="T27" fmla="*/ 98 h 105"/>
                  <a:gd name="T28" fmla="*/ 19 w 42"/>
                  <a:gd name="T29" fmla="*/ 81 h 105"/>
                  <a:gd name="T30" fmla="*/ 17 w 42"/>
                  <a:gd name="T31" fmla="*/ 65 h 105"/>
                  <a:gd name="T32" fmla="*/ 17 w 42"/>
                  <a:gd name="T33" fmla="*/ 44 h 105"/>
                  <a:gd name="T34" fmla="*/ 19 w 42"/>
                  <a:gd name="T35" fmla="*/ 28 h 105"/>
                  <a:gd name="T36" fmla="*/ 28 w 42"/>
                  <a:gd name="T37" fmla="*/ 7 h 105"/>
                  <a:gd name="T38" fmla="*/ 28 w 42"/>
                  <a:gd name="T39" fmla="*/ 7 h 105"/>
                  <a:gd name="T40" fmla="*/ 15 w 42"/>
                  <a:gd name="T41" fmla="*/ 0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2" h="105">
                    <a:moveTo>
                      <a:pt x="10" y="0"/>
                    </a:moveTo>
                    <a:lnTo>
                      <a:pt x="10" y="0"/>
                    </a:lnTo>
                    <a:lnTo>
                      <a:pt x="4" y="15"/>
                    </a:lnTo>
                    <a:lnTo>
                      <a:pt x="0" y="29"/>
                    </a:lnTo>
                    <a:lnTo>
                      <a:pt x="0" y="44"/>
                    </a:lnTo>
                    <a:lnTo>
                      <a:pt x="2" y="59"/>
                    </a:lnTo>
                    <a:lnTo>
                      <a:pt x="8" y="73"/>
                    </a:lnTo>
                    <a:lnTo>
                      <a:pt x="15" y="84"/>
                    </a:lnTo>
                    <a:lnTo>
                      <a:pt x="25" y="96"/>
                    </a:lnTo>
                    <a:lnTo>
                      <a:pt x="38" y="105"/>
                    </a:lnTo>
                    <a:lnTo>
                      <a:pt x="42" y="96"/>
                    </a:lnTo>
                    <a:lnTo>
                      <a:pt x="33" y="88"/>
                    </a:lnTo>
                    <a:lnTo>
                      <a:pt x="23" y="78"/>
                    </a:lnTo>
                    <a:lnTo>
                      <a:pt x="17" y="67"/>
                    </a:lnTo>
                    <a:lnTo>
                      <a:pt x="13" y="55"/>
                    </a:lnTo>
                    <a:lnTo>
                      <a:pt x="12" y="44"/>
                    </a:lnTo>
                    <a:lnTo>
                      <a:pt x="12" y="30"/>
                    </a:lnTo>
                    <a:lnTo>
                      <a:pt x="13" y="19"/>
                    </a:lnTo>
                    <a:lnTo>
                      <a:pt x="19" y="5"/>
                    </a:lnTo>
                    <a:lnTo>
                      <a:pt x="10"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53" name="Freeform 552"/>
              <p:cNvSpPr>
                <a:spLocks/>
              </p:cNvSpPr>
              <p:nvPr/>
            </p:nvSpPr>
            <p:spPr bwMode="auto">
              <a:xfrm>
                <a:off x="3190" y="3552"/>
                <a:ext cx="177" cy="61"/>
              </a:xfrm>
              <a:custGeom>
                <a:avLst/>
                <a:gdLst>
                  <a:gd name="T0" fmla="*/ 177 w 121"/>
                  <a:gd name="T1" fmla="*/ 48 h 42"/>
                  <a:gd name="T2" fmla="*/ 177 w 121"/>
                  <a:gd name="T3" fmla="*/ 48 h 42"/>
                  <a:gd name="T4" fmla="*/ 6 w 121"/>
                  <a:gd name="T5" fmla="*/ 0 h 42"/>
                  <a:gd name="T6" fmla="*/ 0 w 121"/>
                  <a:gd name="T7" fmla="*/ 17 h 42"/>
                  <a:gd name="T8" fmla="*/ 173 w 121"/>
                  <a:gd name="T9" fmla="*/ 61 h 42"/>
                  <a:gd name="T10" fmla="*/ 177 w 121"/>
                  <a:gd name="T11" fmla="*/ 48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 h="42">
                    <a:moveTo>
                      <a:pt x="121" y="33"/>
                    </a:moveTo>
                    <a:lnTo>
                      <a:pt x="121" y="33"/>
                    </a:lnTo>
                    <a:lnTo>
                      <a:pt x="4" y="0"/>
                    </a:lnTo>
                    <a:lnTo>
                      <a:pt x="0" y="12"/>
                    </a:lnTo>
                    <a:lnTo>
                      <a:pt x="118" y="42"/>
                    </a:lnTo>
                    <a:lnTo>
                      <a:pt x="121" y="33"/>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54" name="Freeform 553"/>
              <p:cNvSpPr>
                <a:spLocks/>
              </p:cNvSpPr>
              <p:nvPr/>
            </p:nvSpPr>
            <p:spPr bwMode="auto">
              <a:xfrm>
                <a:off x="3362" y="3600"/>
                <a:ext cx="212" cy="112"/>
              </a:xfrm>
              <a:custGeom>
                <a:avLst/>
                <a:gdLst>
                  <a:gd name="T0" fmla="*/ 208 w 145"/>
                  <a:gd name="T1" fmla="*/ 112 h 78"/>
                  <a:gd name="T2" fmla="*/ 212 w 145"/>
                  <a:gd name="T3" fmla="*/ 99 h 78"/>
                  <a:gd name="T4" fmla="*/ 4 w 145"/>
                  <a:gd name="T5" fmla="*/ 0 h 78"/>
                  <a:gd name="T6" fmla="*/ 0 w 145"/>
                  <a:gd name="T7" fmla="*/ 13 h 78"/>
                  <a:gd name="T8" fmla="*/ 208 w 145"/>
                  <a:gd name="T9" fmla="*/ 112 h 78"/>
                  <a:gd name="T10" fmla="*/ 208 w 145"/>
                  <a:gd name="T11" fmla="*/ 112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78">
                    <a:moveTo>
                      <a:pt x="142" y="78"/>
                    </a:moveTo>
                    <a:lnTo>
                      <a:pt x="145" y="69"/>
                    </a:lnTo>
                    <a:lnTo>
                      <a:pt x="3" y="0"/>
                    </a:lnTo>
                    <a:lnTo>
                      <a:pt x="0" y="9"/>
                    </a:lnTo>
                    <a:lnTo>
                      <a:pt x="142" y="78"/>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3175" cmpd="sng">
                    <a:solidFill>
                      <a:srgbClr val="000000"/>
                    </a:solidFill>
                    <a:round/>
                    <a:headEnd/>
                    <a:tailEnd/>
                  </a14:hiddenLine>
                </a:ext>
              </a:extLst>
            </p:spPr>
            <p:txBody>
              <a:bodyPr/>
              <a:lstStyle/>
              <a:p>
                <a:endParaRPr lang="tr-TR"/>
              </a:p>
            </p:txBody>
          </p:sp>
          <p:sp>
            <p:nvSpPr>
              <p:cNvPr id="33955" name="Freeform 554"/>
              <p:cNvSpPr>
                <a:spLocks/>
              </p:cNvSpPr>
              <p:nvPr/>
            </p:nvSpPr>
            <p:spPr bwMode="auto">
              <a:xfrm>
                <a:off x="3569" y="3701"/>
                <a:ext cx="53" cy="82"/>
              </a:xfrm>
              <a:custGeom>
                <a:avLst/>
                <a:gdLst>
                  <a:gd name="T0" fmla="*/ 50 w 36"/>
                  <a:gd name="T1" fmla="*/ 82 h 56"/>
                  <a:gd name="T2" fmla="*/ 50 w 36"/>
                  <a:gd name="T3" fmla="*/ 82 h 56"/>
                  <a:gd name="T4" fmla="*/ 53 w 36"/>
                  <a:gd name="T5" fmla="*/ 67 h 56"/>
                  <a:gd name="T6" fmla="*/ 53 w 36"/>
                  <a:gd name="T7" fmla="*/ 56 h 56"/>
                  <a:gd name="T8" fmla="*/ 50 w 36"/>
                  <a:gd name="T9" fmla="*/ 42 h 56"/>
                  <a:gd name="T10" fmla="*/ 44 w 36"/>
                  <a:gd name="T11" fmla="*/ 31 h 56"/>
                  <a:gd name="T12" fmla="*/ 35 w 36"/>
                  <a:gd name="T13" fmla="*/ 22 h 56"/>
                  <a:gd name="T14" fmla="*/ 28 w 36"/>
                  <a:gd name="T15" fmla="*/ 13 h 56"/>
                  <a:gd name="T16" fmla="*/ 16 w 36"/>
                  <a:gd name="T17" fmla="*/ 6 h 56"/>
                  <a:gd name="T18" fmla="*/ 4 w 36"/>
                  <a:gd name="T19" fmla="*/ 0 h 56"/>
                  <a:gd name="T20" fmla="*/ 0 w 36"/>
                  <a:gd name="T21" fmla="*/ 13 h 56"/>
                  <a:gd name="T22" fmla="*/ 7 w 36"/>
                  <a:gd name="T23" fmla="*/ 19 h 56"/>
                  <a:gd name="T24" fmla="*/ 16 w 36"/>
                  <a:gd name="T25" fmla="*/ 25 h 56"/>
                  <a:gd name="T26" fmla="*/ 25 w 36"/>
                  <a:gd name="T27" fmla="*/ 34 h 56"/>
                  <a:gd name="T28" fmla="*/ 31 w 36"/>
                  <a:gd name="T29" fmla="*/ 42 h 56"/>
                  <a:gd name="T30" fmla="*/ 34 w 36"/>
                  <a:gd name="T31" fmla="*/ 47 h 56"/>
                  <a:gd name="T32" fmla="*/ 35 w 36"/>
                  <a:gd name="T33" fmla="*/ 59 h 56"/>
                  <a:gd name="T34" fmla="*/ 35 w 36"/>
                  <a:gd name="T35" fmla="*/ 67 h 56"/>
                  <a:gd name="T36" fmla="*/ 34 w 36"/>
                  <a:gd name="T37" fmla="*/ 76 h 56"/>
                  <a:gd name="T38" fmla="*/ 34 w 36"/>
                  <a:gd name="T39" fmla="*/ 76 h 56"/>
                  <a:gd name="T40" fmla="*/ 50 w 36"/>
                  <a:gd name="T41" fmla="*/ 82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56">
                    <a:moveTo>
                      <a:pt x="34" y="56"/>
                    </a:moveTo>
                    <a:lnTo>
                      <a:pt x="34" y="56"/>
                    </a:lnTo>
                    <a:lnTo>
                      <a:pt x="36" y="46"/>
                    </a:lnTo>
                    <a:lnTo>
                      <a:pt x="36" y="38"/>
                    </a:lnTo>
                    <a:lnTo>
                      <a:pt x="34" y="29"/>
                    </a:lnTo>
                    <a:lnTo>
                      <a:pt x="30" y="21"/>
                    </a:lnTo>
                    <a:lnTo>
                      <a:pt x="24" y="15"/>
                    </a:lnTo>
                    <a:lnTo>
                      <a:pt x="19" y="9"/>
                    </a:lnTo>
                    <a:lnTo>
                      <a:pt x="11" y="4"/>
                    </a:lnTo>
                    <a:lnTo>
                      <a:pt x="3" y="0"/>
                    </a:lnTo>
                    <a:lnTo>
                      <a:pt x="0" y="9"/>
                    </a:lnTo>
                    <a:lnTo>
                      <a:pt x="5" y="13"/>
                    </a:lnTo>
                    <a:lnTo>
                      <a:pt x="11" y="17"/>
                    </a:lnTo>
                    <a:lnTo>
                      <a:pt x="17" y="23"/>
                    </a:lnTo>
                    <a:lnTo>
                      <a:pt x="21" y="29"/>
                    </a:lnTo>
                    <a:lnTo>
                      <a:pt x="23" y="32"/>
                    </a:lnTo>
                    <a:lnTo>
                      <a:pt x="24" y="40"/>
                    </a:lnTo>
                    <a:lnTo>
                      <a:pt x="24" y="46"/>
                    </a:lnTo>
                    <a:lnTo>
                      <a:pt x="23" y="52"/>
                    </a:lnTo>
                    <a:lnTo>
                      <a:pt x="34" y="56"/>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56" name="Freeform 555"/>
              <p:cNvSpPr>
                <a:spLocks/>
              </p:cNvSpPr>
              <p:nvPr/>
            </p:nvSpPr>
            <p:spPr bwMode="auto">
              <a:xfrm>
                <a:off x="3597" y="3777"/>
                <a:ext cx="22" cy="26"/>
              </a:xfrm>
              <a:custGeom>
                <a:avLst/>
                <a:gdLst>
                  <a:gd name="T0" fmla="*/ 0 w 15"/>
                  <a:gd name="T1" fmla="*/ 21 h 19"/>
                  <a:gd name="T2" fmla="*/ 16 w 15"/>
                  <a:gd name="T3" fmla="*/ 26 h 19"/>
                  <a:gd name="T4" fmla="*/ 22 w 15"/>
                  <a:gd name="T5" fmla="*/ 5 h 19"/>
                  <a:gd name="T6" fmla="*/ 6 w 15"/>
                  <a:gd name="T7" fmla="*/ 0 h 19"/>
                  <a:gd name="T8" fmla="*/ 0 w 15"/>
                  <a:gd name="T9" fmla="*/ 21 h 19"/>
                  <a:gd name="T10" fmla="*/ 0 w 15"/>
                  <a:gd name="T11" fmla="*/ 21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9">
                    <a:moveTo>
                      <a:pt x="0" y="15"/>
                    </a:moveTo>
                    <a:lnTo>
                      <a:pt x="11" y="19"/>
                    </a:lnTo>
                    <a:lnTo>
                      <a:pt x="15" y="4"/>
                    </a:lnTo>
                    <a:lnTo>
                      <a:pt x="4" y="0"/>
                    </a:lnTo>
                    <a:lnTo>
                      <a:pt x="0" y="15"/>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57" name="Freeform 556"/>
              <p:cNvSpPr>
                <a:spLocks/>
              </p:cNvSpPr>
              <p:nvPr/>
            </p:nvSpPr>
            <p:spPr bwMode="auto">
              <a:xfrm>
                <a:off x="3533" y="3800"/>
                <a:ext cx="78" cy="53"/>
              </a:xfrm>
              <a:custGeom>
                <a:avLst/>
                <a:gdLst>
                  <a:gd name="T0" fmla="*/ 0 w 55"/>
                  <a:gd name="T1" fmla="*/ 50 h 37"/>
                  <a:gd name="T2" fmla="*/ 0 w 55"/>
                  <a:gd name="T3" fmla="*/ 50 h 37"/>
                  <a:gd name="T4" fmla="*/ 13 w 55"/>
                  <a:gd name="T5" fmla="*/ 53 h 37"/>
                  <a:gd name="T6" fmla="*/ 24 w 55"/>
                  <a:gd name="T7" fmla="*/ 53 h 37"/>
                  <a:gd name="T8" fmla="*/ 37 w 55"/>
                  <a:gd name="T9" fmla="*/ 50 h 37"/>
                  <a:gd name="T10" fmla="*/ 48 w 55"/>
                  <a:gd name="T11" fmla="*/ 44 h 37"/>
                  <a:gd name="T12" fmla="*/ 57 w 55"/>
                  <a:gd name="T13" fmla="*/ 39 h 37"/>
                  <a:gd name="T14" fmla="*/ 68 w 55"/>
                  <a:gd name="T15" fmla="*/ 27 h 37"/>
                  <a:gd name="T16" fmla="*/ 72 w 55"/>
                  <a:gd name="T17" fmla="*/ 17 h 37"/>
                  <a:gd name="T18" fmla="*/ 78 w 55"/>
                  <a:gd name="T19" fmla="*/ 6 h 37"/>
                  <a:gd name="T20" fmla="*/ 62 w 55"/>
                  <a:gd name="T21" fmla="*/ 0 h 37"/>
                  <a:gd name="T22" fmla="*/ 60 w 55"/>
                  <a:gd name="T23" fmla="*/ 11 h 37"/>
                  <a:gd name="T24" fmla="*/ 54 w 55"/>
                  <a:gd name="T25" fmla="*/ 19 h 37"/>
                  <a:gd name="T26" fmla="*/ 48 w 55"/>
                  <a:gd name="T27" fmla="*/ 24 h 37"/>
                  <a:gd name="T28" fmla="*/ 40 w 55"/>
                  <a:gd name="T29" fmla="*/ 30 h 37"/>
                  <a:gd name="T30" fmla="*/ 33 w 55"/>
                  <a:gd name="T31" fmla="*/ 33 h 37"/>
                  <a:gd name="T32" fmla="*/ 21 w 55"/>
                  <a:gd name="T33" fmla="*/ 36 h 37"/>
                  <a:gd name="T34" fmla="*/ 13 w 55"/>
                  <a:gd name="T35" fmla="*/ 36 h 37"/>
                  <a:gd name="T36" fmla="*/ 3 w 55"/>
                  <a:gd name="T37" fmla="*/ 36 h 37"/>
                  <a:gd name="T38" fmla="*/ 3 w 55"/>
                  <a:gd name="T39" fmla="*/ 36 h 37"/>
                  <a:gd name="T40" fmla="*/ 0 w 55"/>
                  <a:gd name="T41" fmla="*/ 5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37">
                    <a:moveTo>
                      <a:pt x="0" y="35"/>
                    </a:moveTo>
                    <a:lnTo>
                      <a:pt x="0" y="35"/>
                    </a:lnTo>
                    <a:lnTo>
                      <a:pt x="9" y="37"/>
                    </a:lnTo>
                    <a:lnTo>
                      <a:pt x="17" y="37"/>
                    </a:lnTo>
                    <a:lnTo>
                      <a:pt x="26" y="35"/>
                    </a:lnTo>
                    <a:lnTo>
                      <a:pt x="34" y="31"/>
                    </a:lnTo>
                    <a:lnTo>
                      <a:pt x="40" y="27"/>
                    </a:lnTo>
                    <a:lnTo>
                      <a:pt x="48" y="19"/>
                    </a:lnTo>
                    <a:lnTo>
                      <a:pt x="51" y="12"/>
                    </a:lnTo>
                    <a:lnTo>
                      <a:pt x="55" y="4"/>
                    </a:lnTo>
                    <a:lnTo>
                      <a:pt x="44" y="0"/>
                    </a:lnTo>
                    <a:lnTo>
                      <a:pt x="42" y="8"/>
                    </a:lnTo>
                    <a:lnTo>
                      <a:pt x="38" y="13"/>
                    </a:lnTo>
                    <a:lnTo>
                      <a:pt x="34" y="17"/>
                    </a:lnTo>
                    <a:lnTo>
                      <a:pt x="28" y="21"/>
                    </a:lnTo>
                    <a:lnTo>
                      <a:pt x="23" y="23"/>
                    </a:lnTo>
                    <a:lnTo>
                      <a:pt x="15" y="25"/>
                    </a:lnTo>
                    <a:lnTo>
                      <a:pt x="9" y="25"/>
                    </a:lnTo>
                    <a:lnTo>
                      <a:pt x="2" y="25"/>
                    </a:lnTo>
                    <a:lnTo>
                      <a:pt x="0" y="35"/>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3175" cmpd="sng">
                    <a:solidFill>
                      <a:srgbClr val="000000"/>
                    </a:solidFill>
                    <a:round/>
                    <a:headEnd/>
                    <a:tailEnd/>
                  </a14:hiddenLine>
                </a:ext>
              </a:extLst>
            </p:spPr>
            <p:txBody>
              <a:bodyPr/>
              <a:lstStyle/>
              <a:p>
                <a:endParaRPr lang="tr-TR"/>
              </a:p>
            </p:txBody>
          </p:sp>
          <p:sp>
            <p:nvSpPr>
              <p:cNvPr id="33958" name="Freeform 557"/>
              <p:cNvSpPr>
                <a:spLocks/>
              </p:cNvSpPr>
              <p:nvPr/>
            </p:nvSpPr>
            <p:spPr bwMode="auto">
              <a:xfrm>
                <a:off x="3143" y="3725"/>
                <a:ext cx="393" cy="125"/>
              </a:xfrm>
              <a:custGeom>
                <a:avLst/>
                <a:gdLst>
                  <a:gd name="T0" fmla="*/ 0 w 269"/>
                  <a:gd name="T1" fmla="*/ 18 h 85"/>
                  <a:gd name="T2" fmla="*/ 0 w 269"/>
                  <a:gd name="T3" fmla="*/ 18 h 85"/>
                  <a:gd name="T4" fmla="*/ 390 w 269"/>
                  <a:gd name="T5" fmla="*/ 125 h 85"/>
                  <a:gd name="T6" fmla="*/ 393 w 269"/>
                  <a:gd name="T7" fmla="*/ 110 h 85"/>
                  <a:gd name="T8" fmla="*/ 6 w 269"/>
                  <a:gd name="T9" fmla="*/ 0 h 85"/>
                  <a:gd name="T10" fmla="*/ 0 w 269"/>
                  <a:gd name="T11" fmla="*/ 18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 h="85">
                    <a:moveTo>
                      <a:pt x="0" y="12"/>
                    </a:moveTo>
                    <a:lnTo>
                      <a:pt x="0" y="12"/>
                    </a:lnTo>
                    <a:lnTo>
                      <a:pt x="267" y="85"/>
                    </a:lnTo>
                    <a:lnTo>
                      <a:pt x="269" y="75"/>
                    </a:lnTo>
                    <a:lnTo>
                      <a:pt x="4" y="0"/>
                    </a:lnTo>
                    <a:lnTo>
                      <a:pt x="0" y="12"/>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3175" cmpd="sng">
                    <a:solidFill>
                      <a:srgbClr val="000000"/>
                    </a:solidFill>
                    <a:round/>
                    <a:headEnd/>
                    <a:tailEnd/>
                  </a14:hiddenLine>
                </a:ext>
              </a:extLst>
            </p:spPr>
            <p:txBody>
              <a:bodyPr/>
              <a:lstStyle/>
              <a:p>
                <a:endParaRPr lang="tr-TR"/>
              </a:p>
            </p:txBody>
          </p:sp>
          <p:sp>
            <p:nvSpPr>
              <p:cNvPr id="33959" name="Freeform 558"/>
              <p:cNvSpPr>
                <a:spLocks/>
              </p:cNvSpPr>
              <p:nvPr/>
            </p:nvSpPr>
            <p:spPr bwMode="auto">
              <a:xfrm>
                <a:off x="3095" y="3662"/>
                <a:ext cx="56" cy="82"/>
              </a:xfrm>
              <a:custGeom>
                <a:avLst/>
                <a:gdLst>
                  <a:gd name="T0" fmla="*/ 3 w 37"/>
                  <a:gd name="T1" fmla="*/ 0 h 56"/>
                  <a:gd name="T2" fmla="*/ 3 w 37"/>
                  <a:gd name="T3" fmla="*/ 0 h 56"/>
                  <a:gd name="T4" fmla="*/ 0 w 37"/>
                  <a:gd name="T5" fmla="*/ 15 h 56"/>
                  <a:gd name="T6" fmla="*/ 0 w 37"/>
                  <a:gd name="T7" fmla="*/ 25 h 56"/>
                  <a:gd name="T8" fmla="*/ 3 w 37"/>
                  <a:gd name="T9" fmla="*/ 40 h 56"/>
                  <a:gd name="T10" fmla="*/ 9 w 37"/>
                  <a:gd name="T11" fmla="*/ 51 h 56"/>
                  <a:gd name="T12" fmla="*/ 18 w 37"/>
                  <a:gd name="T13" fmla="*/ 61 h 56"/>
                  <a:gd name="T14" fmla="*/ 26 w 37"/>
                  <a:gd name="T15" fmla="*/ 70 h 56"/>
                  <a:gd name="T16" fmla="*/ 38 w 37"/>
                  <a:gd name="T17" fmla="*/ 76 h 56"/>
                  <a:gd name="T18" fmla="*/ 50 w 37"/>
                  <a:gd name="T19" fmla="*/ 82 h 56"/>
                  <a:gd name="T20" fmla="*/ 56 w 37"/>
                  <a:gd name="T21" fmla="*/ 64 h 56"/>
                  <a:gd name="T22" fmla="*/ 44 w 37"/>
                  <a:gd name="T23" fmla="*/ 61 h 56"/>
                  <a:gd name="T24" fmla="*/ 38 w 37"/>
                  <a:gd name="T25" fmla="*/ 56 h 56"/>
                  <a:gd name="T26" fmla="*/ 29 w 37"/>
                  <a:gd name="T27" fmla="*/ 51 h 56"/>
                  <a:gd name="T28" fmla="*/ 24 w 37"/>
                  <a:gd name="T29" fmla="*/ 42 h 56"/>
                  <a:gd name="T30" fmla="*/ 21 w 37"/>
                  <a:gd name="T31" fmla="*/ 34 h 56"/>
                  <a:gd name="T32" fmla="*/ 18 w 37"/>
                  <a:gd name="T33" fmla="*/ 25 h 56"/>
                  <a:gd name="T34" fmla="*/ 18 w 37"/>
                  <a:gd name="T35" fmla="*/ 15 h 56"/>
                  <a:gd name="T36" fmla="*/ 18 w 37"/>
                  <a:gd name="T37" fmla="*/ 6 h 56"/>
                  <a:gd name="T38" fmla="*/ 18 w 37"/>
                  <a:gd name="T39" fmla="*/ 6 h 56"/>
                  <a:gd name="T40" fmla="*/ 3 w 37"/>
                  <a:gd name="T41" fmla="*/ 0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56">
                    <a:moveTo>
                      <a:pt x="2" y="0"/>
                    </a:moveTo>
                    <a:lnTo>
                      <a:pt x="2" y="0"/>
                    </a:lnTo>
                    <a:lnTo>
                      <a:pt x="0" y="10"/>
                    </a:lnTo>
                    <a:lnTo>
                      <a:pt x="0" y="17"/>
                    </a:lnTo>
                    <a:lnTo>
                      <a:pt x="2" y="27"/>
                    </a:lnTo>
                    <a:lnTo>
                      <a:pt x="6" y="35"/>
                    </a:lnTo>
                    <a:lnTo>
                      <a:pt x="12" y="42"/>
                    </a:lnTo>
                    <a:lnTo>
                      <a:pt x="17" y="48"/>
                    </a:lnTo>
                    <a:lnTo>
                      <a:pt x="25" y="52"/>
                    </a:lnTo>
                    <a:lnTo>
                      <a:pt x="33" y="56"/>
                    </a:lnTo>
                    <a:lnTo>
                      <a:pt x="37" y="44"/>
                    </a:lnTo>
                    <a:lnTo>
                      <a:pt x="29" y="42"/>
                    </a:lnTo>
                    <a:lnTo>
                      <a:pt x="25" y="38"/>
                    </a:lnTo>
                    <a:lnTo>
                      <a:pt x="19" y="35"/>
                    </a:lnTo>
                    <a:lnTo>
                      <a:pt x="16" y="29"/>
                    </a:lnTo>
                    <a:lnTo>
                      <a:pt x="14" y="23"/>
                    </a:lnTo>
                    <a:lnTo>
                      <a:pt x="12" y="17"/>
                    </a:lnTo>
                    <a:lnTo>
                      <a:pt x="12" y="10"/>
                    </a:lnTo>
                    <a:lnTo>
                      <a:pt x="12" y="4"/>
                    </a:lnTo>
                    <a:lnTo>
                      <a:pt x="2"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60" name="Freeform 559"/>
              <p:cNvSpPr>
                <a:spLocks/>
              </p:cNvSpPr>
              <p:nvPr/>
            </p:nvSpPr>
            <p:spPr bwMode="auto">
              <a:xfrm>
                <a:off x="3098" y="3600"/>
                <a:ext cx="34" cy="68"/>
              </a:xfrm>
              <a:custGeom>
                <a:avLst/>
                <a:gdLst>
                  <a:gd name="T0" fmla="*/ 34 w 23"/>
                  <a:gd name="T1" fmla="*/ 3 h 46"/>
                  <a:gd name="T2" fmla="*/ 18 w 23"/>
                  <a:gd name="T3" fmla="*/ 0 h 46"/>
                  <a:gd name="T4" fmla="*/ 0 w 23"/>
                  <a:gd name="T5" fmla="*/ 62 h 46"/>
                  <a:gd name="T6" fmla="*/ 15 w 23"/>
                  <a:gd name="T7" fmla="*/ 68 h 46"/>
                  <a:gd name="T8" fmla="*/ 34 w 23"/>
                  <a:gd name="T9" fmla="*/ 3 h 46"/>
                  <a:gd name="T10" fmla="*/ 34 w 23"/>
                  <a:gd name="T11" fmla="*/ 3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46">
                    <a:moveTo>
                      <a:pt x="23" y="2"/>
                    </a:moveTo>
                    <a:lnTo>
                      <a:pt x="12" y="0"/>
                    </a:lnTo>
                    <a:lnTo>
                      <a:pt x="0" y="42"/>
                    </a:lnTo>
                    <a:lnTo>
                      <a:pt x="10" y="46"/>
                    </a:lnTo>
                    <a:lnTo>
                      <a:pt x="23" y="2"/>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3175" cmpd="sng">
                    <a:solidFill>
                      <a:srgbClr val="000000"/>
                    </a:solidFill>
                    <a:round/>
                    <a:headEnd/>
                    <a:tailEnd/>
                  </a14:hiddenLine>
                </a:ext>
              </a:extLst>
            </p:spPr>
            <p:txBody>
              <a:bodyPr/>
              <a:lstStyle/>
              <a:p>
                <a:endParaRPr lang="tr-TR"/>
              </a:p>
            </p:txBody>
          </p:sp>
          <p:sp>
            <p:nvSpPr>
              <p:cNvPr id="33961" name="Freeform 560"/>
              <p:cNvSpPr>
                <a:spLocks/>
              </p:cNvSpPr>
              <p:nvPr/>
            </p:nvSpPr>
            <p:spPr bwMode="auto">
              <a:xfrm>
                <a:off x="3117" y="3554"/>
                <a:ext cx="79" cy="52"/>
              </a:xfrm>
              <a:custGeom>
                <a:avLst/>
                <a:gdLst>
                  <a:gd name="T0" fmla="*/ 79 w 55"/>
                  <a:gd name="T1" fmla="*/ 0 h 35"/>
                  <a:gd name="T2" fmla="*/ 79 w 55"/>
                  <a:gd name="T3" fmla="*/ 0 h 35"/>
                  <a:gd name="T4" fmla="*/ 66 w 55"/>
                  <a:gd name="T5" fmla="*/ 0 h 35"/>
                  <a:gd name="T6" fmla="*/ 55 w 55"/>
                  <a:gd name="T7" fmla="*/ 0 h 35"/>
                  <a:gd name="T8" fmla="*/ 40 w 55"/>
                  <a:gd name="T9" fmla="*/ 3 h 35"/>
                  <a:gd name="T10" fmla="*/ 30 w 55"/>
                  <a:gd name="T11" fmla="*/ 9 h 35"/>
                  <a:gd name="T12" fmla="*/ 19 w 55"/>
                  <a:gd name="T13" fmla="*/ 15 h 35"/>
                  <a:gd name="T14" fmla="*/ 10 w 55"/>
                  <a:gd name="T15" fmla="*/ 22 h 35"/>
                  <a:gd name="T16" fmla="*/ 4 w 55"/>
                  <a:gd name="T17" fmla="*/ 34 h 35"/>
                  <a:gd name="T18" fmla="*/ 0 w 55"/>
                  <a:gd name="T19" fmla="*/ 49 h 35"/>
                  <a:gd name="T20" fmla="*/ 16 w 55"/>
                  <a:gd name="T21" fmla="*/ 52 h 35"/>
                  <a:gd name="T22" fmla="*/ 19 w 55"/>
                  <a:gd name="T23" fmla="*/ 43 h 35"/>
                  <a:gd name="T24" fmla="*/ 24 w 55"/>
                  <a:gd name="T25" fmla="*/ 34 h 35"/>
                  <a:gd name="T26" fmla="*/ 30 w 55"/>
                  <a:gd name="T27" fmla="*/ 28 h 35"/>
                  <a:gd name="T28" fmla="*/ 37 w 55"/>
                  <a:gd name="T29" fmla="*/ 22 h 35"/>
                  <a:gd name="T30" fmla="*/ 46 w 55"/>
                  <a:gd name="T31" fmla="*/ 18 h 35"/>
                  <a:gd name="T32" fmla="*/ 55 w 55"/>
                  <a:gd name="T33" fmla="*/ 18 h 35"/>
                  <a:gd name="T34" fmla="*/ 66 w 55"/>
                  <a:gd name="T35" fmla="*/ 15 h 35"/>
                  <a:gd name="T36" fmla="*/ 73 w 55"/>
                  <a:gd name="T37" fmla="*/ 18 h 35"/>
                  <a:gd name="T38" fmla="*/ 73 w 55"/>
                  <a:gd name="T39" fmla="*/ 18 h 35"/>
                  <a:gd name="T40" fmla="*/ 79 w 55"/>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35">
                    <a:moveTo>
                      <a:pt x="55" y="0"/>
                    </a:moveTo>
                    <a:lnTo>
                      <a:pt x="55" y="0"/>
                    </a:lnTo>
                    <a:lnTo>
                      <a:pt x="46" y="0"/>
                    </a:lnTo>
                    <a:lnTo>
                      <a:pt x="38" y="0"/>
                    </a:lnTo>
                    <a:lnTo>
                      <a:pt x="28" y="2"/>
                    </a:lnTo>
                    <a:lnTo>
                      <a:pt x="21" y="6"/>
                    </a:lnTo>
                    <a:lnTo>
                      <a:pt x="13" y="10"/>
                    </a:lnTo>
                    <a:lnTo>
                      <a:pt x="7" y="15"/>
                    </a:lnTo>
                    <a:lnTo>
                      <a:pt x="3" y="23"/>
                    </a:lnTo>
                    <a:lnTo>
                      <a:pt x="0" y="33"/>
                    </a:lnTo>
                    <a:lnTo>
                      <a:pt x="11" y="35"/>
                    </a:lnTo>
                    <a:lnTo>
                      <a:pt x="13" y="29"/>
                    </a:lnTo>
                    <a:lnTo>
                      <a:pt x="17" y="23"/>
                    </a:lnTo>
                    <a:lnTo>
                      <a:pt x="21" y="19"/>
                    </a:lnTo>
                    <a:lnTo>
                      <a:pt x="26" y="15"/>
                    </a:lnTo>
                    <a:lnTo>
                      <a:pt x="32" y="12"/>
                    </a:lnTo>
                    <a:lnTo>
                      <a:pt x="38" y="12"/>
                    </a:lnTo>
                    <a:lnTo>
                      <a:pt x="46" y="10"/>
                    </a:lnTo>
                    <a:lnTo>
                      <a:pt x="51" y="12"/>
                    </a:lnTo>
                    <a:lnTo>
                      <a:pt x="55"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62" name="Freeform 561"/>
              <p:cNvSpPr>
                <a:spLocks/>
              </p:cNvSpPr>
              <p:nvPr/>
            </p:nvSpPr>
            <p:spPr bwMode="auto">
              <a:xfrm>
                <a:off x="3408" y="1059"/>
                <a:ext cx="236" cy="152"/>
              </a:xfrm>
              <a:custGeom>
                <a:avLst/>
                <a:gdLst>
                  <a:gd name="T0" fmla="*/ 229 w 161"/>
                  <a:gd name="T1" fmla="*/ 152 h 104"/>
                  <a:gd name="T2" fmla="*/ 236 w 161"/>
                  <a:gd name="T3" fmla="*/ 137 h 104"/>
                  <a:gd name="T4" fmla="*/ 9 w 161"/>
                  <a:gd name="T5" fmla="*/ 0 h 104"/>
                  <a:gd name="T6" fmla="*/ 0 w 161"/>
                  <a:gd name="T7" fmla="*/ 15 h 104"/>
                  <a:gd name="T8" fmla="*/ 229 w 161"/>
                  <a:gd name="T9" fmla="*/ 152 h 104"/>
                  <a:gd name="T10" fmla="*/ 229 w 161"/>
                  <a:gd name="T11" fmla="*/ 152 h 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104">
                    <a:moveTo>
                      <a:pt x="156" y="104"/>
                    </a:moveTo>
                    <a:lnTo>
                      <a:pt x="161" y="94"/>
                    </a:lnTo>
                    <a:lnTo>
                      <a:pt x="6" y="0"/>
                    </a:lnTo>
                    <a:lnTo>
                      <a:pt x="0" y="10"/>
                    </a:lnTo>
                    <a:lnTo>
                      <a:pt x="156" y="104"/>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63" name="Freeform 562"/>
              <p:cNvSpPr>
                <a:spLocks/>
              </p:cNvSpPr>
              <p:nvPr/>
            </p:nvSpPr>
            <p:spPr bwMode="auto">
              <a:xfrm>
                <a:off x="3636" y="1196"/>
                <a:ext cx="72" cy="191"/>
              </a:xfrm>
              <a:custGeom>
                <a:avLst/>
                <a:gdLst>
                  <a:gd name="T0" fmla="*/ 53 w 49"/>
                  <a:gd name="T1" fmla="*/ 191 h 131"/>
                  <a:gd name="T2" fmla="*/ 53 w 49"/>
                  <a:gd name="T3" fmla="*/ 191 h 131"/>
                  <a:gd name="T4" fmla="*/ 65 w 49"/>
                  <a:gd name="T5" fmla="*/ 165 h 131"/>
                  <a:gd name="T6" fmla="*/ 71 w 49"/>
                  <a:gd name="T7" fmla="*/ 137 h 131"/>
                  <a:gd name="T8" fmla="*/ 72 w 49"/>
                  <a:gd name="T9" fmla="*/ 112 h 131"/>
                  <a:gd name="T10" fmla="*/ 71 w 49"/>
                  <a:gd name="T11" fmla="*/ 85 h 131"/>
                  <a:gd name="T12" fmla="*/ 62 w 49"/>
                  <a:gd name="T13" fmla="*/ 58 h 131"/>
                  <a:gd name="T14" fmla="*/ 47 w 49"/>
                  <a:gd name="T15" fmla="*/ 36 h 131"/>
                  <a:gd name="T16" fmla="*/ 31 w 49"/>
                  <a:gd name="T17" fmla="*/ 17 h 131"/>
                  <a:gd name="T18" fmla="*/ 7 w 49"/>
                  <a:gd name="T19" fmla="*/ 0 h 131"/>
                  <a:gd name="T20" fmla="*/ 0 w 49"/>
                  <a:gd name="T21" fmla="*/ 15 h 131"/>
                  <a:gd name="T22" fmla="*/ 19 w 49"/>
                  <a:gd name="T23" fmla="*/ 28 h 131"/>
                  <a:gd name="T24" fmla="*/ 34 w 49"/>
                  <a:gd name="T25" fmla="*/ 45 h 131"/>
                  <a:gd name="T26" fmla="*/ 44 w 49"/>
                  <a:gd name="T27" fmla="*/ 67 h 131"/>
                  <a:gd name="T28" fmla="*/ 53 w 49"/>
                  <a:gd name="T29" fmla="*/ 89 h 131"/>
                  <a:gd name="T30" fmla="*/ 56 w 49"/>
                  <a:gd name="T31" fmla="*/ 112 h 131"/>
                  <a:gd name="T32" fmla="*/ 56 w 49"/>
                  <a:gd name="T33" fmla="*/ 134 h 131"/>
                  <a:gd name="T34" fmla="*/ 47 w 49"/>
                  <a:gd name="T35" fmla="*/ 159 h 131"/>
                  <a:gd name="T36" fmla="*/ 38 w 49"/>
                  <a:gd name="T37" fmla="*/ 182 h 131"/>
                  <a:gd name="T38" fmla="*/ 38 w 49"/>
                  <a:gd name="T39" fmla="*/ 182 h 131"/>
                  <a:gd name="T40" fmla="*/ 53 w 49"/>
                  <a:gd name="T41" fmla="*/ 191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 h="131">
                    <a:moveTo>
                      <a:pt x="36" y="131"/>
                    </a:moveTo>
                    <a:lnTo>
                      <a:pt x="36" y="131"/>
                    </a:lnTo>
                    <a:lnTo>
                      <a:pt x="44" y="113"/>
                    </a:lnTo>
                    <a:lnTo>
                      <a:pt x="48" y="94"/>
                    </a:lnTo>
                    <a:lnTo>
                      <a:pt x="49" y="77"/>
                    </a:lnTo>
                    <a:lnTo>
                      <a:pt x="48" y="58"/>
                    </a:lnTo>
                    <a:lnTo>
                      <a:pt x="42" y="40"/>
                    </a:lnTo>
                    <a:lnTo>
                      <a:pt x="32" y="25"/>
                    </a:lnTo>
                    <a:lnTo>
                      <a:pt x="21" y="12"/>
                    </a:lnTo>
                    <a:lnTo>
                      <a:pt x="5" y="0"/>
                    </a:lnTo>
                    <a:lnTo>
                      <a:pt x="0" y="10"/>
                    </a:lnTo>
                    <a:lnTo>
                      <a:pt x="13" y="19"/>
                    </a:lnTo>
                    <a:lnTo>
                      <a:pt x="23" y="31"/>
                    </a:lnTo>
                    <a:lnTo>
                      <a:pt x="30" y="46"/>
                    </a:lnTo>
                    <a:lnTo>
                      <a:pt x="36" y="61"/>
                    </a:lnTo>
                    <a:lnTo>
                      <a:pt x="38" y="77"/>
                    </a:lnTo>
                    <a:lnTo>
                      <a:pt x="38" y="92"/>
                    </a:lnTo>
                    <a:lnTo>
                      <a:pt x="32" y="109"/>
                    </a:lnTo>
                    <a:lnTo>
                      <a:pt x="26" y="125"/>
                    </a:lnTo>
                    <a:lnTo>
                      <a:pt x="36" y="131"/>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64" name="Freeform 563"/>
              <p:cNvSpPr>
                <a:spLocks/>
              </p:cNvSpPr>
              <p:nvPr/>
            </p:nvSpPr>
            <p:spPr bwMode="auto">
              <a:xfrm>
                <a:off x="3238" y="1378"/>
                <a:ext cx="451" cy="728"/>
              </a:xfrm>
              <a:custGeom>
                <a:avLst/>
                <a:gdLst>
                  <a:gd name="T0" fmla="*/ 0 w 309"/>
                  <a:gd name="T1" fmla="*/ 719 h 499"/>
                  <a:gd name="T2" fmla="*/ 15 w 309"/>
                  <a:gd name="T3" fmla="*/ 728 h 499"/>
                  <a:gd name="T4" fmla="*/ 451 w 309"/>
                  <a:gd name="T5" fmla="*/ 9 h 499"/>
                  <a:gd name="T6" fmla="*/ 436 w 309"/>
                  <a:gd name="T7" fmla="*/ 0 h 499"/>
                  <a:gd name="T8" fmla="*/ 0 w 309"/>
                  <a:gd name="T9" fmla="*/ 719 h 499"/>
                  <a:gd name="T10" fmla="*/ 0 w 309"/>
                  <a:gd name="T11" fmla="*/ 719 h 4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9" h="499">
                    <a:moveTo>
                      <a:pt x="0" y="493"/>
                    </a:moveTo>
                    <a:lnTo>
                      <a:pt x="10" y="499"/>
                    </a:lnTo>
                    <a:lnTo>
                      <a:pt x="309" y="6"/>
                    </a:lnTo>
                    <a:lnTo>
                      <a:pt x="299" y="0"/>
                    </a:lnTo>
                    <a:lnTo>
                      <a:pt x="0" y="493"/>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65" name="Freeform 564"/>
              <p:cNvSpPr>
                <a:spLocks/>
              </p:cNvSpPr>
              <p:nvPr/>
            </p:nvSpPr>
            <p:spPr bwMode="auto">
              <a:xfrm>
                <a:off x="3065" y="2097"/>
                <a:ext cx="189" cy="77"/>
              </a:xfrm>
              <a:custGeom>
                <a:avLst/>
                <a:gdLst>
                  <a:gd name="T0" fmla="*/ 0 w 129"/>
                  <a:gd name="T1" fmla="*/ 56 h 52"/>
                  <a:gd name="T2" fmla="*/ 0 w 129"/>
                  <a:gd name="T3" fmla="*/ 56 h 52"/>
                  <a:gd name="T4" fmla="*/ 25 w 129"/>
                  <a:gd name="T5" fmla="*/ 68 h 52"/>
                  <a:gd name="T6" fmla="*/ 51 w 129"/>
                  <a:gd name="T7" fmla="*/ 77 h 52"/>
                  <a:gd name="T8" fmla="*/ 79 w 129"/>
                  <a:gd name="T9" fmla="*/ 77 h 52"/>
                  <a:gd name="T10" fmla="*/ 104 w 129"/>
                  <a:gd name="T11" fmla="*/ 71 h 52"/>
                  <a:gd name="T12" fmla="*/ 129 w 129"/>
                  <a:gd name="T13" fmla="*/ 62 h 52"/>
                  <a:gd name="T14" fmla="*/ 152 w 129"/>
                  <a:gd name="T15" fmla="*/ 49 h 52"/>
                  <a:gd name="T16" fmla="*/ 171 w 129"/>
                  <a:gd name="T17" fmla="*/ 31 h 52"/>
                  <a:gd name="T18" fmla="*/ 189 w 129"/>
                  <a:gd name="T19" fmla="*/ 9 h 52"/>
                  <a:gd name="T20" fmla="*/ 174 w 129"/>
                  <a:gd name="T21" fmla="*/ 0 h 52"/>
                  <a:gd name="T22" fmla="*/ 160 w 129"/>
                  <a:gd name="T23" fmla="*/ 21 h 52"/>
                  <a:gd name="T24" fmla="*/ 141 w 129"/>
                  <a:gd name="T25" fmla="*/ 37 h 52"/>
                  <a:gd name="T26" fmla="*/ 122 w 129"/>
                  <a:gd name="T27" fmla="*/ 49 h 52"/>
                  <a:gd name="T28" fmla="*/ 98 w 129"/>
                  <a:gd name="T29" fmla="*/ 56 h 52"/>
                  <a:gd name="T30" fmla="*/ 76 w 129"/>
                  <a:gd name="T31" fmla="*/ 59 h 52"/>
                  <a:gd name="T32" fmla="*/ 54 w 129"/>
                  <a:gd name="T33" fmla="*/ 59 h 52"/>
                  <a:gd name="T34" fmla="*/ 31 w 129"/>
                  <a:gd name="T35" fmla="*/ 55 h 52"/>
                  <a:gd name="T36" fmla="*/ 9 w 129"/>
                  <a:gd name="T37" fmla="*/ 43 h 52"/>
                  <a:gd name="T38" fmla="*/ 9 w 129"/>
                  <a:gd name="T39" fmla="*/ 43 h 52"/>
                  <a:gd name="T40" fmla="*/ 0 w 129"/>
                  <a:gd name="T41" fmla="*/ 56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52">
                    <a:moveTo>
                      <a:pt x="0" y="38"/>
                    </a:moveTo>
                    <a:lnTo>
                      <a:pt x="0" y="38"/>
                    </a:lnTo>
                    <a:lnTo>
                      <a:pt x="17" y="46"/>
                    </a:lnTo>
                    <a:lnTo>
                      <a:pt x="35" y="52"/>
                    </a:lnTo>
                    <a:lnTo>
                      <a:pt x="54" y="52"/>
                    </a:lnTo>
                    <a:lnTo>
                      <a:pt x="71" y="48"/>
                    </a:lnTo>
                    <a:lnTo>
                      <a:pt x="88" y="42"/>
                    </a:lnTo>
                    <a:lnTo>
                      <a:pt x="104" y="33"/>
                    </a:lnTo>
                    <a:lnTo>
                      <a:pt x="117" y="21"/>
                    </a:lnTo>
                    <a:lnTo>
                      <a:pt x="129" y="6"/>
                    </a:lnTo>
                    <a:lnTo>
                      <a:pt x="119" y="0"/>
                    </a:lnTo>
                    <a:lnTo>
                      <a:pt x="109" y="14"/>
                    </a:lnTo>
                    <a:lnTo>
                      <a:pt x="96" y="25"/>
                    </a:lnTo>
                    <a:lnTo>
                      <a:pt x="83" y="33"/>
                    </a:lnTo>
                    <a:lnTo>
                      <a:pt x="67" y="38"/>
                    </a:lnTo>
                    <a:lnTo>
                      <a:pt x="52" y="40"/>
                    </a:lnTo>
                    <a:lnTo>
                      <a:pt x="37" y="40"/>
                    </a:lnTo>
                    <a:lnTo>
                      <a:pt x="21" y="37"/>
                    </a:lnTo>
                    <a:lnTo>
                      <a:pt x="6" y="29"/>
                    </a:lnTo>
                    <a:lnTo>
                      <a:pt x="0" y="38"/>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66" name="Freeform 565"/>
              <p:cNvSpPr>
                <a:spLocks/>
              </p:cNvSpPr>
              <p:nvPr/>
            </p:nvSpPr>
            <p:spPr bwMode="auto">
              <a:xfrm>
                <a:off x="2839" y="2005"/>
                <a:ext cx="233" cy="147"/>
              </a:xfrm>
              <a:custGeom>
                <a:avLst/>
                <a:gdLst>
                  <a:gd name="T0" fmla="*/ 7 w 161"/>
                  <a:gd name="T1" fmla="*/ 0 h 101"/>
                  <a:gd name="T2" fmla="*/ 0 w 161"/>
                  <a:gd name="T3" fmla="*/ 13 h 101"/>
                  <a:gd name="T4" fmla="*/ 224 w 161"/>
                  <a:gd name="T5" fmla="*/ 147 h 101"/>
                  <a:gd name="T6" fmla="*/ 233 w 161"/>
                  <a:gd name="T7" fmla="*/ 134 h 101"/>
                  <a:gd name="T8" fmla="*/ 7 w 161"/>
                  <a:gd name="T9" fmla="*/ 0 h 101"/>
                  <a:gd name="T10" fmla="*/ 7 w 161"/>
                  <a:gd name="T11" fmla="*/ 0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101">
                    <a:moveTo>
                      <a:pt x="5" y="0"/>
                    </a:moveTo>
                    <a:lnTo>
                      <a:pt x="0" y="9"/>
                    </a:lnTo>
                    <a:lnTo>
                      <a:pt x="155" y="101"/>
                    </a:lnTo>
                    <a:lnTo>
                      <a:pt x="161" y="92"/>
                    </a:lnTo>
                    <a:lnTo>
                      <a:pt x="5"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67" name="Freeform 566"/>
              <p:cNvSpPr>
                <a:spLocks/>
              </p:cNvSpPr>
              <p:nvPr/>
            </p:nvSpPr>
            <p:spPr bwMode="auto">
              <a:xfrm>
                <a:off x="2773" y="1828"/>
                <a:ext cx="73" cy="190"/>
              </a:xfrm>
              <a:custGeom>
                <a:avLst/>
                <a:gdLst>
                  <a:gd name="T0" fmla="*/ 23 w 50"/>
                  <a:gd name="T1" fmla="*/ 0 h 130"/>
                  <a:gd name="T2" fmla="*/ 23 w 50"/>
                  <a:gd name="T3" fmla="*/ 0 h 130"/>
                  <a:gd name="T4" fmla="*/ 9 w 50"/>
                  <a:gd name="T5" fmla="*/ 25 h 130"/>
                  <a:gd name="T6" fmla="*/ 3 w 50"/>
                  <a:gd name="T7" fmla="*/ 50 h 130"/>
                  <a:gd name="T8" fmla="*/ 0 w 50"/>
                  <a:gd name="T9" fmla="*/ 79 h 130"/>
                  <a:gd name="T10" fmla="*/ 6 w 50"/>
                  <a:gd name="T11" fmla="*/ 104 h 130"/>
                  <a:gd name="T12" fmla="*/ 15 w 50"/>
                  <a:gd name="T13" fmla="*/ 129 h 130"/>
                  <a:gd name="T14" fmla="*/ 26 w 50"/>
                  <a:gd name="T15" fmla="*/ 151 h 130"/>
                  <a:gd name="T16" fmla="*/ 45 w 50"/>
                  <a:gd name="T17" fmla="*/ 174 h 130"/>
                  <a:gd name="T18" fmla="*/ 66 w 50"/>
                  <a:gd name="T19" fmla="*/ 190 h 130"/>
                  <a:gd name="T20" fmla="*/ 73 w 50"/>
                  <a:gd name="T21" fmla="*/ 177 h 130"/>
                  <a:gd name="T22" fmla="*/ 57 w 50"/>
                  <a:gd name="T23" fmla="*/ 159 h 130"/>
                  <a:gd name="T24" fmla="*/ 39 w 50"/>
                  <a:gd name="T25" fmla="*/ 143 h 130"/>
                  <a:gd name="T26" fmla="*/ 29 w 50"/>
                  <a:gd name="T27" fmla="*/ 123 h 130"/>
                  <a:gd name="T28" fmla="*/ 20 w 50"/>
                  <a:gd name="T29" fmla="*/ 101 h 130"/>
                  <a:gd name="T30" fmla="*/ 18 w 50"/>
                  <a:gd name="T31" fmla="*/ 79 h 130"/>
                  <a:gd name="T32" fmla="*/ 20 w 50"/>
                  <a:gd name="T33" fmla="*/ 53 h 130"/>
                  <a:gd name="T34" fmla="*/ 26 w 50"/>
                  <a:gd name="T35" fmla="*/ 31 h 130"/>
                  <a:gd name="T36" fmla="*/ 37 w 50"/>
                  <a:gd name="T37" fmla="*/ 9 h 130"/>
                  <a:gd name="T38" fmla="*/ 37 w 50"/>
                  <a:gd name="T39" fmla="*/ 9 h 130"/>
                  <a:gd name="T40" fmla="*/ 23 w 50"/>
                  <a:gd name="T41" fmla="*/ 0 h 1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 h="130">
                    <a:moveTo>
                      <a:pt x="16" y="0"/>
                    </a:moveTo>
                    <a:lnTo>
                      <a:pt x="16" y="0"/>
                    </a:lnTo>
                    <a:lnTo>
                      <a:pt x="6" y="17"/>
                    </a:lnTo>
                    <a:lnTo>
                      <a:pt x="2" y="34"/>
                    </a:lnTo>
                    <a:lnTo>
                      <a:pt x="0" y="54"/>
                    </a:lnTo>
                    <a:lnTo>
                      <a:pt x="4" y="71"/>
                    </a:lnTo>
                    <a:lnTo>
                      <a:pt x="10" y="88"/>
                    </a:lnTo>
                    <a:lnTo>
                      <a:pt x="18" y="103"/>
                    </a:lnTo>
                    <a:lnTo>
                      <a:pt x="31" y="119"/>
                    </a:lnTo>
                    <a:lnTo>
                      <a:pt x="45" y="130"/>
                    </a:lnTo>
                    <a:lnTo>
                      <a:pt x="50" y="121"/>
                    </a:lnTo>
                    <a:lnTo>
                      <a:pt x="39" y="109"/>
                    </a:lnTo>
                    <a:lnTo>
                      <a:pt x="27" y="98"/>
                    </a:lnTo>
                    <a:lnTo>
                      <a:pt x="20" y="84"/>
                    </a:lnTo>
                    <a:lnTo>
                      <a:pt x="14" y="69"/>
                    </a:lnTo>
                    <a:lnTo>
                      <a:pt x="12" y="54"/>
                    </a:lnTo>
                    <a:lnTo>
                      <a:pt x="14" y="36"/>
                    </a:lnTo>
                    <a:lnTo>
                      <a:pt x="18" y="21"/>
                    </a:lnTo>
                    <a:lnTo>
                      <a:pt x="25" y="6"/>
                    </a:lnTo>
                    <a:lnTo>
                      <a:pt x="16"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68" name="Freeform 567"/>
              <p:cNvSpPr>
                <a:spLocks/>
              </p:cNvSpPr>
              <p:nvPr/>
            </p:nvSpPr>
            <p:spPr bwMode="auto">
              <a:xfrm>
                <a:off x="2796" y="1110"/>
                <a:ext cx="448" cy="728"/>
              </a:xfrm>
              <a:custGeom>
                <a:avLst/>
                <a:gdLst>
                  <a:gd name="T0" fmla="*/ 448 w 307"/>
                  <a:gd name="T1" fmla="*/ 7 h 499"/>
                  <a:gd name="T2" fmla="*/ 433 w 307"/>
                  <a:gd name="T3" fmla="*/ 0 h 499"/>
                  <a:gd name="T4" fmla="*/ 0 w 307"/>
                  <a:gd name="T5" fmla="*/ 719 h 499"/>
                  <a:gd name="T6" fmla="*/ 13 w 307"/>
                  <a:gd name="T7" fmla="*/ 728 h 499"/>
                  <a:gd name="T8" fmla="*/ 448 w 307"/>
                  <a:gd name="T9" fmla="*/ 7 h 499"/>
                  <a:gd name="T10" fmla="*/ 448 w 307"/>
                  <a:gd name="T11" fmla="*/ 7 h 4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7" h="499">
                    <a:moveTo>
                      <a:pt x="307" y="5"/>
                    </a:moveTo>
                    <a:lnTo>
                      <a:pt x="297" y="0"/>
                    </a:lnTo>
                    <a:lnTo>
                      <a:pt x="0" y="493"/>
                    </a:lnTo>
                    <a:lnTo>
                      <a:pt x="9" y="499"/>
                    </a:lnTo>
                    <a:lnTo>
                      <a:pt x="307" y="5"/>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69" name="Freeform 568"/>
              <p:cNvSpPr>
                <a:spLocks/>
              </p:cNvSpPr>
              <p:nvPr/>
            </p:nvSpPr>
            <p:spPr bwMode="auto">
              <a:xfrm>
                <a:off x="3229" y="1043"/>
                <a:ext cx="189" cy="74"/>
              </a:xfrm>
              <a:custGeom>
                <a:avLst/>
                <a:gdLst>
                  <a:gd name="T0" fmla="*/ 189 w 129"/>
                  <a:gd name="T1" fmla="*/ 16 h 51"/>
                  <a:gd name="T2" fmla="*/ 189 w 129"/>
                  <a:gd name="T3" fmla="*/ 16 h 51"/>
                  <a:gd name="T4" fmla="*/ 167 w 129"/>
                  <a:gd name="T5" fmla="*/ 4 h 51"/>
                  <a:gd name="T6" fmla="*/ 138 w 129"/>
                  <a:gd name="T7" fmla="*/ 0 h 51"/>
                  <a:gd name="T8" fmla="*/ 113 w 129"/>
                  <a:gd name="T9" fmla="*/ 0 h 51"/>
                  <a:gd name="T10" fmla="*/ 85 w 129"/>
                  <a:gd name="T11" fmla="*/ 1 h 51"/>
                  <a:gd name="T12" fmla="*/ 63 w 129"/>
                  <a:gd name="T13" fmla="*/ 10 h 51"/>
                  <a:gd name="T14" fmla="*/ 37 w 129"/>
                  <a:gd name="T15" fmla="*/ 25 h 51"/>
                  <a:gd name="T16" fmla="*/ 18 w 129"/>
                  <a:gd name="T17" fmla="*/ 44 h 51"/>
                  <a:gd name="T18" fmla="*/ 0 w 129"/>
                  <a:gd name="T19" fmla="*/ 67 h 51"/>
                  <a:gd name="T20" fmla="*/ 15 w 129"/>
                  <a:gd name="T21" fmla="*/ 74 h 51"/>
                  <a:gd name="T22" fmla="*/ 28 w 129"/>
                  <a:gd name="T23" fmla="*/ 55 h 51"/>
                  <a:gd name="T24" fmla="*/ 48 w 129"/>
                  <a:gd name="T25" fmla="*/ 38 h 51"/>
                  <a:gd name="T26" fmla="*/ 67 w 129"/>
                  <a:gd name="T27" fmla="*/ 28 h 51"/>
                  <a:gd name="T28" fmla="*/ 91 w 129"/>
                  <a:gd name="T29" fmla="*/ 19 h 51"/>
                  <a:gd name="T30" fmla="*/ 113 w 129"/>
                  <a:gd name="T31" fmla="*/ 13 h 51"/>
                  <a:gd name="T32" fmla="*/ 135 w 129"/>
                  <a:gd name="T33" fmla="*/ 16 h 51"/>
                  <a:gd name="T34" fmla="*/ 161 w 129"/>
                  <a:gd name="T35" fmla="*/ 22 h 51"/>
                  <a:gd name="T36" fmla="*/ 180 w 129"/>
                  <a:gd name="T37" fmla="*/ 30 h 51"/>
                  <a:gd name="T38" fmla="*/ 180 w 129"/>
                  <a:gd name="T39" fmla="*/ 30 h 51"/>
                  <a:gd name="T40" fmla="*/ 189 w 129"/>
                  <a:gd name="T41" fmla="*/ 16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51">
                    <a:moveTo>
                      <a:pt x="129" y="11"/>
                    </a:moveTo>
                    <a:lnTo>
                      <a:pt x="129" y="11"/>
                    </a:lnTo>
                    <a:lnTo>
                      <a:pt x="114" y="3"/>
                    </a:lnTo>
                    <a:lnTo>
                      <a:pt x="94" y="0"/>
                    </a:lnTo>
                    <a:lnTo>
                      <a:pt x="77" y="0"/>
                    </a:lnTo>
                    <a:lnTo>
                      <a:pt x="58" y="1"/>
                    </a:lnTo>
                    <a:lnTo>
                      <a:pt x="43" y="7"/>
                    </a:lnTo>
                    <a:lnTo>
                      <a:pt x="25" y="17"/>
                    </a:lnTo>
                    <a:lnTo>
                      <a:pt x="12" y="30"/>
                    </a:lnTo>
                    <a:lnTo>
                      <a:pt x="0" y="46"/>
                    </a:lnTo>
                    <a:lnTo>
                      <a:pt x="10" y="51"/>
                    </a:lnTo>
                    <a:lnTo>
                      <a:pt x="19" y="38"/>
                    </a:lnTo>
                    <a:lnTo>
                      <a:pt x="33" y="26"/>
                    </a:lnTo>
                    <a:lnTo>
                      <a:pt x="46" y="19"/>
                    </a:lnTo>
                    <a:lnTo>
                      <a:pt x="62" y="13"/>
                    </a:lnTo>
                    <a:lnTo>
                      <a:pt x="77" y="9"/>
                    </a:lnTo>
                    <a:lnTo>
                      <a:pt x="92" y="11"/>
                    </a:lnTo>
                    <a:lnTo>
                      <a:pt x="110" y="15"/>
                    </a:lnTo>
                    <a:lnTo>
                      <a:pt x="123" y="21"/>
                    </a:lnTo>
                    <a:lnTo>
                      <a:pt x="129" y="11"/>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70" name="Freeform 569"/>
              <p:cNvSpPr>
                <a:spLocks/>
              </p:cNvSpPr>
              <p:nvPr/>
            </p:nvSpPr>
            <p:spPr bwMode="auto">
              <a:xfrm>
                <a:off x="3800" y="700"/>
                <a:ext cx="132" cy="350"/>
              </a:xfrm>
              <a:custGeom>
                <a:avLst/>
                <a:gdLst>
                  <a:gd name="T0" fmla="*/ 95 w 90"/>
                  <a:gd name="T1" fmla="*/ 350 h 240"/>
                  <a:gd name="T2" fmla="*/ 95 w 90"/>
                  <a:gd name="T3" fmla="*/ 350 h 240"/>
                  <a:gd name="T4" fmla="*/ 107 w 90"/>
                  <a:gd name="T5" fmla="*/ 328 h 240"/>
                  <a:gd name="T6" fmla="*/ 117 w 90"/>
                  <a:gd name="T7" fmla="*/ 303 h 240"/>
                  <a:gd name="T8" fmla="*/ 123 w 90"/>
                  <a:gd name="T9" fmla="*/ 280 h 240"/>
                  <a:gd name="T10" fmla="*/ 129 w 90"/>
                  <a:gd name="T11" fmla="*/ 255 h 240"/>
                  <a:gd name="T12" fmla="*/ 132 w 90"/>
                  <a:gd name="T13" fmla="*/ 230 h 240"/>
                  <a:gd name="T14" fmla="*/ 132 w 90"/>
                  <a:gd name="T15" fmla="*/ 207 h 240"/>
                  <a:gd name="T16" fmla="*/ 129 w 90"/>
                  <a:gd name="T17" fmla="*/ 182 h 240"/>
                  <a:gd name="T18" fmla="*/ 123 w 90"/>
                  <a:gd name="T19" fmla="*/ 158 h 240"/>
                  <a:gd name="T20" fmla="*/ 117 w 90"/>
                  <a:gd name="T21" fmla="*/ 134 h 240"/>
                  <a:gd name="T22" fmla="*/ 107 w 90"/>
                  <a:gd name="T23" fmla="*/ 112 h 240"/>
                  <a:gd name="T24" fmla="*/ 95 w 90"/>
                  <a:gd name="T25" fmla="*/ 90 h 240"/>
                  <a:gd name="T26" fmla="*/ 84 w 90"/>
                  <a:gd name="T27" fmla="*/ 70 h 240"/>
                  <a:gd name="T28" fmla="*/ 67 w 90"/>
                  <a:gd name="T29" fmla="*/ 51 h 240"/>
                  <a:gd name="T30" fmla="*/ 50 w 90"/>
                  <a:gd name="T31" fmla="*/ 34 h 240"/>
                  <a:gd name="T32" fmla="*/ 31 w 90"/>
                  <a:gd name="T33" fmla="*/ 18 h 240"/>
                  <a:gd name="T34" fmla="*/ 9 w 90"/>
                  <a:gd name="T35" fmla="*/ 0 h 240"/>
                  <a:gd name="T36" fmla="*/ 0 w 90"/>
                  <a:gd name="T37" fmla="*/ 18 h 240"/>
                  <a:gd name="T38" fmla="*/ 19 w 90"/>
                  <a:gd name="T39" fmla="*/ 29 h 240"/>
                  <a:gd name="T40" fmla="*/ 40 w 90"/>
                  <a:gd name="T41" fmla="*/ 45 h 240"/>
                  <a:gd name="T42" fmla="*/ 56 w 90"/>
                  <a:gd name="T43" fmla="*/ 63 h 240"/>
                  <a:gd name="T44" fmla="*/ 70 w 90"/>
                  <a:gd name="T45" fmla="*/ 79 h 240"/>
                  <a:gd name="T46" fmla="*/ 81 w 90"/>
                  <a:gd name="T47" fmla="*/ 99 h 240"/>
                  <a:gd name="T48" fmla="*/ 92 w 90"/>
                  <a:gd name="T49" fmla="*/ 118 h 240"/>
                  <a:gd name="T50" fmla="*/ 101 w 90"/>
                  <a:gd name="T51" fmla="*/ 140 h 240"/>
                  <a:gd name="T52" fmla="*/ 107 w 90"/>
                  <a:gd name="T53" fmla="*/ 163 h 240"/>
                  <a:gd name="T54" fmla="*/ 113 w 90"/>
                  <a:gd name="T55" fmla="*/ 185 h 240"/>
                  <a:gd name="T56" fmla="*/ 116 w 90"/>
                  <a:gd name="T57" fmla="*/ 207 h 240"/>
                  <a:gd name="T58" fmla="*/ 116 w 90"/>
                  <a:gd name="T59" fmla="*/ 230 h 240"/>
                  <a:gd name="T60" fmla="*/ 113 w 90"/>
                  <a:gd name="T61" fmla="*/ 252 h 240"/>
                  <a:gd name="T62" fmla="*/ 107 w 90"/>
                  <a:gd name="T63" fmla="*/ 274 h 240"/>
                  <a:gd name="T64" fmla="*/ 101 w 90"/>
                  <a:gd name="T65" fmla="*/ 298 h 240"/>
                  <a:gd name="T66" fmla="*/ 92 w 90"/>
                  <a:gd name="T67" fmla="*/ 319 h 240"/>
                  <a:gd name="T68" fmla="*/ 81 w 90"/>
                  <a:gd name="T69" fmla="*/ 343 h 240"/>
                  <a:gd name="T70" fmla="*/ 81 w 90"/>
                  <a:gd name="T71" fmla="*/ 343 h 240"/>
                  <a:gd name="T72" fmla="*/ 95 w 90"/>
                  <a:gd name="T73" fmla="*/ 350 h 2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0" h="240">
                    <a:moveTo>
                      <a:pt x="65" y="240"/>
                    </a:moveTo>
                    <a:lnTo>
                      <a:pt x="65" y="240"/>
                    </a:lnTo>
                    <a:lnTo>
                      <a:pt x="73" y="225"/>
                    </a:lnTo>
                    <a:lnTo>
                      <a:pt x="80" y="208"/>
                    </a:lnTo>
                    <a:lnTo>
                      <a:pt x="84" y="192"/>
                    </a:lnTo>
                    <a:lnTo>
                      <a:pt x="88" y="175"/>
                    </a:lnTo>
                    <a:lnTo>
                      <a:pt x="90" y="158"/>
                    </a:lnTo>
                    <a:lnTo>
                      <a:pt x="90" y="142"/>
                    </a:lnTo>
                    <a:lnTo>
                      <a:pt x="88" y="125"/>
                    </a:lnTo>
                    <a:lnTo>
                      <a:pt x="84" y="108"/>
                    </a:lnTo>
                    <a:lnTo>
                      <a:pt x="80" y="92"/>
                    </a:lnTo>
                    <a:lnTo>
                      <a:pt x="73" y="77"/>
                    </a:lnTo>
                    <a:lnTo>
                      <a:pt x="65" y="62"/>
                    </a:lnTo>
                    <a:lnTo>
                      <a:pt x="57" y="48"/>
                    </a:lnTo>
                    <a:lnTo>
                      <a:pt x="46" y="35"/>
                    </a:lnTo>
                    <a:lnTo>
                      <a:pt x="34" y="23"/>
                    </a:lnTo>
                    <a:lnTo>
                      <a:pt x="21" y="12"/>
                    </a:lnTo>
                    <a:lnTo>
                      <a:pt x="6" y="0"/>
                    </a:lnTo>
                    <a:lnTo>
                      <a:pt x="0" y="12"/>
                    </a:lnTo>
                    <a:lnTo>
                      <a:pt x="13" y="20"/>
                    </a:lnTo>
                    <a:lnTo>
                      <a:pt x="27" y="31"/>
                    </a:lnTo>
                    <a:lnTo>
                      <a:pt x="38" y="43"/>
                    </a:lnTo>
                    <a:lnTo>
                      <a:pt x="48" y="54"/>
                    </a:lnTo>
                    <a:lnTo>
                      <a:pt x="55" y="68"/>
                    </a:lnTo>
                    <a:lnTo>
                      <a:pt x="63" y="81"/>
                    </a:lnTo>
                    <a:lnTo>
                      <a:pt x="69" y="96"/>
                    </a:lnTo>
                    <a:lnTo>
                      <a:pt x="73" y="112"/>
                    </a:lnTo>
                    <a:lnTo>
                      <a:pt x="77" y="127"/>
                    </a:lnTo>
                    <a:lnTo>
                      <a:pt x="79" y="142"/>
                    </a:lnTo>
                    <a:lnTo>
                      <a:pt x="79" y="158"/>
                    </a:lnTo>
                    <a:lnTo>
                      <a:pt x="77" y="173"/>
                    </a:lnTo>
                    <a:lnTo>
                      <a:pt x="73" y="188"/>
                    </a:lnTo>
                    <a:lnTo>
                      <a:pt x="69" y="204"/>
                    </a:lnTo>
                    <a:lnTo>
                      <a:pt x="63" y="219"/>
                    </a:lnTo>
                    <a:lnTo>
                      <a:pt x="55" y="235"/>
                    </a:lnTo>
                    <a:lnTo>
                      <a:pt x="65" y="24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71" name="Freeform 570"/>
              <p:cNvSpPr>
                <a:spLocks/>
              </p:cNvSpPr>
              <p:nvPr/>
            </p:nvSpPr>
            <p:spPr bwMode="auto">
              <a:xfrm>
                <a:off x="3546" y="1043"/>
                <a:ext cx="349" cy="130"/>
              </a:xfrm>
              <a:custGeom>
                <a:avLst/>
                <a:gdLst>
                  <a:gd name="T0" fmla="*/ 0 w 240"/>
                  <a:gd name="T1" fmla="*/ 94 h 90"/>
                  <a:gd name="T2" fmla="*/ 0 w 240"/>
                  <a:gd name="T3" fmla="*/ 94 h 90"/>
                  <a:gd name="T4" fmla="*/ 23 w 240"/>
                  <a:gd name="T5" fmla="*/ 104 h 90"/>
                  <a:gd name="T6" fmla="*/ 48 w 240"/>
                  <a:gd name="T7" fmla="*/ 116 h 90"/>
                  <a:gd name="T8" fmla="*/ 70 w 240"/>
                  <a:gd name="T9" fmla="*/ 121 h 90"/>
                  <a:gd name="T10" fmla="*/ 95 w 240"/>
                  <a:gd name="T11" fmla="*/ 127 h 90"/>
                  <a:gd name="T12" fmla="*/ 121 w 240"/>
                  <a:gd name="T13" fmla="*/ 130 h 90"/>
                  <a:gd name="T14" fmla="*/ 145 w 240"/>
                  <a:gd name="T15" fmla="*/ 130 h 90"/>
                  <a:gd name="T16" fmla="*/ 167 w 240"/>
                  <a:gd name="T17" fmla="*/ 127 h 90"/>
                  <a:gd name="T18" fmla="*/ 193 w 240"/>
                  <a:gd name="T19" fmla="*/ 121 h 90"/>
                  <a:gd name="T20" fmla="*/ 215 w 240"/>
                  <a:gd name="T21" fmla="*/ 116 h 90"/>
                  <a:gd name="T22" fmla="*/ 237 w 240"/>
                  <a:gd name="T23" fmla="*/ 104 h 90"/>
                  <a:gd name="T24" fmla="*/ 260 w 240"/>
                  <a:gd name="T25" fmla="*/ 94 h 90"/>
                  <a:gd name="T26" fmla="*/ 279 w 240"/>
                  <a:gd name="T27" fmla="*/ 79 h 90"/>
                  <a:gd name="T28" fmla="*/ 300 w 240"/>
                  <a:gd name="T29" fmla="*/ 66 h 90"/>
                  <a:gd name="T30" fmla="*/ 318 w 240"/>
                  <a:gd name="T31" fmla="*/ 49 h 90"/>
                  <a:gd name="T32" fmla="*/ 334 w 240"/>
                  <a:gd name="T33" fmla="*/ 30 h 90"/>
                  <a:gd name="T34" fmla="*/ 349 w 240"/>
                  <a:gd name="T35" fmla="*/ 7 h 90"/>
                  <a:gd name="T36" fmla="*/ 334 w 240"/>
                  <a:gd name="T37" fmla="*/ 0 h 90"/>
                  <a:gd name="T38" fmla="*/ 321 w 240"/>
                  <a:gd name="T39" fmla="*/ 19 h 90"/>
                  <a:gd name="T40" fmla="*/ 304 w 240"/>
                  <a:gd name="T41" fmla="*/ 38 h 90"/>
                  <a:gd name="T42" fmla="*/ 288 w 240"/>
                  <a:gd name="T43" fmla="*/ 55 h 90"/>
                  <a:gd name="T44" fmla="*/ 270 w 240"/>
                  <a:gd name="T45" fmla="*/ 68 h 90"/>
                  <a:gd name="T46" fmla="*/ 252 w 240"/>
                  <a:gd name="T47" fmla="*/ 79 h 90"/>
                  <a:gd name="T48" fmla="*/ 231 w 240"/>
                  <a:gd name="T49" fmla="*/ 91 h 90"/>
                  <a:gd name="T50" fmla="*/ 209 w 240"/>
                  <a:gd name="T51" fmla="*/ 100 h 90"/>
                  <a:gd name="T52" fmla="*/ 188 w 240"/>
                  <a:gd name="T53" fmla="*/ 104 h 90"/>
                  <a:gd name="T54" fmla="*/ 164 w 240"/>
                  <a:gd name="T55" fmla="*/ 110 h 90"/>
                  <a:gd name="T56" fmla="*/ 143 w 240"/>
                  <a:gd name="T57" fmla="*/ 113 h 90"/>
                  <a:gd name="T58" fmla="*/ 121 w 240"/>
                  <a:gd name="T59" fmla="*/ 113 h 90"/>
                  <a:gd name="T60" fmla="*/ 97 w 240"/>
                  <a:gd name="T61" fmla="*/ 110 h 90"/>
                  <a:gd name="T62" fmla="*/ 76 w 240"/>
                  <a:gd name="T63" fmla="*/ 104 h 90"/>
                  <a:gd name="T64" fmla="*/ 54 w 240"/>
                  <a:gd name="T65" fmla="*/ 100 h 90"/>
                  <a:gd name="T66" fmla="*/ 31 w 240"/>
                  <a:gd name="T67" fmla="*/ 91 h 90"/>
                  <a:gd name="T68" fmla="*/ 9 w 240"/>
                  <a:gd name="T69" fmla="*/ 79 h 90"/>
                  <a:gd name="T70" fmla="*/ 9 w 240"/>
                  <a:gd name="T71" fmla="*/ 79 h 90"/>
                  <a:gd name="T72" fmla="*/ 0 w 240"/>
                  <a:gd name="T73" fmla="*/ 94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0" h="90">
                    <a:moveTo>
                      <a:pt x="0" y="65"/>
                    </a:moveTo>
                    <a:lnTo>
                      <a:pt x="0" y="65"/>
                    </a:lnTo>
                    <a:lnTo>
                      <a:pt x="16" y="72"/>
                    </a:lnTo>
                    <a:lnTo>
                      <a:pt x="33" y="80"/>
                    </a:lnTo>
                    <a:lnTo>
                      <a:pt x="48" y="84"/>
                    </a:lnTo>
                    <a:lnTo>
                      <a:pt x="65" y="88"/>
                    </a:lnTo>
                    <a:lnTo>
                      <a:pt x="83" y="90"/>
                    </a:lnTo>
                    <a:lnTo>
                      <a:pt x="100" y="90"/>
                    </a:lnTo>
                    <a:lnTo>
                      <a:pt x="115" y="88"/>
                    </a:lnTo>
                    <a:lnTo>
                      <a:pt x="133" y="84"/>
                    </a:lnTo>
                    <a:lnTo>
                      <a:pt x="148" y="80"/>
                    </a:lnTo>
                    <a:lnTo>
                      <a:pt x="163" y="72"/>
                    </a:lnTo>
                    <a:lnTo>
                      <a:pt x="179" y="65"/>
                    </a:lnTo>
                    <a:lnTo>
                      <a:pt x="192" y="55"/>
                    </a:lnTo>
                    <a:lnTo>
                      <a:pt x="206" y="46"/>
                    </a:lnTo>
                    <a:lnTo>
                      <a:pt x="219" y="34"/>
                    </a:lnTo>
                    <a:lnTo>
                      <a:pt x="230" y="21"/>
                    </a:lnTo>
                    <a:lnTo>
                      <a:pt x="240" y="5"/>
                    </a:lnTo>
                    <a:lnTo>
                      <a:pt x="230" y="0"/>
                    </a:lnTo>
                    <a:lnTo>
                      <a:pt x="221" y="13"/>
                    </a:lnTo>
                    <a:lnTo>
                      <a:pt x="209" y="26"/>
                    </a:lnTo>
                    <a:lnTo>
                      <a:pt x="198" y="38"/>
                    </a:lnTo>
                    <a:lnTo>
                      <a:pt x="186" y="47"/>
                    </a:lnTo>
                    <a:lnTo>
                      <a:pt x="173" y="55"/>
                    </a:lnTo>
                    <a:lnTo>
                      <a:pt x="159" y="63"/>
                    </a:lnTo>
                    <a:lnTo>
                      <a:pt x="144" y="69"/>
                    </a:lnTo>
                    <a:lnTo>
                      <a:pt x="129" y="72"/>
                    </a:lnTo>
                    <a:lnTo>
                      <a:pt x="113" y="76"/>
                    </a:lnTo>
                    <a:lnTo>
                      <a:pt x="98" y="78"/>
                    </a:lnTo>
                    <a:lnTo>
                      <a:pt x="83" y="78"/>
                    </a:lnTo>
                    <a:lnTo>
                      <a:pt x="67" y="76"/>
                    </a:lnTo>
                    <a:lnTo>
                      <a:pt x="52" y="72"/>
                    </a:lnTo>
                    <a:lnTo>
                      <a:pt x="37" y="69"/>
                    </a:lnTo>
                    <a:lnTo>
                      <a:pt x="21" y="63"/>
                    </a:lnTo>
                    <a:lnTo>
                      <a:pt x="6" y="55"/>
                    </a:lnTo>
                    <a:lnTo>
                      <a:pt x="0" y="65"/>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72" name="Freeform 571"/>
              <p:cNvSpPr>
                <a:spLocks/>
              </p:cNvSpPr>
              <p:nvPr/>
            </p:nvSpPr>
            <p:spPr bwMode="auto">
              <a:xfrm>
                <a:off x="3427" y="788"/>
                <a:ext cx="129" cy="350"/>
              </a:xfrm>
              <a:custGeom>
                <a:avLst/>
                <a:gdLst>
                  <a:gd name="T0" fmla="*/ 37 w 88"/>
                  <a:gd name="T1" fmla="*/ 0 h 240"/>
                  <a:gd name="T2" fmla="*/ 37 w 88"/>
                  <a:gd name="T3" fmla="*/ 0 h 240"/>
                  <a:gd name="T4" fmla="*/ 22 w 88"/>
                  <a:gd name="T5" fmla="*/ 22 h 240"/>
                  <a:gd name="T6" fmla="*/ 13 w 88"/>
                  <a:gd name="T7" fmla="*/ 47 h 240"/>
                  <a:gd name="T8" fmla="*/ 4 w 88"/>
                  <a:gd name="T9" fmla="*/ 70 h 240"/>
                  <a:gd name="T10" fmla="*/ 0 w 88"/>
                  <a:gd name="T11" fmla="*/ 95 h 240"/>
                  <a:gd name="T12" fmla="*/ 0 w 88"/>
                  <a:gd name="T13" fmla="*/ 120 h 240"/>
                  <a:gd name="T14" fmla="*/ 0 w 88"/>
                  <a:gd name="T15" fmla="*/ 146 h 240"/>
                  <a:gd name="T16" fmla="*/ 0 w 88"/>
                  <a:gd name="T17" fmla="*/ 168 h 240"/>
                  <a:gd name="T18" fmla="*/ 4 w 88"/>
                  <a:gd name="T19" fmla="*/ 193 h 240"/>
                  <a:gd name="T20" fmla="*/ 13 w 88"/>
                  <a:gd name="T21" fmla="*/ 216 h 240"/>
                  <a:gd name="T22" fmla="*/ 22 w 88"/>
                  <a:gd name="T23" fmla="*/ 238 h 240"/>
                  <a:gd name="T24" fmla="*/ 34 w 88"/>
                  <a:gd name="T25" fmla="*/ 260 h 240"/>
                  <a:gd name="T26" fmla="*/ 47 w 88"/>
                  <a:gd name="T27" fmla="*/ 280 h 240"/>
                  <a:gd name="T28" fmla="*/ 62 w 88"/>
                  <a:gd name="T29" fmla="*/ 299 h 240"/>
                  <a:gd name="T30" fmla="*/ 81 w 88"/>
                  <a:gd name="T31" fmla="*/ 319 h 240"/>
                  <a:gd name="T32" fmla="*/ 101 w 88"/>
                  <a:gd name="T33" fmla="*/ 335 h 240"/>
                  <a:gd name="T34" fmla="*/ 120 w 88"/>
                  <a:gd name="T35" fmla="*/ 350 h 240"/>
                  <a:gd name="T36" fmla="*/ 129 w 88"/>
                  <a:gd name="T37" fmla="*/ 335 h 240"/>
                  <a:gd name="T38" fmla="*/ 110 w 88"/>
                  <a:gd name="T39" fmla="*/ 322 h 240"/>
                  <a:gd name="T40" fmla="*/ 92 w 88"/>
                  <a:gd name="T41" fmla="*/ 305 h 240"/>
                  <a:gd name="T42" fmla="*/ 75 w 88"/>
                  <a:gd name="T43" fmla="*/ 289 h 240"/>
                  <a:gd name="T44" fmla="*/ 62 w 88"/>
                  <a:gd name="T45" fmla="*/ 271 h 240"/>
                  <a:gd name="T46" fmla="*/ 47 w 88"/>
                  <a:gd name="T47" fmla="*/ 252 h 240"/>
                  <a:gd name="T48" fmla="*/ 37 w 88"/>
                  <a:gd name="T49" fmla="*/ 232 h 240"/>
                  <a:gd name="T50" fmla="*/ 28 w 88"/>
                  <a:gd name="T51" fmla="*/ 210 h 240"/>
                  <a:gd name="T52" fmla="*/ 22 w 88"/>
                  <a:gd name="T53" fmla="*/ 187 h 240"/>
                  <a:gd name="T54" fmla="*/ 16 w 88"/>
                  <a:gd name="T55" fmla="*/ 165 h 240"/>
                  <a:gd name="T56" fmla="*/ 13 w 88"/>
                  <a:gd name="T57" fmla="*/ 143 h 240"/>
                  <a:gd name="T58" fmla="*/ 13 w 88"/>
                  <a:gd name="T59" fmla="*/ 120 h 240"/>
                  <a:gd name="T60" fmla="*/ 16 w 88"/>
                  <a:gd name="T61" fmla="*/ 98 h 240"/>
                  <a:gd name="T62" fmla="*/ 22 w 88"/>
                  <a:gd name="T63" fmla="*/ 76 h 240"/>
                  <a:gd name="T64" fmla="*/ 28 w 88"/>
                  <a:gd name="T65" fmla="*/ 53 h 240"/>
                  <a:gd name="T66" fmla="*/ 37 w 88"/>
                  <a:gd name="T67" fmla="*/ 31 h 240"/>
                  <a:gd name="T68" fmla="*/ 50 w 88"/>
                  <a:gd name="T69" fmla="*/ 9 h 240"/>
                  <a:gd name="T70" fmla="*/ 50 w 88"/>
                  <a:gd name="T71" fmla="*/ 9 h 240"/>
                  <a:gd name="T72" fmla="*/ 37 w 88"/>
                  <a:gd name="T73" fmla="*/ 0 h 2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8" h="240">
                    <a:moveTo>
                      <a:pt x="25" y="0"/>
                    </a:moveTo>
                    <a:lnTo>
                      <a:pt x="25" y="0"/>
                    </a:lnTo>
                    <a:lnTo>
                      <a:pt x="15" y="15"/>
                    </a:lnTo>
                    <a:lnTo>
                      <a:pt x="9" y="32"/>
                    </a:lnTo>
                    <a:lnTo>
                      <a:pt x="3" y="48"/>
                    </a:lnTo>
                    <a:lnTo>
                      <a:pt x="0" y="65"/>
                    </a:lnTo>
                    <a:lnTo>
                      <a:pt x="0" y="82"/>
                    </a:lnTo>
                    <a:lnTo>
                      <a:pt x="0" y="100"/>
                    </a:lnTo>
                    <a:lnTo>
                      <a:pt x="0" y="115"/>
                    </a:lnTo>
                    <a:lnTo>
                      <a:pt x="3" y="132"/>
                    </a:lnTo>
                    <a:lnTo>
                      <a:pt x="9" y="148"/>
                    </a:lnTo>
                    <a:lnTo>
                      <a:pt x="15" y="163"/>
                    </a:lnTo>
                    <a:lnTo>
                      <a:pt x="23" y="178"/>
                    </a:lnTo>
                    <a:lnTo>
                      <a:pt x="32" y="192"/>
                    </a:lnTo>
                    <a:lnTo>
                      <a:pt x="42" y="205"/>
                    </a:lnTo>
                    <a:lnTo>
                      <a:pt x="55" y="219"/>
                    </a:lnTo>
                    <a:lnTo>
                      <a:pt x="69" y="230"/>
                    </a:lnTo>
                    <a:lnTo>
                      <a:pt x="82" y="240"/>
                    </a:lnTo>
                    <a:lnTo>
                      <a:pt x="88" y="230"/>
                    </a:lnTo>
                    <a:lnTo>
                      <a:pt x="75" y="221"/>
                    </a:lnTo>
                    <a:lnTo>
                      <a:pt x="63" y="209"/>
                    </a:lnTo>
                    <a:lnTo>
                      <a:pt x="51" y="198"/>
                    </a:lnTo>
                    <a:lnTo>
                      <a:pt x="42" y="186"/>
                    </a:lnTo>
                    <a:lnTo>
                      <a:pt x="32" y="173"/>
                    </a:lnTo>
                    <a:lnTo>
                      <a:pt x="25" y="159"/>
                    </a:lnTo>
                    <a:lnTo>
                      <a:pt x="19" y="144"/>
                    </a:lnTo>
                    <a:lnTo>
                      <a:pt x="15" y="128"/>
                    </a:lnTo>
                    <a:lnTo>
                      <a:pt x="11" y="113"/>
                    </a:lnTo>
                    <a:lnTo>
                      <a:pt x="9" y="98"/>
                    </a:lnTo>
                    <a:lnTo>
                      <a:pt x="9" y="82"/>
                    </a:lnTo>
                    <a:lnTo>
                      <a:pt x="11" y="67"/>
                    </a:lnTo>
                    <a:lnTo>
                      <a:pt x="15" y="52"/>
                    </a:lnTo>
                    <a:lnTo>
                      <a:pt x="19" y="36"/>
                    </a:lnTo>
                    <a:lnTo>
                      <a:pt x="25" y="21"/>
                    </a:lnTo>
                    <a:lnTo>
                      <a:pt x="34" y="6"/>
                    </a:lnTo>
                    <a:lnTo>
                      <a:pt x="25"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73" name="Freeform 572"/>
              <p:cNvSpPr>
                <a:spLocks/>
              </p:cNvSpPr>
              <p:nvPr/>
            </p:nvSpPr>
            <p:spPr bwMode="auto">
              <a:xfrm>
                <a:off x="3463" y="667"/>
                <a:ext cx="346" cy="130"/>
              </a:xfrm>
              <a:custGeom>
                <a:avLst/>
                <a:gdLst>
                  <a:gd name="T0" fmla="*/ 346 w 238"/>
                  <a:gd name="T1" fmla="*/ 34 h 89"/>
                  <a:gd name="T2" fmla="*/ 346 w 238"/>
                  <a:gd name="T3" fmla="*/ 34 h 89"/>
                  <a:gd name="T4" fmla="*/ 323 w 238"/>
                  <a:gd name="T5" fmla="*/ 23 h 89"/>
                  <a:gd name="T6" fmla="*/ 298 w 238"/>
                  <a:gd name="T7" fmla="*/ 15 h 89"/>
                  <a:gd name="T8" fmla="*/ 276 w 238"/>
                  <a:gd name="T9" fmla="*/ 6 h 89"/>
                  <a:gd name="T10" fmla="*/ 250 w 238"/>
                  <a:gd name="T11" fmla="*/ 0 h 89"/>
                  <a:gd name="T12" fmla="*/ 225 w 238"/>
                  <a:gd name="T13" fmla="*/ 0 h 89"/>
                  <a:gd name="T14" fmla="*/ 204 w 238"/>
                  <a:gd name="T15" fmla="*/ 0 h 89"/>
                  <a:gd name="T16" fmla="*/ 177 w 238"/>
                  <a:gd name="T17" fmla="*/ 0 h 89"/>
                  <a:gd name="T18" fmla="*/ 153 w 238"/>
                  <a:gd name="T19" fmla="*/ 6 h 89"/>
                  <a:gd name="T20" fmla="*/ 131 w 238"/>
                  <a:gd name="T21" fmla="*/ 15 h 89"/>
                  <a:gd name="T22" fmla="*/ 108 w 238"/>
                  <a:gd name="T23" fmla="*/ 23 h 89"/>
                  <a:gd name="T24" fmla="*/ 86 w 238"/>
                  <a:gd name="T25" fmla="*/ 34 h 89"/>
                  <a:gd name="T26" fmla="*/ 67 w 238"/>
                  <a:gd name="T27" fmla="*/ 48 h 89"/>
                  <a:gd name="T28" fmla="*/ 47 w 238"/>
                  <a:gd name="T29" fmla="*/ 63 h 89"/>
                  <a:gd name="T30" fmla="*/ 31 w 238"/>
                  <a:gd name="T31" fmla="*/ 82 h 89"/>
                  <a:gd name="T32" fmla="*/ 13 w 238"/>
                  <a:gd name="T33" fmla="*/ 101 h 89"/>
                  <a:gd name="T34" fmla="*/ 0 w 238"/>
                  <a:gd name="T35" fmla="*/ 121 h 89"/>
                  <a:gd name="T36" fmla="*/ 13 w 238"/>
                  <a:gd name="T37" fmla="*/ 130 h 89"/>
                  <a:gd name="T38" fmla="*/ 25 w 238"/>
                  <a:gd name="T39" fmla="*/ 110 h 89"/>
                  <a:gd name="T40" fmla="*/ 41 w 238"/>
                  <a:gd name="T41" fmla="*/ 93 h 89"/>
                  <a:gd name="T42" fmla="*/ 58 w 238"/>
                  <a:gd name="T43" fmla="*/ 76 h 89"/>
                  <a:gd name="T44" fmla="*/ 74 w 238"/>
                  <a:gd name="T45" fmla="*/ 60 h 89"/>
                  <a:gd name="T46" fmla="*/ 94 w 238"/>
                  <a:gd name="T47" fmla="*/ 48 h 89"/>
                  <a:gd name="T48" fmla="*/ 113 w 238"/>
                  <a:gd name="T49" fmla="*/ 37 h 89"/>
                  <a:gd name="T50" fmla="*/ 137 w 238"/>
                  <a:gd name="T51" fmla="*/ 29 h 89"/>
                  <a:gd name="T52" fmla="*/ 158 w 238"/>
                  <a:gd name="T53" fmla="*/ 23 h 89"/>
                  <a:gd name="T54" fmla="*/ 180 w 238"/>
                  <a:gd name="T55" fmla="*/ 18 h 89"/>
                  <a:gd name="T56" fmla="*/ 204 w 238"/>
                  <a:gd name="T57" fmla="*/ 15 h 89"/>
                  <a:gd name="T58" fmla="*/ 225 w 238"/>
                  <a:gd name="T59" fmla="*/ 15 h 89"/>
                  <a:gd name="T60" fmla="*/ 247 w 238"/>
                  <a:gd name="T61" fmla="*/ 18 h 89"/>
                  <a:gd name="T62" fmla="*/ 270 w 238"/>
                  <a:gd name="T63" fmla="*/ 23 h 89"/>
                  <a:gd name="T64" fmla="*/ 295 w 238"/>
                  <a:gd name="T65" fmla="*/ 29 h 89"/>
                  <a:gd name="T66" fmla="*/ 314 w 238"/>
                  <a:gd name="T67" fmla="*/ 37 h 89"/>
                  <a:gd name="T68" fmla="*/ 337 w 238"/>
                  <a:gd name="T69" fmla="*/ 51 h 89"/>
                  <a:gd name="T70" fmla="*/ 337 w 238"/>
                  <a:gd name="T71" fmla="*/ 51 h 89"/>
                  <a:gd name="T72" fmla="*/ 346 w 238"/>
                  <a:gd name="T73" fmla="*/ 34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8" h="89">
                    <a:moveTo>
                      <a:pt x="238" y="23"/>
                    </a:moveTo>
                    <a:lnTo>
                      <a:pt x="238" y="23"/>
                    </a:lnTo>
                    <a:lnTo>
                      <a:pt x="222" y="16"/>
                    </a:lnTo>
                    <a:lnTo>
                      <a:pt x="205" y="10"/>
                    </a:lnTo>
                    <a:lnTo>
                      <a:pt x="190" y="4"/>
                    </a:lnTo>
                    <a:lnTo>
                      <a:pt x="172" y="0"/>
                    </a:lnTo>
                    <a:lnTo>
                      <a:pt x="155" y="0"/>
                    </a:lnTo>
                    <a:lnTo>
                      <a:pt x="140" y="0"/>
                    </a:lnTo>
                    <a:lnTo>
                      <a:pt x="122" y="0"/>
                    </a:lnTo>
                    <a:lnTo>
                      <a:pt x="105" y="4"/>
                    </a:lnTo>
                    <a:lnTo>
                      <a:pt x="90" y="10"/>
                    </a:lnTo>
                    <a:lnTo>
                      <a:pt x="74" y="16"/>
                    </a:lnTo>
                    <a:lnTo>
                      <a:pt x="59" y="23"/>
                    </a:lnTo>
                    <a:lnTo>
                      <a:pt x="46" y="33"/>
                    </a:lnTo>
                    <a:lnTo>
                      <a:pt x="32" y="43"/>
                    </a:lnTo>
                    <a:lnTo>
                      <a:pt x="21" y="56"/>
                    </a:lnTo>
                    <a:lnTo>
                      <a:pt x="9" y="69"/>
                    </a:lnTo>
                    <a:lnTo>
                      <a:pt x="0" y="83"/>
                    </a:lnTo>
                    <a:lnTo>
                      <a:pt x="9" y="89"/>
                    </a:lnTo>
                    <a:lnTo>
                      <a:pt x="17" y="75"/>
                    </a:lnTo>
                    <a:lnTo>
                      <a:pt x="28" y="64"/>
                    </a:lnTo>
                    <a:lnTo>
                      <a:pt x="40" y="52"/>
                    </a:lnTo>
                    <a:lnTo>
                      <a:pt x="51" y="41"/>
                    </a:lnTo>
                    <a:lnTo>
                      <a:pt x="65" y="33"/>
                    </a:lnTo>
                    <a:lnTo>
                      <a:pt x="78" y="25"/>
                    </a:lnTo>
                    <a:lnTo>
                      <a:pt x="94" y="20"/>
                    </a:lnTo>
                    <a:lnTo>
                      <a:pt x="109" y="16"/>
                    </a:lnTo>
                    <a:lnTo>
                      <a:pt x="124" y="12"/>
                    </a:lnTo>
                    <a:lnTo>
                      <a:pt x="140" y="10"/>
                    </a:lnTo>
                    <a:lnTo>
                      <a:pt x="155" y="10"/>
                    </a:lnTo>
                    <a:lnTo>
                      <a:pt x="170" y="12"/>
                    </a:lnTo>
                    <a:lnTo>
                      <a:pt x="186" y="16"/>
                    </a:lnTo>
                    <a:lnTo>
                      <a:pt x="203" y="20"/>
                    </a:lnTo>
                    <a:lnTo>
                      <a:pt x="216" y="25"/>
                    </a:lnTo>
                    <a:lnTo>
                      <a:pt x="232" y="35"/>
                    </a:lnTo>
                    <a:lnTo>
                      <a:pt x="238" y="23"/>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74" name="Freeform 573"/>
              <p:cNvSpPr>
                <a:spLocks/>
              </p:cNvSpPr>
              <p:nvPr/>
            </p:nvSpPr>
            <p:spPr bwMode="auto">
              <a:xfrm>
                <a:off x="2689" y="2067"/>
                <a:ext cx="29" cy="51"/>
              </a:xfrm>
              <a:custGeom>
                <a:avLst/>
                <a:gdLst>
                  <a:gd name="T0" fmla="*/ 29 w 19"/>
                  <a:gd name="T1" fmla="*/ 51 h 35"/>
                  <a:gd name="T2" fmla="*/ 29 w 19"/>
                  <a:gd name="T3" fmla="*/ 51 h 35"/>
                  <a:gd name="T4" fmla="*/ 29 w 19"/>
                  <a:gd name="T5" fmla="*/ 45 h 35"/>
                  <a:gd name="T6" fmla="*/ 29 w 19"/>
                  <a:gd name="T7" fmla="*/ 36 h 35"/>
                  <a:gd name="T8" fmla="*/ 26 w 19"/>
                  <a:gd name="T9" fmla="*/ 31 h 35"/>
                  <a:gd name="T10" fmla="*/ 26 w 19"/>
                  <a:gd name="T11" fmla="*/ 22 h 35"/>
                  <a:gd name="T12" fmla="*/ 23 w 19"/>
                  <a:gd name="T13" fmla="*/ 16 h 35"/>
                  <a:gd name="T14" fmla="*/ 20 w 19"/>
                  <a:gd name="T15" fmla="*/ 9 h 35"/>
                  <a:gd name="T16" fmla="*/ 12 w 19"/>
                  <a:gd name="T17" fmla="*/ 3 h 35"/>
                  <a:gd name="T18" fmla="*/ 6 w 19"/>
                  <a:gd name="T19" fmla="*/ 0 h 35"/>
                  <a:gd name="T20" fmla="*/ 0 w 19"/>
                  <a:gd name="T21" fmla="*/ 16 h 35"/>
                  <a:gd name="T22" fmla="*/ 3 w 19"/>
                  <a:gd name="T23" fmla="*/ 16 h 35"/>
                  <a:gd name="T24" fmla="*/ 6 w 19"/>
                  <a:gd name="T25" fmla="*/ 19 h 35"/>
                  <a:gd name="T26" fmla="*/ 9 w 19"/>
                  <a:gd name="T27" fmla="*/ 22 h 35"/>
                  <a:gd name="T28" fmla="*/ 9 w 19"/>
                  <a:gd name="T29" fmla="*/ 28 h 35"/>
                  <a:gd name="T30" fmla="*/ 12 w 19"/>
                  <a:gd name="T31" fmla="*/ 34 h 35"/>
                  <a:gd name="T32" fmla="*/ 12 w 19"/>
                  <a:gd name="T33" fmla="*/ 39 h 35"/>
                  <a:gd name="T34" fmla="*/ 12 w 19"/>
                  <a:gd name="T35" fmla="*/ 45 h 35"/>
                  <a:gd name="T36" fmla="*/ 12 w 19"/>
                  <a:gd name="T37" fmla="*/ 51 h 35"/>
                  <a:gd name="T38" fmla="*/ 12 w 19"/>
                  <a:gd name="T39" fmla="*/ 51 h 35"/>
                  <a:gd name="T40" fmla="*/ 29 w 19"/>
                  <a:gd name="T41" fmla="*/ 51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 h="35">
                    <a:moveTo>
                      <a:pt x="19" y="35"/>
                    </a:moveTo>
                    <a:lnTo>
                      <a:pt x="19" y="35"/>
                    </a:lnTo>
                    <a:lnTo>
                      <a:pt x="19" y="31"/>
                    </a:lnTo>
                    <a:lnTo>
                      <a:pt x="19" y="25"/>
                    </a:lnTo>
                    <a:lnTo>
                      <a:pt x="17" y="21"/>
                    </a:lnTo>
                    <a:lnTo>
                      <a:pt x="17" y="15"/>
                    </a:lnTo>
                    <a:lnTo>
                      <a:pt x="15" y="11"/>
                    </a:lnTo>
                    <a:lnTo>
                      <a:pt x="13" y="6"/>
                    </a:lnTo>
                    <a:lnTo>
                      <a:pt x="8" y="2"/>
                    </a:lnTo>
                    <a:lnTo>
                      <a:pt x="4" y="0"/>
                    </a:lnTo>
                    <a:lnTo>
                      <a:pt x="0" y="11"/>
                    </a:lnTo>
                    <a:lnTo>
                      <a:pt x="2" y="11"/>
                    </a:lnTo>
                    <a:lnTo>
                      <a:pt x="4" y="13"/>
                    </a:lnTo>
                    <a:lnTo>
                      <a:pt x="6" y="15"/>
                    </a:lnTo>
                    <a:lnTo>
                      <a:pt x="6" y="19"/>
                    </a:lnTo>
                    <a:lnTo>
                      <a:pt x="8" y="23"/>
                    </a:lnTo>
                    <a:lnTo>
                      <a:pt x="8" y="27"/>
                    </a:lnTo>
                    <a:lnTo>
                      <a:pt x="8" y="31"/>
                    </a:lnTo>
                    <a:lnTo>
                      <a:pt x="8" y="35"/>
                    </a:lnTo>
                    <a:lnTo>
                      <a:pt x="19" y="35"/>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75" name="Freeform 574"/>
              <p:cNvSpPr>
                <a:spLocks/>
              </p:cNvSpPr>
              <p:nvPr/>
            </p:nvSpPr>
            <p:spPr bwMode="auto">
              <a:xfrm>
                <a:off x="2702" y="2117"/>
                <a:ext cx="16" cy="90"/>
              </a:xfrm>
              <a:custGeom>
                <a:avLst/>
                <a:gdLst>
                  <a:gd name="T0" fmla="*/ 13 w 11"/>
                  <a:gd name="T1" fmla="*/ 90 h 61"/>
                  <a:gd name="T2" fmla="*/ 13 w 11"/>
                  <a:gd name="T3" fmla="*/ 84 h 61"/>
                  <a:gd name="T4" fmla="*/ 16 w 11"/>
                  <a:gd name="T5" fmla="*/ 0 h 61"/>
                  <a:gd name="T6" fmla="*/ 0 w 11"/>
                  <a:gd name="T7" fmla="*/ 0 h 61"/>
                  <a:gd name="T8" fmla="*/ 0 w 11"/>
                  <a:gd name="T9" fmla="*/ 84 h 61"/>
                  <a:gd name="T10" fmla="*/ 13 w 11"/>
                  <a:gd name="T11" fmla="*/ 90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61">
                    <a:moveTo>
                      <a:pt x="9" y="61"/>
                    </a:moveTo>
                    <a:lnTo>
                      <a:pt x="9" y="57"/>
                    </a:lnTo>
                    <a:lnTo>
                      <a:pt x="11" y="0"/>
                    </a:lnTo>
                    <a:lnTo>
                      <a:pt x="0" y="0"/>
                    </a:lnTo>
                    <a:lnTo>
                      <a:pt x="0" y="57"/>
                    </a:lnTo>
                    <a:lnTo>
                      <a:pt x="9" y="61"/>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76" name="Freeform 575"/>
              <p:cNvSpPr>
                <a:spLocks/>
              </p:cNvSpPr>
              <p:nvPr/>
            </p:nvSpPr>
            <p:spPr bwMode="auto">
              <a:xfrm>
                <a:off x="2592" y="2198"/>
                <a:ext cx="124" cy="146"/>
              </a:xfrm>
              <a:custGeom>
                <a:avLst/>
                <a:gdLst>
                  <a:gd name="T0" fmla="*/ 0 w 84"/>
                  <a:gd name="T1" fmla="*/ 134 h 100"/>
                  <a:gd name="T2" fmla="*/ 10 w 84"/>
                  <a:gd name="T3" fmla="*/ 146 h 100"/>
                  <a:gd name="T4" fmla="*/ 124 w 84"/>
                  <a:gd name="T5" fmla="*/ 9 h 100"/>
                  <a:gd name="T6" fmla="*/ 111 w 84"/>
                  <a:gd name="T7" fmla="*/ 0 h 100"/>
                  <a:gd name="T8" fmla="*/ 0 w 84"/>
                  <a:gd name="T9" fmla="*/ 134 h 100"/>
                  <a:gd name="T10" fmla="*/ 0 w 84"/>
                  <a:gd name="T11" fmla="*/ 134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00">
                    <a:moveTo>
                      <a:pt x="0" y="92"/>
                    </a:moveTo>
                    <a:lnTo>
                      <a:pt x="7" y="100"/>
                    </a:lnTo>
                    <a:lnTo>
                      <a:pt x="84" y="6"/>
                    </a:lnTo>
                    <a:lnTo>
                      <a:pt x="75" y="0"/>
                    </a:lnTo>
                    <a:lnTo>
                      <a:pt x="0" y="92"/>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77" name="Freeform 576"/>
              <p:cNvSpPr>
                <a:spLocks/>
              </p:cNvSpPr>
              <p:nvPr/>
            </p:nvSpPr>
            <p:spPr bwMode="auto">
              <a:xfrm>
                <a:off x="2553" y="2332"/>
                <a:ext cx="51" cy="31"/>
              </a:xfrm>
              <a:custGeom>
                <a:avLst/>
                <a:gdLst>
                  <a:gd name="T0" fmla="*/ 0 w 34"/>
                  <a:gd name="T1" fmla="*/ 31 h 21"/>
                  <a:gd name="T2" fmla="*/ 0 w 34"/>
                  <a:gd name="T3" fmla="*/ 31 h 21"/>
                  <a:gd name="T4" fmla="*/ 6 w 34"/>
                  <a:gd name="T5" fmla="*/ 31 h 21"/>
                  <a:gd name="T6" fmla="*/ 14 w 34"/>
                  <a:gd name="T7" fmla="*/ 31 h 21"/>
                  <a:gd name="T8" fmla="*/ 23 w 34"/>
                  <a:gd name="T9" fmla="*/ 31 h 21"/>
                  <a:gd name="T10" fmla="*/ 29 w 34"/>
                  <a:gd name="T11" fmla="*/ 30 h 21"/>
                  <a:gd name="T12" fmla="*/ 35 w 34"/>
                  <a:gd name="T13" fmla="*/ 27 h 21"/>
                  <a:gd name="T14" fmla="*/ 44 w 34"/>
                  <a:gd name="T15" fmla="*/ 21 h 21"/>
                  <a:gd name="T16" fmla="*/ 47 w 34"/>
                  <a:gd name="T17" fmla="*/ 18 h 21"/>
                  <a:gd name="T18" fmla="*/ 51 w 34"/>
                  <a:gd name="T19" fmla="*/ 12 h 21"/>
                  <a:gd name="T20" fmla="*/ 41 w 34"/>
                  <a:gd name="T21" fmla="*/ 0 h 21"/>
                  <a:gd name="T22" fmla="*/ 35 w 34"/>
                  <a:gd name="T23" fmla="*/ 6 h 21"/>
                  <a:gd name="T24" fmla="*/ 32 w 34"/>
                  <a:gd name="T25" fmla="*/ 9 h 21"/>
                  <a:gd name="T26" fmla="*/ 26 w 34"/>
                  <a:gd name="T27" fmla="*/ 12 h 21"/>
                  <a:gd name="T28" fmla="*/ 23 w 34"/>
                  <a:gd name="T29" fmla="*/ 15 h 21"/>
                  <a:gd name="T30" fmla="*/ 17 w 34"/>
                  <a:gd name="T31" fmla="*/ 15 h 21"/>
                  <a:gd name="T32" fmla="*/ 14 w 34"/>
                  <a:gd name="T33" fmla="*/ 18 h 21"/>
                  <a:gd name="T34" fmla="*/ 9 w 34"/>
                  <a:gd name="T35" fmla="*/ 15 h 21"/>
                  <a:gd name="T36" fmla="*/ 3 w 34"/>
                  <a:gd name="T37" fmla="*/ 15 h 21"/>
                  <a:gd name="T38" fmla="*/ 3 w 34"/>
                  <a:gd name="T39" fmla="*/ 15 h 21"/>
                  <a:gd name="T40" fmla="*/ 0 w 34"/>
                  <a:gd name="T41" fmla="*/ 31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4" h="21">
                    <a:moveTo>
                      <a:pt x="0" y="21"/>
                    </a:moveTo>
                    <a:lnTo>
                      <a:pt x="0" y="21"/>
                    </a:lnTo>
                    <a:lnTo>
                      <a:pt x="4" y="21"/>
                    </a:lnTo>
                    <a:lnTo>
                      <a:pt x="9" y="21"/>
                    </a:lnTo>
                    <a:lnTo>
                      <a:pt x="15" y="21"/>
                    </a:lnTo>
                    <a:lnTo>
                      <a:pt x="19" y="20"/>
                    </a:lnTo>
                    <a:lnTo>
                      <a:pt x="23" y="18"/>
                    </a:lnTo>
                    <a:lnTo>
                      <a:pt x="29" y="14"/>
                    </a:lnTo>
                    <a:lnTo>
                      <a:pt x="31" y="12"/>
                    </a:lnTo>
                    <a:lnTo>
                      <a:pt x="34" y="8"/>
                    </a:lnTo>
                    <a:lnTo>
                      <a:pt x="27" y="0"/>
                    </a:lnTo>
                    <a:lnTo>
                      <a:pt x="23" y="4"/>
                    </a:lnTo>
                    <a:lnTo>
                      <a:pt x="21" y="6"/>
                    </a:lnTo>
                    <a:lnTo>
                      <a:pt x="17" y="8"/>
                    </a:lnTo>
                    <a:lnTo>
                      <a:pt x="15" y="10"/>
                    </a:lnTo>
                    <a:lnTo>
                      <a:pt x="11" y="10"/>
                    </a:lnTo>
                    <a:lnTo>
                      <a:pt x="9" y="12"/>
                    </a:lnTo>
                    <a:lnTo>
                      <a:pt x="6" y="10"/>
                    </a:lnTo>
                    <a:lnTo>
                      <a:pt x="2" y="10"/>
                    </a:lnTo>
                    <a:lnTo>
                      <a:pt x="0" y="21"/>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78" name="Freeform 577"/>
              <p:cNvSpPr>
                <a:spLocks/>
              </p:cNvSpPr>
              <p:nvPr/>
            </p:nvSpPr>
            <p:spPr bwMode="auto">
              <a:xfrm>
                <a:off x="2521" y="2337"/>
                <a:ext cx="35" cy="26"/>
              </a:xfrm>
              <a:custGeom>
                <a:avLst/>
                <a:gdLst>
                  <a:gd name="T0" fmla="*/ 6 w 23"/>
                  <a:gd name="T1" fmla="*/ 0 h 17"/>
                  <a:gd name="T2" fmla="*/ 0 w 23"/>
                  <a:gd name="T3" fmla="*/ 15 h 17"/>
                  <a:gd name="T4" fmla="*/ 32 w 23"/>
                  <a:gd name="T5" fmla="*/ 26 h 17"/>
                  <a:gd name="T6" fmla="*/ 35 w 23"/>
                  <a:gd name="T7" fmla="*/ 9 h 17"/>
                  <a:gd name="T8" fmla="*/ 6 w 23"/>
                  <a:gd name="T9" fmla="*/ 0 h 17"/>
                  <a:gd name="T10" fmla="*/ 6 w 2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17">
                    <a:moveTo>
                      <a:pt x="4" y="0"/>
                    </a:moveTo>
                    <a:lnTo>
                      <a:pt x="0" y="10"/>
                    </a:lnTo>
                    <a:lnTo>
                      <a:pt x="21" y="17"/>
                    </a:lnTo>
                    <a:lnTo>
                      <a:pt x="23" y="6"/>
                    </a:lnTo>
                    <a:lnTo>
                      <a:pt x="4"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79" name="Freeform 578"/>
              <p:cNvSpPr>
                <a:spLocks/>
              </p:cNvSpPr>
              <p:nvPr/>
            </p:nvSpPr>
            <p:spPr bwMode="auto">
              <a:xfrm>
                <a:off x="2538" y="2073"/>
                <a:ext cx="73" cy="176"/>
              </a:xfrm>
              <a:custGeom>
                <a:avLst/>
                <a:gdLst>
                  <a:gd name="T0" fmla="*/ 73 w 50"/>
                  <a:gd name="T1" fmla="*/ 6 h 121"/>
                  <a:gd name="T2" fmla="*/ 57 w 50"/>
                  <a:gd name="T3" fmla="*/ 0 h 121"/>
                  <a:gd name="T4" fmla="*/ 0 w 50"/>
                  <a:gd name="T5" fmla="*/ 170 h 121"/>
                  <a:gd name="T6" fmla="*/ 18 w 50"/>
                  <a:gd name="T7" fmla="*/ 176 h 121"/>
                  <a:gd name="T8" fmla="*/ 73 w 50"/>
                  <a:gd name="T9" fmla="*/ 6 h 121"/>
                  <a:gd name="T10" fmla="*/ 73 w 50"/>
                  <a:gd name="T11" fmla="*/ 6 h 1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121">
                    <a:moveTo>
                      <a:pt x="50" y="4"/>
                    </a:moveTo>
                    <a:lnTo>
                      <a:pt x="39" y="0"/>
                    </a:lnTo>
                    <a:lnTo>
                      <a:pt x="0" y="117"/>
                    </a:lnTo>
                    <a:lnTo>
                      <a:pt x="12" y="121"/>
                    </a:lnTo>
                    <a:lnTo>
                      <a:pt x="50" y="4"/>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80" name="Freeform 579"/>
              <p:cNvSpPr>
                <a:spLocks/>
              </p:cNvSpPr>
              <p:nvPr/>
            </p:nvSpPr>
            <p:spPr bwMode="auto">
              <a:xfrm>
                <a:off x="2594" y="2048"/>
                <a:ext cx="56" cy="30"/>
              </a:xfrm>
              <a:custGeom>
                <a:avLst/>
                <a:gdLst>
                  <a:gd name="T0" fmla="*/ 56 w 38"/>
                  <a:gd name="T1" fmla="*/ 1 h 21"/>
                  <a:gd name="T2" fmla="*/ 56 w 38"/>
                  <a:gd name="T3" fmla="*/ 1 h 21"/>
                  <a:gd name="T4" fmla="*/ 47 w 38"/>
                  <a:gd name="T5" fmla="*/ 0 h 21"/>
                  <a:gd name="T6" fmla="*/ 38 w 38"/>
                  <a:gd name="T7" fmla="*/ 0 h 21"/>
                  <a:gd name="T8" fmla="*/ 31 w 38"/>
                  <a:gd name="T9" fmla="*/ 0 h 21"/>
                  <a:gd name="T10" fmla="*/ 22 w 38"/>
                  <a:gd name="T11" fmla="*/ 1 h 21"/>
                  <a:gd name="T12" fmla="*/ 16 w 38"/>
                  <a:gd name="T13" fmla="*/ 4 h 21"/>
                  <a:gd name="T14" fmla="*/ 7 w 38"/>
                  <a:gd name="T15" fmla="*/ 10 h 21"/>
                  <a:gd name="T16" fmla="*/ 4 w 38"/>
                  <a:gd name="T17" fmla="*/ 16 h 21"/>
                  <a:gd name="T18" fmla="*/ 0 w 38"/>
                  <a:gd name="T19" fmla="*/ 24 h 21"/>
                  <a:gd name="T20" fmla="*/ 16 w 38"/>
                  <a:gd name="T21" fmla="*/ 30 h 21"/>
                  <a:gd name="T22" fmla="*/ 19 w 38"/>
                  <a:gd name="T23" fmla="*/ 24 h 21"/>
                  <a:gd name="T24" fmla="*/ 22 w 38"/>
                  <a:gd name="T25" fmla="*/ 21 h 21"/>
                  <a:gd name="T26" fmla="*/ 25 w 38"/>
                  <a:gd name="T27" fmla="*/ 19 h 21"/>
                  <a:gd name="T28" fmla="*/ 28 w 38"/>
                  <a:gd name="T29" fmla="*/ 19 h 21"/>
                  <a:gd name="T30" fmla="*/ 34 w 38"/>
                  <a:gd name="T31" fmla="*/ 16 h 21"/>
                  <a:gd name="T32" fmla="*/ 38 w 38"/>
                  <a:gd name="T33" fmla="*/ 16 h 21"/>
                  <a:gd name="T34" fmla="*/ 44 w 38"/>
                  <a:gd name="T35" fmla="*/ 16 h 21"/>
                  <a:gd name="T36" fmla="*/ 50 w 38"/>
                  <a:gd name="T37" fmla="*/ 19 h 21"/>
                  <a:gd name="T38" fmla="*/ 50 w 38"/>
                  <a:gd name="T39" fmla="*/ 19 h 21"/>
                  <a:gd name="T40" fmla="*/ 56 w 38"/>
                  <a:gd name="T41" fmla="*/ 1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1">
                    <a:moveTo>
                      <a:pt x="38" y="1"/>
                    </a:moveTo>
                    <a:lnTo>
                      <a:pt x="38" y="1"/>
                    </a:lnTo>
                    <a:lnTo>
                      <a:pt x="32" y="0"/>
                    </a:lnTo>
                    <a:lnTo>
                      <a:pt x="26" y="0"/>
                    </a:lnTo>
                    <a:lnTo>
                      <a:pt x="21" y="0"/>
                    </a:lnTo>
                    <a:lnTo>
                      <a:pt x="15" y="1"/>
                    </a:lnTo>
                    <a:lnTo>
                      <a:pt x="11" y="3"/>
                    </a:lnTo>
                    <a:lnTo>
                      <a:pt x="5" y="7"/>
                    </a:lnTo>
                    <a:lnTo>
                      <a:pt x="3" y="11"/>
                    </a:lnTo>
                    <a:lnTo>
                      <a:pt x="0" y="17"/>
                    </a:lnTo>
                    <a:lnTo>
                      <a:pt x="11" y="21"/>
                    </a:lnTo>
                    <a:lnTo>
                      <a:pt x="13" y="17"/>
                    </a:lnTo>
                    <a:lnTo>
                      <a:pt x="15" y="15"/>
                    </a:lnTo>
                    <a:lnTo>
                      <a:pt x="17" y="13"/>
                    </a:lnTo>
                    <a:lnTo>
                      <a:pt x="19" y="13"/>
                    </a:lnTo>
                    <a:lnTo>
                      <a:pt x="23" y="11"/>
                    </a:lnTo>
                    <a:lnTo>
                      <a:pt x="26" y="11"/>
                    </a:lnTo>
                    <a:lnTo>
                      <a:pt x="30" y="11"/>
                    </a:lnTo>
                    <a:lnTo>
                      <a:pt x="34" y="13"/>
                    </a:lnTo>
                    <a:lnTo>
                      <a:pt x="38" y="1"/>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81" name="Freeform 580"/>
              <p:cNvSpPr>
                <a:spLocks/>
              </p:cNvSpPr>
              <p:nvPr/>
            </p:nvSpPr>
            <p:spPr bwMode="auto">
              <a:xfrm>
                <a:off x="2998" y="1423"/>
                <a:ext cx="89" cy="151"/>
              </a:xfrm>
              <a:custGeom>
                <a:avLst/>
                <a:gdLst>
                  <a:gd name="T0" fmla="*/ 12 w 61"/>
                  <a:gd name="T1" fmla="*/ 0 h 103"/>
                  <a:gd name="T2" fmla="*/ 0 w 61"/>
                  <a:gd name="T3" fmla="*/ 10 h 103"/>
                  <a:gd name="T4" fmla="*/ 76 w 61"/>
                  <a:gd name="T5" fmla="*/ 151 h 103"/>
                  <a:gd name="T6" fmla="*/ 89 w 61"/>
                  <a:gd name="T7" fmla="*/ 142 h 103"/>
                  <a:gd name="T8" fmla="*/ 15 w 61"/>
                  <a:gd name="T9" fmla="*/ 1 h 103"/>
                  <a:gd name="T10" fmla="*/ 12 w 61"/>
                  <a:gd name="T11" fmla="*/ 0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103">
                    <a:moveTo>
                      <a:pt x="8" y="0"/>
                    </a:moveTo>
                    <a:lnTo>
                      <a:pt x="0" y="7"/>
                    </a:lnTo>
                    <a:lnTo>
                      <a:pt x="52" y="103"/>
                    </a:lnTo>
                    <a:lnTo>
                      <a:pt x="61" y="97"/>
                    </a:lnTo>
                    <a:lnTo>
                      <a:pt x="10" y="1"/>
                    </a:lnTo>
                    <a:lnTo>
                      <a:pt x="8"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82" name="Freeform 581"/>
              <p:cNvSpPr>
                <a:spLocks/>
              </p:cNvSpPr>
              <p:nvPr/>
            </p:nvSpPr>
            <p:spPr bwMode="auto">
              <a:xfrm>
                <a:off x="2906" y="1412"/>
                <a:ext cx="104" cy="42"/>
              </a:xfrm>
              <a:custGeom>
                <a:avLst/>
                <a:gdLst>
                  <a:gd name="T0" fmla="*/ 13 w 71"/>
                  <a:gd name="T1" fmla="*/ 42 h 29"/>
                  <a:gd name="T2" fmla="*/ 13 w 71"/>
                  <a:gd name="T3" fmla="*/ 42 h 29"/>
                  <a:gd name="T4" fmla="*/ 19 w 71"/>
                  <a:gd name="T5" fmla="*/ 33 h 29"/>
                  <a:gd name="T6" fmla="*/ 31 w 71"/>
                  <a:gd name="T7" fmla="*/ 25 h 29"/>
                  <a:gd name="T8" fmla="*/ 40 w 71"/>
                  <a:gd name="T9" fmla="*/ 19 h 29"/>
                  <a:gd name="T10" fmla="*/ 50 w 71"/>
                  <a:gd name="T11" fmla="*/ 16 h 29"/>
                  <a:gd name="T12" fmla="*/ 62 w 71"/>
                  <a:gd name="T13" fmla="*/ 13 h 29"/>
                  <a:gd name="T14" fmla="*/ 73 w 71"/>
                  <a:gd name="T15" fmla="*/ 16 h 29"/>
                  <a:gd name="T16" fmla="*/ 83 w 71"/>
                  <a:gd name="T17" fmla="*/ 19 h 29"/>
                  <a:gd name="T18" fmla="*/ 95 w 71"/>
                  <a:gd name="T19" fmla="*/ 25 h 29"/>
                  <a:gd name="T20" fmla="*/ 104 w 71"/>
                  <a:gd name="T21" fmla="*/ 12 h 29"/>
                  <a:gd name="T22" fmla="*/ 89 w 71"/>
                  <a:gd name="T23" fmla="*/ 3 h 29"/>
                  <a:gd name="T24" fmla="*/ 75 w 71"/>
                  <a:gd name="T25" fmla="*/ 0 h 29"/>
                  <a:gd name="T26" fmla="*/ 62 w 71"/>
                  <a:gd name="T27" fmla="*/ 0 h 29"/>
                  <a:gd name="T28" fmla="*/ 47 w 71"/>
                  <a:gd name="T29" fmla="*/ 0 h 29"/>
                  <a:gd name="T30" fmla="*/ 34 w 71"/>
                  <a:gd name="T31" fmla="*/ 6 h 29"/>
                  <a:gd name="T32" fmla="*/ 19 w 71"/>
                  <a:gd name="T33" fmla="*/ 12 h 29"/>
                  <a:gd name="T34" fmla="*/ 7 w 71"/>
                  <a:gd name="T35" fmla="*/ 22 h 29"/>
                  <a:gd name="T36" fmla="*/ 0 w 71"/>
                  <a:gd name="T37" fmla="*/ 33 h 29"/>
                  <a:gd name="T38" fmla="*/ 0 w 71"/>
                  <a:gd name="T39" fmla="*/ 33 h 29"/>
                  <a:gd name="T40" fmla="*/ 13 w 71"/>
                  <a:gd name="T41" fmla="*/ 42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 h="29">
                    <a:moveTo>
                      <a:pt x="9" y="29"/>
                    </a:moveTo>
                    <a:lnTo>
                      <a:pt x="9" y="29"/>
                    </a:lnTo>
                    <a:lnTo>
                      <a:pt x="13" y="23"/>
                    </a:lnTo>
                    <a:lnTo>
                      <a:pt x="21" y="17"/>
                    </a:lnTo>
                    <a:lnTo>
                      <a:pt x="27" y="13"/>
                    </a:lnTo>
                    <a:lnTo>
                      <a:pt x="34" y="11"/>
                    </a:lnTo>
                    <a:lnTo>
                      <a:pt x="42" y="9"/>
                    </a:lnTo>
                    <a:lnTo>
                      <a:pt x="50" y="11"/>
                    </a:lnTo>
                    <a:lnTo>
                      <a:pt x="57" y="13"/>
                    </a:lnTo>
                    <a:lnTo>
                      <a:pt x="65" y="17"/>
                    </a:lnTo>
                    <a:lnTo>
                      <a:pt x="71" y="8"/>
                    </a:lnTo>
                    <a:lnTo>
                      <a:pt x="61" y="2"/>
                    </a:lnTo>
                    <a:lnTo>
                      <a:pt x="51" y="0"/>
                    </a:lnTo>
                    <a:lnTo>
                      <a:pt x="42" y="0"/>
                    </a:lnTo>
                    <a:lnTo>
                      <a:pt x="32" y="0"/>
                    </a:lnTo>
                    <a:lnTo>
                      <a:pt x="23" y="4"/>
                    </a:lnTo>
                    <a:lnTo>
                      <a:pt x="13" y="8"/>
                    </a:lnTo>
                    <a:lnTo>
                      <a:pt x="5" y="15"/>
                    </a:lnTo>
                    <a:lnTo>
                      <a:pt x="0" y="23"/>
                    </a:lnTo>
                    <a:lnTo>
                      <a:pt x="9" y="29"/>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83" name="Freeform 582"/>
              <p:cNvSpPr>
                <a:spLocks/>
              </p:cNvSpPr>
              <p:nvPr/>
            </p:nvSpPr>
            <p:spPr bwMode="auto">
              <a:xfrm>
                <a:off x="2600" y="1446"/>
                <a:ext cx="319" cy="491"/>
              </a:xfrm>
              <a:custGeom>
                <a:avLst/>
                <a:gdLst>
                  <a:gd name="T0" fmla="*/ 0 w 219"/>
                  <a:gd name="T1" fmla="*/ 482 h 336"/>
                  <a:gd name="T2" fmla="*/ 15 w 219"/>
                  <a:gd name="T3" fmla="*/ 491 h 336"/>
                  <a:gd name="T4" fmla="*/ 319 w 219"/>
                  <a:gd name="T5" fmla="*/ 9 h 336"/>
                  <a:gd name="T6" fmla="*/ 306 w 219"/>
                  <a:gd name="T7" fmla="*/ 0 h 336"/>
                  <a:gd name="T8" fmla="*/ 0 w 219"/>
                  <a:gd name="T9" fmla="*/ 482 h 336"/>
                  <a:gd name="T10" fmla="*/ 0 w 219"/>
                  <a:gd name="T11" fmla="*/ 482 h 3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336">
                    <a:moveTo>
                      <a:pt x="0" y="330"/>
                    </a:moveTo>
                    <a:lnTo>
                      <a:pt x="10" y="336"/>
                    </a:lnTo>
                    <a:lnTo>
                      <a:pt x="219" y="6"/>
                    </a:lnTo>
                    <a:lnTo>
                      <a:pt x="210" y="0"/>
                    </a:lnTo>
                    <a:lnTo>
                      <a:pt x="0" y="33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84" name="Freeform 583"/>
              <p:cNvSpPr>
                <a:spLocks/>
              </p:cNvSpPr>
              <p:nvPr/>
            </p:nvSpPr>
            <p:spPr bwMode="auto">
              <a:xfrm>
                <a:off x="2587" y="1927"/>
                <a:ext cx="43" cy="108"/>
              </a:xfrm>
              <a:custGeom>
                <a:avLst/>
                <a:gdLst>
                  <a:gd name="T0" fmla="*/ 43 w 29"/>
                  <a:gd name="T1" fmla="*/ 94 h 75"/>
                  <a:gd name="T2" fmla="*/ 43 w 29"/>
                  <a:gd name="T3" fmla="*/ 94 h 75"/>
                  <a:gd name="T4" fmla="*/ 34 w 29"/>
                  <a:gd name="T5" fmla="*/ 88 h 75"/>
                  <a:gd name="T6" fmla="*/ 25 w 29"/>
                  <a:gd name="T7" fmla="*/ 81 h 75"/>
                  <a:gd name="T8" fmla="*/ 22 w 29"/>
                  <a:gd name="T9" fmla="*/ 69 h 75"/>
                  <a:gd name="T10" fmla="*/ 16 w 29"/>
                  <a:gd name="T11" fmla="*/ 58 h 75"/>
                  <a:gd name="T12" fmla="*/ 16 w 29"/>
                  <a:gd name="T13" fmla="*/ 48 h 75"/>
                  <a:gd name="T14" fmla="*/ 16 w 29"/>
                  <a:gd name="T15" fmla="*/ 33 h 75"/>
                  <a:gd name="T16" fmla="*/ 22 w 29"/>
                  <a:gd name="T17" fmla="*/ 22 h 75"/>
                  <a:gd name="T18" fmla="*/ 28 w 29"/>
                  <a:gd name="T19" fmla="*/ 9 h 75"/>
                  <a:gd name="T20" fmla="*/ 13 w 29"/>
                  <a:gd name="T21" fmla="*/ 0 h 75"/>
                  <a:gd name="T22" fmla="*/ 6 w 29"/>
                  <a:gd name="T23" fmla="*/ 17 h 75"/>
                  <a:gd name="T24" fmla="*/ 3 w 29"/>
                  <a:gd name="T25" fmla="*/ 30 h 75"/>
                  <a:gd name="T26" fmla="*/ 0 w 29"/>
                  <a:gd name="T27" fmla="*/ 48 h 75"/>
                  <a:gd name="T28" fmla="*/ 3 w 29"/>
                  <a:gd name="T29" fmla="*/ 60 h 75"/>
                  <a:gd name="T30" fmla="*/ 6 w 29"/>
                  <a:gd name="T31" fmla="*/ 75 h 75"/>
                  <a:gd name="T32" fmla="*/ 13 w 29"/>
                  <a:gd name="T33" fmla="*/ 88 h 75"/>
                  <a:gd name="T34" fmla="*/ 22 w 29"/>
                  <a:gd name="T35" fmla="*/ 99 h 75"/>
                  <a:gd name="T36" fmla="*/ 34 w 29"/>
                  <a:gd name="T37" fmla="*/ 108 h 75"/>
                  <a:gd name="T38" fmla="*/ 34 w 29"/>
                  <a:gd name="T39" fmla="*/ 108 h 75"/>
                  <a:gd name="T40" fmla="*/ 43 w 29"/>
                  <a:gd name="T41" fmla="*/ 94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75">
                    <a:moveTo>
                      <a:pt x="29" y="65"/>
                    </a:moveTo>
                    <a:lnTo>
                      <a:pt x="29" y="65"/>
                    </a:lnTo>
                    <a:lnTo>
                      <a:pt x="23" y="61"/>
                    </a:lnTo>
                    <a:lnTo>
                      <a:pt x="17" y="56"/>
                    </a:lnTo>
                    <a:lnTo>
                      <a:pt x="15" y="48"/>
                    </a:lnTo>
                    <a:lnTo>
                      <a:pt x="11" y="40"/>
                    </a:lnTo>
                    <a:lnTo>
                      <a:pt x="11" y="33"/>
                    </a:lnTo>
                    <a:lnTo>
                      <a:pt x="11" y="23"/>
                    </a:lnTo>
                    <a:lnTo>
                      <a:pt x="15" y="15"/>
                    </a:lnTo>
                    <a:lnTo>
                      <a:pt x="19" y="6"/>
                    </a:lnTo>
                    <a:lnTo>
                      <a:pt x="9" y="0"/>
                    </a:lnTo>
                    <a:lnTo>
                      <a:pt x="4" y="12"/>
                    </a:lnTo>
                    <a:lnTo>
                      <a:pt x="2" y="21"/>
                    </a:lnTo>
                    <a:lnTo>
                      <a:pt x="0" y="33"/>
                    </a:lnTo>
                    <a:lnTo>
                      <a:pt x="2" y="42"/>
                    </a:lnTo>
                    <a:lnTo>
                      <a:pt x="4" y="52"/>
                    </a:lnTo>
                    <a:lnTo>
                      <a:pt x="9" y="61"/>
                    </a:lnTo>
                    <a:lnTo>
                      <a:pt x="15" y="69"/>
                    </a:lnTo>
                    <a:lnTo>
                      <a:pt x="23" y="75"/>
                    </a:lnTo>
                    <a:lnTo>
                      <a:pt x="29" y="65"/>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85" name="Freeform 584"/>
              <p:cNvSpPr>
                <a:spLocks/>
              </p:cNvSpPr>
              <p:nvPr/>
            </p:nvSpPr>
            <p:spPr bwMode="auto">
              <a:xfrm>
                <a:off x="2620" y="2021"/>
                <a:ext cx="65" cy="53"/>
              </a:xfrm>
              <a:custGeom>
                <a:avLst/>
                <a:gdLst>
                  <a:gd name="T0" fmla="*/ 57 w 46"/>
                  <a:gd name="T1" fmla="*/ 53 h 37"/>
                  <a:gd name="T2" fmla="*/ 65 w 46"/>
                  <a:gd name="T3" fmla="*/ 39 h 37"/>
                  <a:gd name="T4" fmla="*/ 8 w 46"/>
                  <a:gd name="T5" fmla="*/ 0 h 37"/>
                  <a:gd name="T6" fmla="*/ 0 w 46"/>
                  <a:gd name="T7" fmla="*/ 14 h 37"/>
                  <a:gd name="T8" fmla="*/ 57 w 46"/>
                  <a:gd name="T9" fmla="*/ 53 h 37"/>
                  <a:gd name="T10" fmla="*/ 57 w 46"/>
                  <a:gd name="T11" fmla="*/ 53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7">
                    <a:moveTo>
                      <a:pt x="40" y="37"/>
                    </a:moveTo>
                    <a:lnTo>
                      <a:pt x="46" y="27"/>
                    </a:lnTo>
                    <a:lnTo>
                      <a:pt x="6" y="0"/>
                    </a:lnTo>
                    <a:lnTo>
                      <a:pt x="0" y="10"/>
                    </a:lnTo>
                    <a:lnTo>
                      <a:pt x="40" y="37"/>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86" name="Freeform 585"/>
              <p:cNvSpPr>
                <a:spLocks/>
              </p:cNvSpPr>
              <p:nvPr/>
            </p:nvSpPr>
            <p:spPr bwMode="auto">
              <a:xfrm>
                <a:off x="2679" y="2042"/>
                <a:ext cx="106" cy="43"/>
              </a:xfrm>
              <a:custGeom>
                <a:avLst/>
                <a:gdLst>
                  <a:gd name="T0" fmla="*/ 93 w 73"/>
                  <a:gd name="T1" fmla="*/ 0 h 30"/>
                  <a:gd name="T2" fmla="*/ 93 w 73"/>
                  <a:gd name="T3" fmla="*/ 0 h 30"/>
                  <a:gd name="T4" fmla="*/ 84 w 73"/>
                  <a:gd name="T5" fmla="*/ 10 h 30"/>
                  <a:gd name="T6" fmla="*/ 76 w 73"/>
                  <a:gd name="T7" fmla="*/ 16 h 30"/>
                  <a:gd name="T8" fmla="*/ 64 w 73"/>
                  <a:gd name="T9" fmla="*/ 22 h 30"/>
                  <a:gd name="T10" fmla="*/ 54 w 73"/>
                  <a:gd name="T11" fmla="*/ 24 h 30"/>
                  <a:gd name="T12" fmla="*/ 42 w 73"/>
                  <a:gd name="T13" fmla="*/ 27 h 30"/>
                  <a:gd name="T14" fmla="*/ 30 w 73"/>
                  <a:gd name="T15" fmla="*/ 27 h 30"/>
                  <a:gd name="T16" fmla="*/ 20 w 73"/>
                  <a:gd name="T17" fmla="*/ 24 h 30"/>
                  <a:gd name="T18" fmla="*/ 9 w 73"/>
                  <a:gd name="T19" fmla="*/ 19 h 30"/>
                  <a:gd name="T20" fmla="*/ 0 w 73"/>
                  <a:gd name="T21" fmla="*/ 33 h 30"/>
                  <a:gd name="T22" fmla="*/ 15 w 73"/>
                  <a:gd name="T23" fmla="*/ 39 h 30"/>
                  <a:gd name="T24" fmla="*/ 28 w 73"/>
                  <a:gd name="T25" fmla="*/ 43 h 30"/>
                  <a:gd name="T26" fmla="*/ 45 w 73"/>
                  <a:gd name="T27" fmla="*/ 43 h 30"/>
                  <a:gd name="T28" fmla="*/ 60 w 73"/>
                  <a:gd name="T29" fmla="*/ 40 h 30"/>
                  <a:gd name="T30" fmla="*/ 73 w 73"/>
                  <a:gd name="T31" fmla="*/ 39 h 30"/>
                  <a:gd name="T32" fmla="*/ 84 w 73"/>
                  <a:gd name="T33" fmla="*/ 30 h 30"/>
                  <a:gd name="T34" fmla="*/ 94 w 73"/>
                  <a:gd name="T35" fmla="*/ 22 h 30"/>
                  <a:gd name="T36" fmla="*/ 106 w 73"/>
                  <a:gd name="T37" fmla="*/ 7 h 30"/>
                  <a:gd name="T38" fmla="*/ 106 w 73"/>
                  <a:gd name="T39" fmla="*/ 7 h 30"/>
                  <a:gd name="T40" fmla="*/ 93 w 73"/>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3" h="30">
                    <a:moveTo>
                      <a:pt x="64" y="0"/>
                    </a:moveTo>
                    <a:lnTo>
                      <a:pt x="64" y="0"/>
                    </a:lnTo>
                    <a:lnTo>
                      <a:pt x="58" y="7"/>
                    </a:lnTo>
                    <a:lnTo>
                      <a:pt x="52" y="11"/>
                    </a:lnTo>
                    <a:lnTo>
                      <a:pt x="44" y="15"/>
                    </a:lnTo>
                    <a:lnTo>
                      <a:pt x="37" y="17"/>
                    </a:lnTo>
                    <a:lnTo>
                      <a:pt x="29" y="19"/>
                    </a:lnTo>
                    <a:lnTo>
                      <a:pt x="21" y="19"/>
                    </a:lnTo>
                    <a:lnTo>
                      <a:pt x="14" y="17"/>
                    </a:lnTo>
                    <a:lnTo>
                      <a:pt x="6" y="13"/>
                    </a:lnTo>
                    <a:lnTo>
                      <a:pt x="0" y="23"/>
                    </a:lnTo>
                    <a:lnTo>
                      <a:pt x="10" y="27"/>
                    </a:lnTo>
                    <a:lnTo>
                      <a:pt x="19" y="30"/>
                    </a:lnTo>
                    <a:lnTo>
                      <a:pt x="31" y="30"/>
                    </a:lnTo>
                    <a:lnTo>
                      <a:pt x="41" y="28"/>
                    </a:lnTo>
                    <a:lnTo>
                      <a:pt x="50" y="27"/>
                    </a:lnTo>
                    <a:lnTo>
                      <a:pt x="58" y="21"/>
                    </a:lnTo>
                    <a:lnTo>
                      <a:pt x="65" y="15"/>
                    </a:lnTo>
                    <a:lnTo>
                      <a:pt x="73" y="5"/>
                    </a:lnTo>
                    <a:lnTo>
                      <a:pt x="64"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87" name="Freeform 586"/>
              <p:cNvSpPr>
                <a:spLocks/>
              </p:cNvSpPr>
              <p:nvPr/>
            </p:nvSpPr>
            <p:spPr bwMode="auto">
              <a:xfrm>
                <a:off x="2771" y="1565"/>
                <a:ext cx="319" cy="483"/>
              </a:xfrm>
              <a:custGeom>
                <a:avLst/>
                <a:gdLst>
                  <a:gd name="T0" fmla="*/ 316 w 218"/>
                  <a:gd name="T1" fmla="*/ 0 h 332"/>
                  <a:gd name="T2" fmla="*/ 303 w 218"/>
                  <a:gd name="T3" fmla="*/ 0 h 332"/>
                  <a:gd name="T4" fmla="*/ 0 w 218"/>
                  <a:gd name="T5" fmla="*/ 476 h 332"/>
                  <a:gd name="T6" fmla="*/ 13 w 218"/>
                  <a:gd name="T7" fmla="*/ 483 h 332"/>
                  <a:gd name="T8" fmla="*/ 316 w 218"/>
                  <a:gd name="T9" fmla="*/ 9 h 332"/>
                  <a:gd name="T10" fmla="*/ 316 w 218"/>
                  <a:gd name="T11" fmla="*/ 0 h 332"/>
                  <a:gd name="T12" fmla="*/ 316 w 218"/>
                  <a:gd name="T13" fmla="*/ 9 h 332"/>
                  <a:gd name="T14" fmla="*/ 319 w 218"/>
                  <a:gd name="T15" fmla="*/ 3 h 332"/>
                  <a:gd name="T16" fmla="*/ 316 w 218"/>
                  <a:gd name="T17" fmla="*/ 0 h 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8" h="332">
                    <a:moveTo>
                      <a:pt x="216" y="0"/>
                    </a:moveTo>
                    <a:lnTo>
                      <a:pt x="207" y="0"/>
                    </a:lnTo>
                    <a:lnTo>
                      <a:pt x="0" y="327"/>
                    </a:lnTo>
                    <a:lnTo>
                      <a:pt x="9" y="332"/>
                    </a:lnTo>
                    <a:lnTo>
                      <a:pt x="216" y="6"/>
                    </a:lnTo>
                    <a:lnTo>
                      <a:pt x="216" y="0"/>
                    </a:lnTo>
                    <a:lnTo>
                      <a:pt x="216" y="6"/>
                    </a:lnTo>
                    <a:lnTo>
                      <a:pt x="218" y="2"/>
                    </a:lnTo>
                    <a:lnTo>
                      <a:pt x="216"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88" name="Freeform 587"/>
              <p:cNvSpPr>
                <a:spLocks/>
              </p:cNvSpPr>
              <p:nvPr/>
            </p:nvSpPr>
            <p:spPr bwMode="auto">
              <a:xfrm>
                <a:off x="3151" y="1387"/>
                <a:ext cx="327" cy="187"/>
              </a:xfrm>
              <a:custGeom>
                <a:avLst/>
                <a:gdLst>
                  <a:gd name="T0" fmla="*/ 327 w 224"/>
                  <a:gd name="T1" fmla="*/ 13 h 128"/>
                  <a:gd name="T2" fmla="*/ 318 w 224"/>
                  <a:gd name="T3" fmla="*/ 0 h 128"/>
                  <a:gd name="T4" fmla="*/ 0 w 224"/>
                  <a:gd name="T5" fmla="*/ 174 h 128"/>
                  <a:gd name="T6" fmla="*/ 7 w 224"/>
                  <a:gd name="T7" fmla="*/ 187 h 128"/>
                  <a:gd name="T8" fmla="*/ 327 w 224"/>
                  <a:gd name="T9" fmla="*/ 13 h 128"/>
                  <a:gd name="T10" fmla="*/ 327 w 224"/>
                  <a:gd name="T11" fmla="*/ 13 h 1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128">
                    <a:moveTo>
                      <a:pt x="224" y="9"/>
                    </a:moveTo>
                    <a:lnTo>
                      <a:pt x="218" y="0"/>
                    </a:lnTo>
                    <a:lnTo>
                      <a:pt x="0" y="119"/>
                    </a:lnTo>
                    <a:lnTo>
                      <a:pt x="5" y="128"/>
                    </a:lnTo>
                    <a:lnTo>
                      <a:pt x="224" y="9"/>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89" name="Freeform 588"/>
              <p:cNvSpPr>
                <a:spLocks/>
              </p:cNvSpPr>
              <p:nvPr/>
            </p:nvSpPr>
            <p:spPr bwMode="auto">
              <a:xfrm>
                <a:off x="3468" y="1285"/>
                <a:ext cx="68" cy="115"/>
              </a:xfrm>
              <a:custGeom>
                <a:avLst/>
                <a:gdLst>
                  <a:gd name="T0" fmla="*/ 48 w 47"/>
                  <a:gd name="T1" fmla="*/ 9 h 79"/>
                  <a:gd name="T2" fmla="*/ 48 w 47"/>
                  <a:gd name="T3" fmla="*/ 9 h 79"/>
                  <a:gd name="T4" fmla="*/ 51 w 47"/>
                  <a:gd name="T5" fmla="*/ 20 h 79"/>
                  <a:gd name="T6" fmla="*/ 51 w 47"/>
                  <a:gd name="T7" fmla="*/ 32 h 79"/>
                  <a:gd name="T8" fmla="*/ 48 w 47"/>
                  <a:gd name="T9" fmla="*/ 45 h 79"/>
                  <a:gd name="T10" fmla="*/ 39 w 47"/>
                  <a:gd name="T11" fmla="*/ 60 h 79"/>
                  <a:gd name="T12" fmla="*/ 32 w 47"/>
                  <a:gd name="T13" fmla="*/ 70 h 79"/>
                  <a:gd name="T14" fmla="*/ 23 w 47"/>
                  <a:gd name="T15" fmla="*/ 84 h 79"/>
                  <a:gd name="T16" fmla="*/ 12 w 47"/>
                  <a:gd name="T17" fmla="*/ 93 h 79"/>
                  <a:gd name="T18" fmla="*/ 0 w 47"/>
                  <a:gd name="T19" fmla="*/ 102 h 79"/>
                  <a:gd name="T20" fmla="*/ 9 w 47"/>
                  <a:gd name="T21" fmla="*/ 115 h 79"/>
                  <a:gd name="T22" fmla="*/ 23 w 47"/>
                  <a:gd name="T23" fmla="*/ 106 h 79"/>
                  <a:gd name="T24" fmla="*/ 33 w 47"/>
                  <a:gd name="T25" fmla="*/ 96 h 79"/>
                  <a:gd name="T26" fmla="*/ 45 w 47"/>
                  <a:gd name="T27" fmla="*/ 82 h 79"/>
                  <a:gd name="T28" fmla="*/ 56 w 47"/>
                  <a:gd name="T29" fmla="*/ 66 h 79"/>
                  <a:gd name="T30" fmla="*/ 62 w 47"/>
                  <a:gd name="T31" fmla="*/ 51 h 79"/>
                  <a:gd name="T32" fmla="*/ 68 w 47"/>
                  <a:gd name="T33" fmla="*/ 35 h 79"/>
                  <a:gd name="T34" fmla="*/ 68 w 47"/>
                  <a:gd name="T35" fmla="*/ 17 h 79"/>
                  <a:gd name="T36" fmla="*/ 62 w 47"/>
                  <a:gd name="T37" fmla="*/ 0 h 79"/>
                  <a:gd name="T38" fmla="*/ 62 w 47"/>
                  <a:gd name="T39" fmla="*/ 0 h 79"/>
                  <a:gd name="T40" fmla="*/ 48 w 47"/>
                  <a:gd name="T41" fmla="*/ 9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7" h="79">
                    <a:moveTo>
                      <a:pt x="33" y="6"/>
                    </a:moveTo>
                    <a:lnTo>
                      <a:pt x="33" y="6"/>
                    </a:lnTo>
                    <a:lnTo>
                      <a:pt x="35" y="14"/>
                    </a:lnTo>
                    <a:lnTo>
                      <a:pt x="35" y="22"/>
                    </a:lnTo>
                    <a:lnTo>
                      <a:pt x="33" y="31"/>
                    </a:lnTo>
                    <a:lnTo>
                      <a:pt x="27" y="41"/>
                    </a:lnTo>
                    <a:lnTo>
                      <a:pt x="22" y="48"/>
                    </a:lnTo>
                    <a:lnTo>
                      <a:pt x="16" y="58"/>
                    </a:lnTo>
                    <a:lnTo>
                      <a:pt x="8" y="64"/>
                    </a:lnTo>
                    <a:lnTo>
                      <a:pt x="0" y="70"/>
                    </a:lnTo>
                    <a:lnTo>
                      <a:pt x="6" y="79"/>
                    </a:lnTo>
                    <a:lnTo>
                      <a:pt x="16" y="73"/>
                    </a:lnTo>
                    <a:lnTo>
                      <a:pt x="23" y="66"/>
                    </a:lnTo>
                    <a:lnTo>
                      <a:pt x="31" y="56"/>
                    </a:lnTo>
                    <a:lnTo>
                      <a:pt x="39" y="45"/>
                    </a:lnTo>
                    <a:lnTo>
                      <a:pt x="43" y="35"/>
                    </a:lnTo>
                    <a:lnTo>
                      <a:pt x="47" y="24"/>
                    </a:lnTo>
                    <a:lnTo>
                      <a:pt x="47" y="12"/>
                    </a:lnTo>
                    <a:lnTo>
                      <a:pt x="43" y="0"/>
                    </a:lnTo>
                    <a:lnTo>
                      <a:pt x="33" y="6"/>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90" name="Freeform 589"/>
              <p:cNvSpPr>
                <a:spLocks/>
              </p:cNvSpPr>
              <p:nvPr/>
            </p:nvSpPr>
            <p:spPr bwMode="auto">
              <a:xfrm>
                <a:off x="3468" y="1202"/>
                <a:ext cx="61" cy="92"/>
              </a:xfrm>
              <a:custGeom>
                <a:avLst/>
                <a:gdLst>
                  <a:gd name="T0" fmla="*/ 14 w 43"/>
                  <a:gd name="T1" fmla="*/ 0 h 63"/>
                  <a:gd name="T2" fmla="*/ 0 w 43"/>
                  <a:gd name="T3" fmla="*/ 9 h 63"/>
                  <a:gd name="T4" fmla="*/ 47 w 43"/>
                  <a:gd name="T5" fmla="*/ 92 h 63"/>
                  <a:gd name="T6" fmla="*/ 61 w 43"/>
                  <a:gd name="T7" fmla="*/ 83 h 63"/>
                  <a:gd name="T8" fmla="*/ 14 w 43"/>
                  <a:gd name="T9" fmla="*/ 0 h 63"/>
                  <a:gd name="T10" fmla="*/ 14 w 43"/>
                  <a:gd name="T11" fmla="*/ 0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63">
                    <a:moveTo>
                      <a:pt x="10" y="0"/>
                    </a:moveTo>
                    <a:lnTo>
                      <a:pt x="0" y="6"/>
                    </a:lnTo>
                    <a:lnTo>
                      <a:pt x="33" y="63"/>
                    </a:lnTo>
                    <a:lnTo>
                      <a:pt x="43" y="57"/>
                    </a:lnTo>
                    <a:lnTo>
                      <a:pt x="10" y="0"/>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91" name="Freeform 590"/>
              <p:cNvSpPr>
                <a:spLocks/>
              </p:cNvSpPr>
              <p:nvPr/>
            </p:nvSpPr>
            <p:spPr bwMode="auto">
              <a:xfrm>
                <a:off x="2916" y="1177"/>
                <a:ext cx="462" cy="259"/>
              </a:xfrm>
              <a:custGeom>
                <a:avLst/>
                <a:gdLst>
                  <a:gd name="T0" fmla="*/ 0 w 317"/>
                  <a:gd name="T1" fmla="*/ 246 h 178"/>
                  <a:gd name="T2" fmla="*/ 9 w 317"/>
                  <a:gd name="T3" fmla="*/ 259 h 178"/>
                  <a:gd name="T4" fmla="*/ 462 w 317"/>
                  <a:gd name="T5" fmla="*/ 13 h 178"/>
                  <a:gd name="T6" fmla="*/ 456 w 317"/>
                  <a:gd name="T7" fmla="*/ 0 h 178"/>
                  <a:gd name="T8" fmla="*/ 0 w 317"/>
                  <a:gd name="T9" fmla="*/ 246 h 178"/>
                  <a:gd name="T10" fmla="*/ 0 w 317"/>
                  <a:gd name="T11" fmla="*/ 246 h 1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7" h="178">
                    <a:moveTo>
                      <a:pt x="0" y="169"/>
                    </a:moveTo>
                    <a:lnTo>
                      <a:pt x="6" y="178"/>
                    </a:lnTo>
                    <a:lnTo>
                      <a:pt x="317" y="9"/>
                    </a:lnTo>
                    <a:lnTo>
                      <a:pt x="313" y="0"/>
                    </a:lnTo>
                    <a:lnTo>
                      <a:pt x="0" y="169"/>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92" name="Freeform 591"/>
              <p:cNvSpPr>
                <a:spLocks/>
              </p:cNvSpPr>
              <p:nvPr/>
            </p:nvSpPr>
            <p:spPr bwMode="auto">
              <a:xfrm>
                <a:off x="2877" y="1423"/>
                <a:ext cx="48" cy="104"/>
              </a:xfrm>
              <a:custGeom>
                <a:avLst/>
                <a:gdLst>
                  <a:gd name="T0" fmla="*/ 17 w 33"/>
                  <a:gd name="T1" fmla="*/ 88 h 72"/>
                  <a:gd name="T2" fmla="*/ 23 w 33"/>
                  <a:gd name="T3" fmla="*/ 94 h 72"/>
                  <a:gd name="T4" fmla="*/ 20 w 33"/>
                  <a:gd name="T5" fmla="*/ 82 h 72"/>
                  <a:gd name="T6" fmla="*/ 17 w 33"/>
                  <a:gd name="T7" fmla="*/ 71 h 72"/>
                  <a:gd name="T8" fmla="*/ 17 w 33"/>
                  <a:gd name="T9" fmla="*/ 61 h 72"/>
                  <a:gd name="T10" fmla="*/ 20 w 33"/>
                  <a:gd name="T11" fmla="*/ 49 h 72"/>
                  <a:gd name="T12" fmla="*/ 23 w 33"/>
                  <a:gd name="T13" fmla="*/ 38 h 72"/>
                  <a:gd name="T14" fmla="*/ 29 w 33"/>
                  <a:gd name="T15" fmla="*/ 27 h 72"/>
                  <a:gd name="T16" fmla="*/ 36 w 33"/>
                  <a:gd name="T17" fmla="*/ 22 h 72"/>
                  <a:gd name="T18" fmla="*/ 48 w 33"/>
                  <a:gd name="T19" fmla="*/ 13 h 72"/>
                  <a:gd name="T20" fmla="*/ 39 w 33"/>
                  <a:gd name="T21" fmla="*/ 0 h 72"/>
                  <a:gd name="T22" fmla="*/ 29 w 33"/>
                  <a:gd name="T23" fmla="*/ 7 h 72"/>
                  <a:gd name="T24" fmla="*/ 17 w 33"/>
                  <a:gd name="T25" fmla="*/ 19 h 72"/>
                  <a:gd name="T26" fmla="*/ 9 w 33"/>
                  <a:gd name="T27" fmla="*/ 30 h 72"/>
                  <a:gd name="T28" fmla="*/ 3 w 33"/>
                  <a:gd name="T29" fmla="*/ 43 h 72"/>
                  <a:gd name="T30" fmla="*/ 0 w 33"/>
                  <a:gd name="T31" fmla="*/ 58 h 72"/>
                  <a:gd name="T32" fmla="*/ 0 w 33"/>
                  <a:gd name="T33" fmla="*/ 71 h 72"/>
                  <a:gd name="T34" fmla="*/ 3 w 33"/>
                  <a:gd name="T35" fmla="*/ 88 h 72"/>
                  <a:gd name="T36" fmla="*/ 9 w 33"/>
                  <a:gd name="T37" fmla="*/ 103 h 72"/>
                  <a:gd name="T38" fmla="*/ 15 w 33"/>
                  <a:gd name="T39" fmla="*/ 104 h 72"/>
                  <a:gd name="T40" fmla="*/ 9 w 33"/>
                  <a:gd name="T41" fmla="*/ 103 h 72"/>
                  <a:gd name="T42" fmla="*/ 12 w 33"/>
                  <a:gd name="T43" fmla="*/ 104 h 72"/>
                  <a:gd name="T44" fmla="*/ 15 w 33"/>
                  <a:gd name="T45" fmla="*/ 104 h 72"/>
                  <a:gd name="T46" fmla="*/ 17 w 33"/>
                  <a:gd name="T47" fmla="*/ 88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 h="72">
                    <a:moveTo>
                      <a:pt x="12" y="61"/>
                    </a:moveTo>
                    <a:lnTo>
                      <a:pt x="16" y="65"/>
                    </a:lnTo>
                    <a:lnTo>
                      <a:pt x="14" y="57"/>
                    </a:lnTo>
                    <a:lnTo>
                      <a:pt x="12" y="49"/>
                    </a:lnTo>
                    <a:lnTo>
                      <a:pt x="12" y="42"/>
                    </a:lnTo>
                    <a:lnTo>
                      <a:pt x="14" y="34"/>
                    </a:lnTo>
                    <a:lnTo>
                      <a:pt x="16" y="26"/>
                    </a:lnTo>
                    <a:lnTo>
                      <a:pt x="20" y="19"/>
                    </a:lnTo>
                    <a:lnTo>
                      <a:pt x="25" y="15"/>
                    </a:lnTo>
                    <a:lnTo>
                      <a:pt x="33" y="9"/>
                    </a:lnTo>
                    <a:lnTo>
                      <a:pt x="27" y="0"/>
                    </a:lnTo>
                    <a:lnTo>
                      <a:pt x="20" y="5"/>
                    </a:lnTo>
                    <a:lnTo>
                      <a:pt x="12" y="13"/>
                    </a:lnTo>
                    <a:lnTo>
                      <a:pt x="6" y="21"/>
                    </a:lnTo>
                    <a:lnTo>
                      <a:pt x="2" y="30"/>
                    </a:lnTo>
                    <a:lnTo>
                      <a:pt x="0" y="40"/>
                    </a:lnTo>
                    <a:lnTo>
                      <a:pt x="0" y="49"/>
                    </a:lnTo>
                    <a:lnTo>
                      <a:pt x="2" y="61"/>
                    </a:lnTo>
                    <a:lnTo>
                      <a:pt x="6" y="71"/>
                    </a:lnTo>
                    <a:lnTo>
                      <a:pt x="10" y="72"/>
                    </a:lnTo>
                    <a:lnTo>
                      <a:pt x="6" y="71"/>
                    </a:lnTo>
                    <a:lnTo>
                      <a:pt x="8" y="72"/>
                    </a:lnTo>
                    <a:lnTo>
                      <a:pt x="10" y="72"/>
                    </a:lnTo>
                    <a:lnTo>
                      <a:pt x="12" y="61"/>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93" name="Freeform 592"/>
              <p:cNvSpPr>
                <a:spLocks/>
              </p:cNvSpPr>
              <p:nvPr/>
            </p:nvSpPr>
            <p:spPr bwMode="auto">
              <a:xfrm>
                <a:off x="2893" y="1513"/>
                <a:ext cx="264" cy="61"/>
              </a:xfrm>
              <a:custGeom>
                <a:avLst/>
                <a:gdLst>
                  <a:gd name="T0" fmla="*/ 264 w 182"/>
                  <a:gd name="T1" fmla="*/ 61 h 42"/>
                  <a:gd name="T2" fmla="*/ 261 w 182"/>
                  <a:gd name="T3" fmla="*/ 45 h 42"/>
                  <a:gd name="T4" fmla="*/ 3 w 182"/>
                  <a:gd name="T5" fmla="*/ 0 h 42"/>
                  <a:gd name="T6" fmla="*/ 0 w 182"/>
                  <a:gd name="T7" fmla="*/ 16 h 42"/>
                  <a:gd name="T8" fmla="*/ 260 w 182"/>
                  <a:gd name="T9" fmla="*/ 61 h 42"/>
                  <a:gd name="T10" fmla="*/ 264 w 182"/>
                  <a:gd name="T11" fmla="*/ 61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2" h="42">
                    <a:moveTo>
                      <a:pt x="182" y="42"/>
                    </a:moveTo>
                    <a:lnTo>
                      <a:pt x="180" y="31"/>
                    </a:lnTo>
                    <a:lnTo>
                      <a:pt x="2" y="0"/>
                    </a:lnTo>
                    <a:lnTo>
                      <a:pt x="0" y="11"/>
                    </a:lnTo>
                    <a:lnTo>
                      <a:pt x="179" y="42"/>
                    </a:lnTo>
                    <a:lnTo>
                      <a:pt x="182" y="42"/>
                    </a:lnTo>
                    <a:close/>
                  </a:path>
                </a:pathLst>
              </a:custGeom>
              <a:solidFill>
                <a:schemeClr val="bg1"/>
              </a:solidFill>
              <a:ln>
                <a:noFill/>
              </a:ln>
              <a:effectLst>
                <a:outerShdw dist="12700" dir="5400000" algn="ctr" rotWithShape="0">
                  <a:schemeClr val="tx1"/>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33802" name="Group 593"/>
            <p:cNvGrpSpPr>
              <a:grpSpLocks/>
            </p:cNvGrpSpPr>
            <p:nvPr/>
          </p:nvGrpSpPr>
          <p:grpSpPr bwMode="auto">
            <a:xfrm>
              <a:off x="1903" y="1104"/>
              <a:ext cx="1249" cy="2550"/>
              <a:chOff x="3750" y="524"/>
              <a:chExt cx="1626" cy="3320"/>
            </a:xfrm>
          </p:grpSpPr>
          <p:sp>
            <p:nvSpPr>
              <p:cNvPr id="33803" name="Freeform 594"/>
              <p:cNvSpPr>
                <a:spLocks/>
              </p:cNvSpPr>
              <p:nvPr/>
            </p:nvSpPr>
            <p:spPr bwMode="auto">
              <a:xfrm>
                <a:off x="4949" y="1652"/>
                <a:ext cx="46" cy="17"/>
              </a:xfrm>
              <a:custGeom>
                <a:avLst/>
                <a:gdLst>
                  <a:gd name="T0" fmla="*/ 137 w 32"/>
                  <a:gd name="T1" fmla="*/ 34 h 11"/>
                  <a:gd name="T2" fmla="*/ 116 w 32"/>
                  <a:gd name="T3" fmla="*/ 0 h 11"/>
                  <a:gd name="T4" fmla="*/ 0 w 32"/>
                  <a:gd name="T5" fmla="*/ 0 h 11"/>
                  <a:gd name="T6" fmla="*/ 0 w 32"/>
                  <a:gd name="T7" fmla="*/ 62 h 11"/>
                  <a:gd name="T8" fmla="*/ 116 w 32"/>
                  <a:gd name="T9" fmla="*/ 62 h 11"/>
                  <a:gd name="T10" fmla="*/ 137 w 32"/>
                  <a:gd name="T11" fmla="*/ 34 h 11"/>
                  <a:gd name="T12" fmla="*/ 137 w 32"/>
                  <a:gd name="T13" fmla="*/ 34 h 11"/>
                  <a:gd name="T14" fmla="*/ 137 w 32"/>
                  <a:gd name="T15" fmla="*/ 0 h 11"/>
                  <a:gd name="T16" fmla="*/ 116 w 32"/>
                  <a:gd name="T17" fmla="*/ 0 h 11"/>
                  <a:gd name="T18" fmla="*/ 137 w 32"/>
                  <a:gd name="T19" fmla="*/ 34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1"/>
                  <a:gd name="T32" fmla="*/ 32 w 3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1">
                    <a:moveTo>
                      <a:pt x="32" y="6"/>
                    </a:moveTo>
                    <a:lnTo>
                      <a:pt x="27" y="0"/>
                    </a:lnTo>
                    <a:lnTo>
                      <a:pt x="0" y="0"/>
                    </a:lnTo>
                    <a:lnTo>
                      <a:pt x="0" y="11"/>
                    </a:lnTo>
                    <a:lnTo>
                      <a:pt x="27" y="11"/>
                    </a:lnTo>
                    <a:lnTo>
                      <a:pt x="32" y="6"/>
                    </a:lnTo>
                    <a:lnTo>
                      <a:pt x="32" y="0"/>
                    </a:lnTo>
                    <a:lnTo>
                      <a:pt x="27" y="0"/>
                    </a:lnTo>
                    <a:lnTo>
                      <a:pt x="32"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04" name="Freeform 595"/>
              <p:cNvSpPr>
                <a:spLocks/>
              </p:cNvSpPr>
              <p:nvPr/>
            </p:nvSpPr>
            <p:spPr bwMode="auto">
              <a:xfrm>
                <a:off x="4979" y="1661"/>
                <a:ext cx="16" cy="196"/>
              </a:xfrm>
              <a:custGeom>
                <a:avLst/>
                <a:gdLst>
                  <a:gd name="T0" fmla="*/ 28 w 11"/>
                  <a:gd name="T1" fmla="*/ 614 h 134"/>
                  <a:gd name="T2" fmla="*/ 48 w 11"/>
                  <a:gd name="T3" fmla="*/ 587 h 134"/>
                  <a:gd name="T4" fmla="*/ 48 w 11"/>
                  <a:gd name="T5" fmla="*/ 0 h 134"/>
                  <a:gd name="T6" fmla="*/ 0 w 11"/>
                  <a:gd name="T7" fmla="*/ 0 h 134"/>
                  <a:gd name="T8" fmla="*/ 0 w 11"/>
                  <a:gd name="T9" fmla="*/ 587 h 134"/>
                  <a:gd name="T10" fmla="*/ 28 w 11"/>
                  <a:gd name="T11" fmla="*/ 614 h 134"/>
                  <a:gd name="T12" fmla="*/ 28 w 11"/>
                  <a:gd name="T13" fmla="*/ 614 h 134"/>
                  <a:gd name="T14" fmla="*/ 48 w 11"/>
                  <a:gd name="T15" fmla="*/ 614 h 134"/>
                  <a:gd name="T16" fmla="*/ 48 w 11"/>
                  <a:gd name="T17" fmla="*/ 587 h 134"/>
                  <a:gd name="T18" fmla="*/ 28 w 11"/>
                  <a:gd name="T19" fmla="*/ 614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34"/>
                  <a:gd name="T32" fmla="*/ 11 w 11"/>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34">
                    <a:moveTo>
                      <a:pt x="6" y="134"/>
                    </a:moveTo>
                    <a:lnTo>
                      <a:pt x="11" y="128"/>
                    </a:lnTo>
                    <a:lnTo>
                      <a:pt x="11" y="0"/>
                    </a:lnTo>
                    <a:lnTo>
                      <a:pt x="0" y="0"/>
                    </a:lnTo>
                    <a:lnTo>
                      <a:pt x="0" y="128"/>
                    </a:lnTo>
                    <a:lnTo>
                      <a:pt x="6" y="134"/>
                    </a:lnTo>
                    <a:lnTo>
                      <a:pt x="11" y="134"/>
                    </a:lnTo>
                    <a:lnTo>
                      <a:pt x="11" y="128"/>
                    </a:lnTo>
                    <a:lnTo>
                      <a:pt x="6"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05" name="Freeform 596"/>
              <p:cNvSpPr>
                <a:spLocks/>
              </p:cNvSpPr>
              <p:nvPr/>
            </p:nvSpPr>
            <p:spPr bwMode="auto">
              <a:xfrm>
                <a:off x="4940" y="1841"/>
                <a:ext cx="48" cy="16"/>
              </a:xfrm>
              <a:custGeom>
                <a:avLst/>
                <a:gdLst>
                  <a:gd name="T0" fmla="*/ 0 w 33"/>
                  <a:gd name="T1" fmla="*/ 22 h 11"/>
                  <a:gd name="T2" fmla="*/ 28 w 33"/>
                  <a:gd name="T3" fmla="*/ 48 h 11"/>
                  <a:gd name="T4" fmla="*/ 148 w 33"/>
                  <a:gd name="T5" fmla="*/ 48 h 11"/>
                  <a:gd name="T6" fmla="*/ 148 w 33"/>
                  <a:gd name="T7" fmla="*/ 0 h 11"/>
                  <a:gd name="T8" fmla="*/ 28 w 33"/>
                  <a:gd name="T9" fmla="*/ 0 h 11"/>
                  <a:gd name="T10" fmla="*/ 0 w 33"/>
                  <a:gd name="T11" fmla="*/ 22 h 11"/>
                  <a:gd name="T12" fmla="*/ 0 w 33"/>
                  <a:gd name="T13" fmla="*/ 22 h 11"/>
                  <a:gd name="T14" fmla="*/ 0 w 33"/>
                  <a:gd name="T15" fmla="*/ 48 h 11"/>
                  <a:gd name="T16" fmla="*/ 28 w 33"/>
                  <a:gd name="T17" fmla="*/ 48 h 11"/>
                  <a:gd name="T18" fmla="*/ 0 w 33"/>
                  <a:gd name="T19" fmla="*/ 22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1"/>
                  <a:gd name="T32" fmla="*/ 33 w 33"/>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1">
                    <a:moveTo>
                      <a:pt x="0" y="5"/>
                    </a:moveTo>
                    <a:lnTo>
                      <a:pt x="6" y="11"/>
                    </a:lnTo>
                    <a:lnTo>
                      <a:pt x="33" y="11"/>
                    </a:lnTo>
                    <a:lnTo>
                      <a:pt x="33" y="0"/>
                    </a:lnTo>
                    <a:lnTo>
                      <a:pt x="6" y="0"/>
                    </a:lnTo>
                    <a:lnTo>
                      <a:pt x="0" y="5"/>
                    </a:lnTo>
                    <a:lnTo>
                      <a:pt x="0" y="11"/>
                    </a:lnTo>
                    <a:lnTo>
                      <a:pt x="6" y="11"/>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06" name="Freeform 597"/>
              <p:cNvSpPr>
                <a:spLocks/>
              </p:cNvSpPr>
              <p:nvPr/>
            </p:nvSpPr>
            <p:spPr bwMode="auto">
              <a:xfrm>
                <a:off x="4940" y="1652"/>
                <a:ext cx="18" cy="196"/>
              </a:xfrm>
              <a:custGeom>
                <a:avLst/>
                <a:gdLst>
                  <a:gd name="T0" fmla="*/ 32 w 12"/>
                  <a:gd name="T1" fmla="*/ 0 h 134"/>
                  <a:gd name="T2" fmla="*/ 0 w 12"/>
                  <a:gd name="T3" fmla="*/ 28 h 134"/>
                  <a:gd name="T4" fmla="*/ 0 w 12"/>
                  <a:gd name="T5" fmla="*/ 614 h 134"/>
                  <a:gd name="T6" fmla="*/ 62 w 12"/>
                  <a:gd name="T7" fmla="*/ 614 h 134"/>
                  <a:gd name="T8" fmla="*/ 62 w 12"/>
                  <a:gd name="T9" fmla="*/ 28 h 134"/>
                  <a:gd name="T10" fmla="*/ 32 w 12"/>
                  <a:gd name="T11" fmla="*/ 0 h 134"/>
                  <a:gd name="T12" fmla="*/ 32 w 12"/>
                  <a:gd name="T13" fmla="*/ 0 h 134"/>
                  <a:gd name="T14" fmla="*/ 0 w 12"/>
                  <a:gd name="T15" fmla="*/ 0 h 134"/>
                  <a:gd name="T16" fmla="*/ 0 w 12"/>
                  <a:gd name="T17" fmla="*/ 28 h 134"/>
                  <a:gd name="T18" fmla="*/ 32 w 12"/>
                  <a:gd name="T19" fmla="*/ 0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34"/>
                  <a:gd name="T32" fmla="*/ 12 w 12"/>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34">
                    <a:moveTo>
                      <a:pt x="6" y="0"/>
                    </a:moveTo>
                    <a:lnTo>
                      <a:pt x="0" y="6"/>
                    </a:lnTo>
                    <a:lnTo>
                      <a:pt x="0" y="134"/>
                    </a:lnTo>
                    <a:lnTo>
                      <a:pt x="12" y="134"/>
                    </a:lnTo>
                    <a:lnTo>
                      <a:pt x="12" y="6"/>
                    </a:lnTo>
                    <a:lnTo>
                      <a:pt x="6" y="0"/>
                    </a:lnTo>
                    <a:lnTo>
                      <a:pt x="0" y="0"/>
                    </a:lnTo>
                    <a:lnTo>
                      <a:pt x="0" y="6"/>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07" name="Freeform 598"/>
              <p:cNvSpPr>
                <a:spLocks/>
              </p:cNvSpPr>
              <p:nvPr/>
            </p:nvSpPr>
            <p:spPr bwMode="auto">
              <a:xfrm>
                <a:off x="5001" y="1658"/>
                <a:ext cx="34" cy="16"/>
              </a:xfrm>
              <a:custGeom>
                <a:avLst/>
                <a:gdLst>
                  <a:gd name="T0" fmla="*/ 109 w 23"/>
                  <a:gd name="T1" fmla="*/ 28 h 11"/>
                  <a:gd name="T2" fmla="*/ 81 w 23"/>
                  <a:gd name="T3" fmla="*/ 0 h 11"/>
                  <a:gd name="T4" fmla="*/ 0 w 23"/>
                  <a:gd name="T5" fmla="*/ 0 h 11"/>
                  <a:gd name="T6" fmla="*/ 0 w 23"/>
                  <a:gd name="T7" fmla="*/ 48 h 11"/>
                  <a:gd name="T8" fmla="*/ 81 w 23"/>
                  <a:gd name="T9" fmla="*/ 48 h 11"/>
                  <a:gd name="T10" fmla="*/ 109 w 23"/>
                  <a:gd name="T11" fmla="*/ 28 h 11"/>
                  <a:gd name="T12" fmla="*/ 81 w 23"/>
                  <a:gd name="T13" fmla="*/ 48 h 11"/>
                  <a:gd name="T14" fmla="*/ 109 w 23"/>
                  <a:gd name="T15" fmla="*/ 48 h 11"/>
                  <a:gd name="T16" fmla="*/ 109 w 23"/>
                  <a:gd name="T17" fmla="*/ 2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1"/>
                  <a:gd name="T29" fmla="*/ 23 w 23"/>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1">
                    <a:moveTo>
                      <a:pt x="23" y="6"/>
                    </a:moveTo>
                    <a:lnTo>
                      <a:pt x="17" y="0"/>
                    </a:lnTo>
                    <a:lnTo>
                      <a:pt x="0" y="0"/>
                    </a:lnTo>
                    <a:lnTo>
                      <a:pt x="0" y="11"/>
                    </a:lnTo>
                    <a:lnTo>
                      <a:pt x="17" y="11"/>
                    </a:lnTo>
                    <a:lnTo>
                      <a:pt x="23" y="6"/>
                    </a:lnTo>
                    <a:lnTo>
                      <a:pt x="17" y="11"/>
                    </a:lnTo>
                    <a:lnTo>
                      <a:pt x="23" y="11"/>
                    </a:lnTo>
                    <a:lnTo>
                      <a:pt x="23"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08" name="Freeform 599"/>
              <p:cNvSpPr>
                <a:spLocks/>
              </p:cNvSpPr>
              <p:nvPr/>
            </p:nvSpPr>
            <p:spPr bwMode="auto">
              <a:xfrm>
                <a:off x="5019" y="1574"/>
                <a:ext cx="16" cy="93"/>
              </a:xfrm>
              <a:custGeom>
                <a:avLst/>
                <a:gdLst>
                  <a:gd name="T0" fmla="*/ 22 w 11"/>
                  <a:gd name="T1" fmla="*/ 0 h 64"/>
                  <a:gd name="T2" fmla="*/ 0 w 11"/>
                  <a:gd name="T3" fmla="*/ 28 h 64"/>
                  <a:gd name="T4" fmla="*/ 0 w 11"/>
                  <a:gd name="T5" fmla="*/ 285 h 64"/>
                  <a:gd name="T6" fmla="*/ 48 w 11"/>
                  <a:gd name="T7" fmla="*/ 285 h 64"/>
                  <a:gd name="T8" fmla="*/ 48 w 11"/>
                  <a:gd name="T9" fmla="*/ 28 h 64"/>
                  <a:gd name="T10" fmla="*/ 22 w 11"/>
                  <a:gd name="T11" fmla="*/ 0 h 64"/>
                  <a:gd name="T12" fmla="*/ 48 w 11"/>
                  <a:gd name="T13" fmla="*/ 28 h 64"/>
                  <a:gd name="T14" fmla="*/ 48 w 11"/>
                  <a:gd name="T15" fmla="*/ 0 h 64"/>
                  <a:gd name="T16" fmla="*/ 22 w 11"/>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64"/>
                  <a:gd name="T29" fmla="*/ 11 w 11"/>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64">
                    <a:moveTo>
                      <a:pt x="5" y="0"/>
                    </a:moveTo>
                    <a:lnTo>
                      <a:pt x="0" y="6"/>
                    </a:lnTo>
                    <a:lnTo>
                      <a:pt x="0" y="64"/>
                    </a:lnTo>
                    <a:lnTo>
                      <a:pt x="11" y="64"/>
                    </a:lnTo>
                    <a:lnTo>
                      <a:pt x="11" y="6"/>
                    </a:lnTo>
                    <a:lnTo>
                      <a:pt x="5" y="0"/>
                    </a:lnTo>
                    <a:lnTo>
                      <a:pt x="11" y="6"/>
                    </a:lnTo>
                    <a:lnTo>
                      <a:pt x="11" y="0"/>
                    </a:lnTo>
                    <a:lnTo>
                      <a:pt x="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09" name="Freeform 600"/>
              <p:cNvSpPr>
                <a:spLocks/>
              </p:cNvSpPr>
              <p:nvPr/>
            </p:nvSpPr>
            <p:spPr bwMode="auto">
              <a:xfrm>
                <a:off x="4993" y="1574"/>
                <a:ext cx="33" cy="17"/>
              </a:xfrm>
              <a:custGeom>
                <a:avLst/>
                <a:gdLst>
                  <a:gd name="T0" fmla="*/ 0 w 23"/>
                  <a:gd name="T1" fmla="*/ 26 h 12"/>
                  <a:gd name="T2" fmla="*/ 27 w 23"/>
                  <a:gd name="T3" fmla="*/ 48 h 12"/>
                  <a:gd name="T4" fmla="*/ 96 w 23"/>
                  <a:gd name="T5" fmla="*/ 48 h 12"/>
                  <a:gd name="T6" fmla="*/ 96 w 23"/>
                  <a:gd name="T7" fmla="*/ 0 h 12"/>
                  <a:gd name="T8" fmla="*/ 27 w 23"/>
                  <a:gd name="T9" fmla="*/ 0 h 12"/>
                  <a:gd name="T10" fmla="*/ 0 w 23"/>
                  <a:gd name="T11" fmla="*/ 26 h 12"/>
                  <a:gd name="T12" fmla="*/ 27 w 23"/>
                  <a:gd name="T13" fmla="*/ 0 h 12"/>
                  <a:gd name="T14" fmla="*/ 0 w 23"/>
                  <a:gd name="T15" fmla="*/ 0 h 12"/>
                  <a:gd name="T16" fmla="*/ 0 w 23"/>
                  <a:gd name="T17" fmla="*/ 2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2"/>
                  <a:gd name="T29" fmla="*/ 23 w 2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2">
                    <a:moveTo>
                      <a:pt x="0" y="6"/>
                    </a:moveTo>
                    <a:lnTo>
                      <a:pt x="6" y="12"/>
                    </a:lnTo>
                    <a:lnTo>
                      <a:pt x="23" y="12"/>
                    </a:lnTo>
                    <a:lnTo>
                      <a:pt x="23" y="0"/>
                    </a:lnTo>
                    <a:lnTo>
                      <a:pt x="6" y="0"/>
                    </a:lnTo>
                    <a:lnTo>
                      <a:pt x="0" y="6"/>
                    </a:lnTo>
                    <a:lnTo>
                      <a:pt x="6" y="0"/>
                    </a:lnTo>
                    <a:lnTo>
                      <a:pt x="0" y="0"/>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10" name="Freeform 601"/>
              <p:cNvSpPr>
                <a:spLocks/>
              </p:cNvSpPr>
              <p:nvPr/>
            </p:nvSpPr>
            <p:spPr bwMode="auto">
              <a:xfrm>
                <a:off x="4993" y="1582"/>
                <a:ext cx="17" cy="92"/>
              </a:xfrm>
              <a:custGeom>
                <a:avLst/>
                <a:gdLst>
                  <a:gd name="T0" fmla="*/ 26 w 12"/>
                  <a:gd name="T1" fmla="*/ 286 h 63"/>
                  <a:gd name="T2" fmla="*/ 48 w 12"/>
                  <a:gd name="T3" fmla="*/ 264 h 63"/>
                  <a:gd name="T4" fmla="*/ 48 w 12"/>
                  <a:gd name="T5" fmla="*/ 0 h 63"/>
                  <a:gd name="T6" fmla="*/ 0 w 12"/>
                  <a:gd name="T7" fmla="*/ 0 h 63"/>
                  <a:gd name="T8" fmla="*/ 0 w 12"/>
                  <a:gd name="T9" fmla="*/ 264 h 63"/>
                  <a:gd name="T10" fmla="*/ 26 w 12"/>
                  <a:gd name="T11" fmla="*/ 286 h 63"/>
                  <a:gd name="T12" fmla="*/ 0 w 12"/>
                  <a:gd name="T13" fmla="*/ 264 h 63"/>
                  <a:gd name="T14" fmla="*/ 0 w 12"/>
                  <a:gd name="T15" fmla="*/ 286 h 63"/>
                  <a:gd name="T16" fmla="*/ 26 w 12"/>
                  <a:gd name="T17" fmla="*/ 286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3"/>
                  <a:gd name="T29" fmla="*/ 12 w 1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3">
                    <a:moveTo>
                      <a:pt x="6" y="63"/>
                    </a:moveTo>
                    <a:lnTo>
                      <a:pt x="12" y="58"/>
                    </a:lnTo>
                    <a:lnTo>
                      <a:pt x="12" y="0"/>
                    </a:lnTo>
                    <a:lnTo>
                      <a:pt x="0" y="0"/>
                    </a:lnTo>
                    <a:lnTo>
                      <a:pt x="0" y="58"/>
                    </a:lnTo>
                    <a:lnTo>
                      <a:pt x="6" y="63"/>
                    </a:lnTo>
                    <a:lnTo>
                      <a:pt x="0" y="58"/>
                    </a:lnTo>
                    <a:lnTo>
                      <a:pt x="0" y="63"/>
                    </a:lnTo>
                    <a:lnTo>
                      <a:pt x="6" y="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11" name="Freeform 602"/>
              <p:cNvSpPr>
                <a:spLocks/>
              </p:cNvSpPr>
              <p:nvPr/>
            </p:nvSpPr>
            <p:spPr bwMode="auto">
              <a:xfrm>
                <a:off x="4888" y="1795"/>
                <a:ext cx="268" cy="16"/>
              </a:xfrm>
              <a:custGeom>
                <a:avLst/>
                <a:gdLst>
                  <a:gd name="T0" fmla="*/ 827 w 184"/>
                  <a:gd name="T1" fmla="*/ 48 h 11"/>
                  <a:gd name="T2" fmla="*/ 827 w 184"/>
                  <a:gd name="T3" fmla="*/ 0 h 11"/>
                  <a:gd name="T4" fmla="*/ 0 w 184"/>
                  <a:gd name="T5" fmla="*/ 0 h 11"/>
                  <a:gd name="T6" fmla="*/ 0 w 184"/>
                  <a:gd name="T7" fmla="*/ 48 h 11"/>
                  <a:gd name="T8" fmla="*/ 827 w 184"/>
                  <a:gd name="T9" fmla="*/ 48 h 11"/>
                  <a:gd name="T10" fmla="*/ 827 w 184"/>
                  <a:gd name="T11" fmla="*/ 48 h 11"/>
                  <a:gd name="T12" fmla="*/ 0 60000 65536"/>
                  <a:gd name="T13" fmla="*/ 0 60000 65536"/>
                  <a:gd name="T14" fmla="*/ 0 60000 65536"/>
                  <a:gd name="T15" fmla="*/ 0 60000 65536"/>
                  <a:gd name="T16" fmla="*/ 0 60000 65536"/>
                  <a:gd name="T17" fmla="*/ 0 60000 65536"/>
                  <a:gd name="T18" fmla="*/ 0 w 184"/>
                  <a:gd name="T19" fmla="*/ 0 h 11"/>
                  <a:gd name="T20" fmla="*/ 184 w 18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4" h="11">
                    <a:moveTo>
                      <a:pt x="184" y="11"/>
                    </a:moveTo>
                    <a:lnTo>
                      <a:pt x="184" y="0"/>
                    </a:lnTo>
                    <a:lnTo>
                      <a:pt x="0" y="0"/>
                    </a:lnTo>
                    <a:lnTo>
                      <a:pt x="0" y="11"/>
                    </a:lnTo>
                    <a:lnTo>
                      <a:pt x="184"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12" name="Freeform 603"/>
              <p:cNvSpPr>
                <a:spLocks/>
              </p:cNvSpPr>
              <p:nvPr/>
            </p:nvSpPr>
            <p:spPr bwMode="auto">
              <a:xfrm>
                <a:off x="5156" y="1795"/>
                <a:ext cx="44" cy="50"/>
              </a:xfrm>
              <a:custGeom>
                <a:avLst/>
                <a:gdLst>
                  <a:gd name="T0" fmla="*/ 139 w 30"/>
                  <a:gd name="T1" fmla="*/ 160 h 34"/>
                  <a:gd name="T2" fmla="*/ 139 w 30"/>
                  <a:gd name="T3" fmla="*/ 160 h 34"/>
                  <a:gd name="T4" fmla="*/ 139 w 30"/>
                  <a:gd name="T5" fmla="*/ 128 h 34"/>
                  <a:gd name="T6" fmla="*/ 135 w 30"/>
                  <a:gd name="T7" fmla="*/ 100 h 34"/>
                  <a:gd name="T8" fmla="*/ 116 w 30"/>
                  <a:gd name="T9" fmla="*/ 69 h 34"/>
                  <a:gd name="T10" fmla="*/ 97 w 30"/>
                  <a:gd name="T11" fmla="*/ 51 h 34"/>
                  <a:gd name="T12" fmla="*/ 79 w 30"/>
                  <a:gd name="T13" fmla="*/ 28 h 34"/>
                  <a:gd name="T14" fmla="*/ 50 w 30"/>
                  <a:gd name="T15" fmla="*/ 19 h 34"/>
                  <a:gd name="T16" fmla="*/ 28 w 30"/>
                  <a:gd name="T17" fmla="*/ 9 h 34"/>
                  <a:gd name="T18" fmla="*/ 0 w 30"/>
                  <a:gd name="T19" fmla="*/ 0 h 34"/>
                  <a:gd name="T20" fmla="*/ 0 w 30"/>
                  <a:gd name="T21" fmla="*/ 51 h 34"/>
                  <a:gd name="T22" fmla="*/ 19 w 30"/>
                  <a:gd name="T23" fmla="*/ 51 h 34"/>
                  <a:gd name="T24" fmla="*/ 32 w 30"/>
                  <a:gd name="T25" fmla="*/ 60 h 34"/>
                  <a:gd name="T26" fmla="*/ 50 w 30"/>
                  <a:gd name="T27" fmla="*/ 69 h 34"/>
                  <a:gd name="T28" fmla="*/ 60 w 30"/>
                  <a:gd name="T29" fmla="*/ 79 h 34"/>
                  <a:gd name="T30" fmla="*/ 69 w 30"/>
                  <a:gd name="T31" fmla="*/ 100 h 34"/>
                  <a:gd name="T32" fmla="*/ 79 w 30"/>
                  <a:gd name="T33" fmla="*/ 116 h 34"/>
                  <a:gd name="T34" fmla="*/ 88 w 30"/>
                  <a:gd name="T35" fmla="*/ 137 h 34"/>
                  <a:gd name="T36" fmla="*/ 88 w 30"/>
                  <a:gd name="T37" fmla="*/ 160 h 34"/>
                  <a:gd name="T38" fmla="*/ 88 w 30"/>
                  <a:gd name="T39" fmla="*/ 160 h 34"/>
                  <a:gd name="T40" fmla="*/ 139 w 30"/>
                  <a:gd name="T41" fmla="*/ 16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4"/>
                  <a:gd name="T65" fmla="*/ 30 w 30"/>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4">
                    <a:moveTo>
                      <a:pt x="30" y="34"/>
                    </a:moveTo>
                    <a:lnTo>
                      <a:pt x="30" y="34"/>
                    </a:lnTo>
                    <a:lnTo>
                      <a:pt x="30" y="27"/>
                    </a:lnTo>
                    <a:lnTo>
                      <a:pt x="29" y="21"/>
                    </a:lnTo>
                    <a:lnTo>
                      <a:pt x="25" y="15"/>
                    </a:lnTo>
                    <a:lnTo>
                      <a:pt x="21" y="11"/>
                    </a:lnTo>
                    <a:lnTo>
                      <a:pt x="17" y="6"/>
                    </a:lnTo>
                    <a:lnTo>
                      <a:pt x="11" y="4"/>
                    </a:lnTo>
                    <a:lnTo>
                      <a:pt x="6" y="2"/>
                    </a:lnTo>
                    <a:lnTo>
                      <a:pt x="0" y="0"/>
                    </a:lnTo>
                    <a:lnTo>
                      <a:pt x="0" y="11"/>
                    </a:lnTo>
                    <a:lnTo>
                      <a:pt x="4" y="11"/>
                    </a:lnTo>
                    <a:lnTo>
                      <a:pt x="7" y="13"/>
                    </a:lnTo>
                    <a:lnTo>
                      <a:pt x="11" y="15"/>
                    </a:lnTo>
                    <a:lnTo>
                      <a:pt x="13" y="17"/>
                    </a:lnTo>
                    <a:lnTo>
                      <a:pt x="15" y="21"/>
                    </a:lnTo>
                    <a:lnTo>
                      <a:pt x="17" y="25"/>
                    </a:lnTo>
                    <a:lnTo>
                      <a:pt x="19" y="29"/>
                    </a:lnTo>
                    <a:lnTo>
                      <a:pt x="19" y="34"/>
                    </a:lnTo>
                    <a:lnTo>
                      <a:pt x="30"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13" name="Freeform 604"/>
              <p:cNvSpPr>
                <a:spLocks/>
              </p:cNvSpPr>
              <p:nvPr/>
            </p:nvSpPr>
            <p:spPr bwMode="auto">
              <a:xfrm>
                <a:off x="5184" y="1845"/>
                <a:ext cx="16" cy="17"/>
              </a:xfrm>
              <a:custGeom>
                <a:avLst/>
                <a:gdLst>
                  <a:gd name="T0" fmla="*/ 0 w 11"/>
                  <a:gd name="T1" fmla="*/ 48 h 12"/>
                  <a:gd name="T2" fmla="*/ 48 w 11"/>
                  <a:gd name="T3" fmla="*/ 48 h 12"/>
                  <a:gd name="T4" fmla="*/ 48 w 11"/>
                  <a:gd name="T5" fmla="*/ 0 h 12"/>
                  <a:gd name="T6" fmla="*/ 0 w 11"/>
                  <a:gd name="T7" fmla="*/ 0 h 12"/>
                  <a:gd name="T8" fmla="*/ 0 w 11"/>
                  <a:gd name="T9" fmla="*/ 48 h 12"/>
                  <a:gd name="T10" fmla="*/ 0 w 11"/>
                  <a:gd name="T11" fmla="*/ 48 h 12"/>
                  <a:gd name="T12" fmla="*/ 0 60000 65536"/>
                  <a:gd name="T13" fmla="*/ 0 60000 65536"/>
                  <a:gd name="T14" fmla="*/ 0 60000 65536"/>
                  <a:gd name="T15" fmla="*/ 0 60000 65536"/>
                  <a:gd name="T16" fmla="*/ 0 60000 65536"/>
                  <a:gd name="T17" fmla="*/ 0 60000 65536"/>
                  <a:gd name="T18" fmla="*/ 0 w 11"/>
                  <a:gd name="T19" fmla="*/ 0 h 12"/>
                  <a:gd name="T20" fmla="*/ 11 w 1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1" h="12">
                    <a:moveTo>
                      <a:pt x="0" y="12"/>
                    </a:moveTo>
                    <a:lnTo>
                      <a:pt x="11" y="12"/>
                    </a:lnTo>
                    <a:lnTo>
                      <a:pt x="11" y="0"/>
                    </a:lnTo>
                    <a:lnTo>
                      <a:pt x="0" y="0"/>
                    </a:lnTo>
                    <a:lnTo>
                      <a:pt x="0"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14" name="Freeform 605"/>
              <p:cNvSpPr>
                <a:spLocks/>
              </p:cNvSpPr>
              <p:nvPr/>
            </p:nvSpPr>
            <p:spPr bwMode="auto">
              <a:xfrm>
                <a:off x="5156" y="1862"/>
                <a:ext cx="44" cy="50"/>
              </a:xfrm>
              <a:custGeom>
                <a:avLst/>
                <a:gdLst>
                  <a:gd name="T0" fmla="*/ 0 w 30"/>
                  <a:gd name="T1" fmla="*/ 160 h 34"/>
                  <a:gd name="T2" fmla="*/ 0 w 30"/>
                  <a:gd name="T3" fmla="*/ 160 h 34"/>
                  <a:gd name="T4" fmla="*/ 28 w 30"/>
                  <a:gd name="T5" fmla="*/ 160 h 34"/>
                  <a:gd name="T6" fmla="*/ 50 w 30"/>
                  <a:gd name="T7" fmla="*/ 156 h 34"/>
                  <a:gd name="T8" fmla="*/ 79 w 30"/>
                  <a:gd name="T9" fmla="*/ 137 h 34"/>
                  <a:gd name="T10" fmla="*/ 97 w 30"/>
                  <a:gd name="T11" fmla="*/ 116 h 34"/>
                  <a:gd name="T12" fmla="*/ 116 w 30"/>
                  <a:gd name="T13" fmla="*/ 88 h 34"/>
                  <a:gd name="T14" fmla="*/ 135 w 30"/>
                  <a:gd name="T15" fmla="*/ 60 h 34"/>
                  <a:gd name="T16" fmla="*/ 139 w 30"/>
                  <a:gd name="T17" fmla="*/ 38 h 34"/>
                  <a:gd name="T18" fmla="*/ 139 w 30"/>
                  <a:gd name="T19" fmla="*/ 0 h 34"/>
                  <a:gd name="T20" fmla="*/ 88 w 30"/>
                  <a:gd name="T21" fmla="*/ 0 h 34"/>
                  <a:gd name="T22" fmla="*/ 88 w 30"/>
                  <a:gd name="T23" fmla="*/ 28 h 34"/>
                  <a:gd name="T24" fmla="*/ 79 w 30"/>
                  <a:gd name="T25" fmla="*/ 41 h 34"/>
                  <a:gd name="T26" fmla="*/ 69 w 30"/>
                  <a:gd name="T27" fmla="*/ 60 h 34"/>
                  <a:gd name="T28" fmla="*/ 60 w 30"/>
                  <a:gd name="T29" fmla="*/ 79 h 34"/>
                  <a:gd name="T30" fmla="*/ 50 w 30"/>
                  <a:gd name="T31" fmla="*/ 88 h 34"/>
                  <a:gd name="T32" fmla="*/ 32 w 30"/>
                  <a:gd name="T33" fmla="*/ 100 h 34"/>
                  <a:gd name="T34" fmla="*/ 19 w 30"/>
                  <a:gd name="T35" fmla="*/ 109 h 34"/>
                  <a:gd name="T36" fmla="*/ 0 w 30"/>
                  <a:gd name="T37" fmla="*/ 109 h 34"/>
                  <a:gd name="T38" fmla="*/ 0 w 30"/>
                  <a:gd name="T39" fmla="*/ 109 h 34"/>
                  <a:gd name="T40" fmla="*/ 0 w 30"/>
                  <a:gd name="T41" fmla="*/ 16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4"/>
                  <a:gd name="T65" fmla="*/ 30 w 30"/>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4">
                    <a:moveTo>
                      <a:pt x="0" y="34"/>
                    </a:moveTo>
                    <a:lnTo>
                      <a:pt x="0" y="34"/>
                    </a:lnTo>
                    <a:lnTo>
                      <a:pt x="6" y="34"/>
                    </a:lnTo>
                    <a:lnTo>
                      <a:pt x="11" y="33"/>
                    </a:lnTo>
                    <a:lnTo>
                      <a:pt x="17" y="29"/>
                    </a:lnTo>
                    <a:lnTo>
                      <a:pt x="21" y="25"/>
                    </a:lnTo>
                    <a:lnTo>
                      <a:pt x="25" y="19"/>
                    </a:lnTo>
                    <a:lnTo>
                      <a:pt x="29" y="13"/>
                    </a:lnTo>
                    <a:lnTo>
                      <a:pt x="30" y="8"/>
                    </a:lnTo>
                    <a:lnTo>
                      <a:pt x="30" y="0"/>
                    </a:lnTo>
                    <a:lnTo>
                      <a:pt x="19" y="0"/>
                    </a:lnTo>
                    <a:lnTo>
                      <a:pt x="19" y="6"/>
                    </a:lnTo>
                    <a:lnTo>
                      <a:pt x="17" y="9"/>
                    </a:lnTo>
                    <a:lnTo>
                      <a:pt x="15" y="13"/>
                    </a:lnTo>
                    <a:lnTo>
                      <a:pt x="13" y="17"/>
                    </a:lnTo>
                    <a:lnTo>
                      <a:pt x="11" y="19"/>
                    </a:lnTo>
                    <a:lnTo>
                      <a:pt x="7" y="21"/>
                    </a:lnTo>
                    <a:lnTo>
                      <a:pt x="4" y="23"/>
                    </a:lnTo>
                    <a:lnTo>
                      <a:pt x="0" y="23"/>
                    </a:lnTo>
                    <a:lnTo>
                      <a:pt x="0"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15" name="Freeform 606"/>
              <p:cNvSpPr>
                <a:spLocks/>
              </p:cNvSpPr>
              <p:nvPr/>
            </p:nvSpPr>
            <p:spPr bwMode="auto">
              <a:xfrm>
                <a:off x="4888" y="1896"/>
                <a:ext cx="268" cy="16"/>
              </a:xfrm>
              <a:custGeom>
                <a:avLst/>
                <a:gdLst>
                  <a:gd name="T0" fmla="*/ 0 w 184"/>
                  <a:gd name="T1" fmla="*/ 0 h 11"/>
                  <a:gd name="T2" fmla="*/ 0 w 184"/>
                  <a:gd name="T3" fmla="*/ 48 h 11"/>
                  <a:gd name="T4" fmla="*/ 827 w 184"/>
                  <a:gd name="T5" fmla="*/ 48 h 11"/>
                  <a:gd name="T6" fmla="*/ 827 w 184"/>
                  <a:gd name="T7" fmla="*/ 0 h 11"/>
                  <a:gd name="T8" fmla="*/ 0 w 184"/>
                  <a:gd name="T9" fmla="*/ 0 h 11"/>
                  <a:gd name="T10" fmla="*/ 0 w 184"/>
                  <a:gd name="T11" fmla="*/ 0 h 11"/>
                  <a:gd name="T12" fmla="*/ 0 60000 65536"/>
                  <a:gd name="T13" fmla="*/ 0 60000 65536"/>
                  <a:gd name="T14" fmla="*/ 0 60000 65536"/>
                  <a:gd name="T15" fmla="*/ 0 60000 65536"/>
                  <a:gd name="T16" fmla="*/ 0 60000 65536"/>
                  <a:gd name="T17" fmla="*/ 0 60000 65536"/>
                  <a:gd name="T18" fmla="*/ 0 w 184"/>
                  <a:gd name="T19" fmla="*/ 0 h 11"/>
                  <a:gd name="T20" fmla="*/ 184 w 18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4" h="11">
                    <a:moveTo>
                      <a:pt x="0" y="0"/>
                    </a:moveTo>
                    <a:lnTo>
                      <a:pt x="0" y="11"/>
                    </a:lnTo>
                    <a:lnTo>
                      <a:pt x="184" y="11"/>
                    </a:lnTo>
                    <a:lnTo>
                      <a:pt x="18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16" name="Freeform 607"/>
              <p:cNvSpPr>
                <a:spLocks/>
              </p:cNvSpPr>
              <p:nvPr/>
            </p:nvSpPr>
            <p:spPr bwMode="auto">
              <a:xfrm>
                <a:off x="4842" y="1862"/>
                <a:ext cx="46" cy="50"/>
              </a:xfrm>
              <a:custGeom>
                <a:avLst/>
                <a:gdLst>
                  <a:gd name="T0" fmla="*/ 0 w 31"/>
                  <a:gd name="T1" fmla="*/ 0 h 34"/>
                  <a:gd name="T2" fmla="*/ 0 w 31"/>
                  <a:gd name="T3" fmla="*/ 0 h 34"/>
                  <a:gd name="T4" fmla="*/ 9 w 31"/>
                  <a:gd name="T5" fmla="*/ 38 h 34"/>
                  <a:gd name="T6" fmla="*/ 19 w 31"/>
                  <a:gd name="T7" fmla="*/ 60 h 34"/>
                  <a:gd name="T8" fmla="*/ 28 w 31"/>
                  <a:gd name="T9" fmla="*/ 88 h 34"/>
                  <a:gd name="T10" fmla="*/ 42 w 31"/>
                  <a:gd name="T11" fmla="*/ 116 h 34"/>
                  <a:gd name="T12" fmla="*/ 62 w 31"/>
                  <a:gd name="T13" fmla="*/ 137 h 34"/>
                  <a:gd name="T14" fmla="*/ 92 w 31"/>
                  <a:gd name="T15" fmla="*/ 156 h 34"/>
                  <a:gd name="T16" fmla="*/ 122 w 31"/>
                  <a:gd name="T17" fmla="*/ 160 h 34"/>
                  <a:gd name="T18" fmla="*/ 150 w 31"/>
                  <a:gd name="T19" fmla="*/ 160 h 34"/>
                  <a:gd name="T20" fmla="*/ 150 w 31"/>
                  <a:gd name="T21" fmla="*/ 109 h 34"/>
                  <a:gd name="T22" fmla="*/ 131 w 31"/>
                  <a:gd name="T23" fmla="*/ 109 h 34"/>
                  <a:gd name="T24" fmla="*/ 122 w 31"/>
                  <a:gd name="T25" fmla="*/ 100 h 34"/>
                  <a:gd name="T26" fmla="*/ 101 w 31"/>
                  <a:gd name="T27" fmla="*/ 88 h 34"/>
                  <a:gd name="T28" fmla="*/ 82 w 31"/>
                  <a:gd name="T29" fmla="*/ 79 h 34"/>
                  <a:gd name="T30" fmla="*/ 73 w 31"/>
                  <a:gd name="T31" fmla="*/ 60 h 34"/>
                  <a:gd name="T32" fmla="*/ 62 w 31"/>
                  <a:gd name="T33" fmla="*/ 41 h 34"/>
                  <a:gd name="T34" fmla="*/ 62 w 31"/>
                  <a:gd name="T35" fmla="*/ 28 h 34"/>
                  <a:gd name="T36" fmla="*/ 53 w 31"/>
                  <a:gd name="T37" fmla="*/ 0 h 34"/>
                  <a:gd name="T38" fmla="*/ 53 w 31"/>
                  <a:gd name="T39" fmla="*/ 0 h 34"/>
                  <a:gd name="T40" fmla="*/ 0 w 31"/>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34"/>
                  <a:gd name="T65" fmla="*/ 31 w 31"/>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34">
                    <a:moveTo>
                      <a:pt x="0" y="0"/>
                    </a:moveTo>
                    <a:lnTo>
                      <a:pt x="0" y="0"/>
                    </a:lnTo>
                    <a:lnTo>
                      <a:pt x="2" y="8"/>
                    </a:lnTo>
                    <a:lnTo>
                      <a:pt x="4" y="13"/>
                    </a:lnTo>
                    <a:lnTo>
                      <a:pt x="6" y="19"/>
                    </a:lnTo>
                    <a:lnTo>
                      <a:pt x="9" y="25"/>
                    </a:lnTo>
                    <a:lnTo>
                      <a:pt x="13" y="29"/>
                    </a:lnTo>
                    <a:lnTo>
                      <a:pt x="19" y="33"/>
                    </a:lnTo>
                    <a:lnTo>
                      <a:pt x="25" y="34"/>
                    </a:lnTo>
                    <a:lnTo>
                      <a:pt x="31" y="34"/>
                    </a:lnTo>
                    <a:lnTo>
                      <a:pt x="31" y="23"/>
                    </a:lnTo>
                    <a:lnTo>
                      <a:pt x="27" y="23"/>
                    </a:lnTo>
                    <a:lnTo>
                      <a:pt x="25" y="21"/>
                    </a:lnTo>
                    <a:lnTo>
                      <a:pt x="21" y="19"/>
                    </a:lnTo>
                    <a:lnTo>
                      <a:pt x="17" y="17"/>
                    </a:lnTo>
                    <a:lnTo>
                      <a:pt x="15" y="13"/>
                    </a:lnTo>
                    <a:lnTo>
                      <a:pt x="13" y="9"/>
                    </a:lnTo>
                    <a:lnTo>
                      <a:pt x="13" y="6"/>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17" name="Freeform 608"/>
              <p:cNvSpPr>
                <a:spLocks/>
              </p:cNvSpPr>
              <p:nvPr/>
            </p:nvSpPr>
            <p:spPr bwMode="auto">
              <a:xfrm>
                <a:off x="4842" y="1845"/>
                <a:ext cx="16" cy="17"/>
              </a:xfrm>
              <a:custGeom>
                <a:avLst/>
                <a:gdLst>
                  <a:gd name="T0" fmla="*/ 48 w 11"/>
                  <a:gd name="T1" fmla="*/ 0 h 12"/>
                  <a:gd name="T2" fmla="*/ 0 w 11"/>
                  <a:gd name="T3" fmla="*/ 0 h 12"/>
                  <a:gd name="T4" fmla="*/ 0 w 11"/>
                  <a:gd name="T5" fmla="*/ 48 h 12"/>
                  <a:gd name="T6" fmla="*/ 48 w 11"/>
                  <a:gd name="T7" fmla="*/ 48 h 12"/>
                  <a:gd name="T8" fmla="*/ 48 w 11"/>
                  <a:gd name="T9" fmla="*/ 0 h 12"/>
                  <a:gd name="T10" fmla="*/ 48 w 11"/>
                  <a:gd name="T11" fmla="*/ 0 h 12"/>
                  <a:gd name="T12" fmla="*/ 0 60000 65536"/>
                  <a:gd name="T13" fmla="*/ 0 60000 65536"/>
                  <a:gd name="T14" fmla="*/ 0 60000 65536"/>
                  <a:gd name="T15" fmla="*/ 0 60000 65536"/>
                  <a:gd name="T16" fmla="*/ 0 60000 65536"/>
                  <a:gd name="T17" fmla="*/ 0 60000 65536"/>
                  <a:gd name="T18" fmla="*/ 0 w 11"/>
                  <a:gd name="T19" fmla="*/ 0 h 12"/>
                  <a:gd name="T20" fmla="*/ 11 w 1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1" h="12">
                    <a:moveTo>
                      <a:pt x="11" y="0"/>
                    </a:moveTo>
                    <a:lnTo>
                      <a:pt x="0" y="0"/>
                    </a:lnTo>
                    <a:lnTo>
                      <a:pt x="0"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18" name="Freeform 609"/>
              <p:cNvSpPr>
                <a:spLocks/>
              </p:cNvSpPr>
              <p:nvPr/>
            </p:nvSpPr>
            <p:spPr bwMode="auto">
              <a:xfrm>
                <a:off x="4842" y="1795"/>
                <a:ext cx="46" cy="50"/>
              </a:xfrm>
              <a:custGeom>
                <a:avLst/>
                <a:gdLst>
                  <a:gd name="T0" fmla="*/ 150 w 31"/>
                  <a:gd name="T1" fmla="*/ 0 h 34"/>
                  <a:gd name="T2" fmla="*/ 150 w 31"/>
                  <a:gd name="T3" fmla="*/ 0 h 34"/>
                  <a:gd name="T4" fmla="*/ 122 w 31"/>
                  <a:gd name="T5" fmla="*/ 9 h 34"/>
                  <a:gd name="T6" fmla="*/ 92 w 31"/>
                  <a:gd name="T7" fmla="*/ 19 h 34"/>
                  <a:gd name="T8" fmla="*/ 62 w 31"/>
                  <a:gd name="T9" fmla="*/ 28 h 34"/>
                  <a:gd name="T10" fmla="*/ 42 w 31"/>
                  <a:gd name="T11" fmla="*/ 51 h 34"/>
                  <a:gd name="T12" fmla="*/ 28 w 31"/>
                  <a:gd name="T13" fmla="*/ 69 h 34"/>
                  <a:gd name="T14" fmla="*/ 19 w 31"/>
                  <a:gd name="T15" fmla="*/ 100 h 34"/>
                  <a:gd name="T16" fmla="*/ 9 w 31"/>
                  <a:gd name="T17" fmla="*/ 128 h 34"/>
                  <a:gd name="T18" fmla="*/ 0 w 31"/>
                  <a:gd name="T19" fmla="*/ 160 h 34"/>
                  <a:gd name="T20" fmla="*/ 53 w 31"/>
                  <a:gd name="T21" fmla="*/ 160 h 34"/>
                  <a:gd name="T22" fmla="*/ 62 w 31"/>
                  <a:gd name="T23" fmla="*/ 137 h 34"/>
                  <a:gd name="T24" fmla="*/ 62 w 31"/>
                  <a:gd name="T25" fmla="*/ 116 h 34"/>
                  <a:gd name="T26" fmla="*/ 73 w 31"/>
                  <a:gd name="T27" fmla="*/ 100 h 34"/>
                  <a:gd name="T28" fmla="*/ 82 w 31"/>
                  <a:gd name="T29" fmla="*/ 79 h 34"/>
                  <a:gd name="T30" fmla="*/ 101 w 31"/>
                  <a:gd name="T31" fmla="*/ 69 h 34"/>
                  <a:gd name="T32" fmla="*/ 122 w 31"/>
                  <a:gd name="T33" fmla="*/ 60 h 34"/>
                  <a:gd name="T34" fmla="*/ 131 w 31"/>
                  <a:gd name="T35" fmla="*/ 51 h 34"/>
                  <a:gd name="T36" fmla="*/ 150 w 31"/>
                  <a:gd name="T37" fmla="*/ 51 h 34"/>
                  <a:gd name="T38" fmla="*/ 150 w 31"/>
                  <a:gd name="T39" fmla="*/ 51 h 34"/>
                  <a:gd name="T40" fmla="*/ 150 w 31"/>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34"/>
                  <a:gd name="T65" fmla="*/ 31 w 31"/>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34">
                    <a:moveTo>
                      <a:pt x="31" y="0"/>
                    </a:moveTo>
                    <a:lnTo>
                      <a:pt x="31" y="0"/>
                    </a:lnTo>
                    <a:lnTo>
                      <a:pt x="25" y="2"/>
                    </a:lnTo>
                    <a:lnTo>
                      <a:pt x="19" y="4"/>
                    </a:lnTo>
                    <a:lnTo>
                      <a:pt x="13" y="6"/>
                    </a:lnTo>
                    <a:lnTo>
                      <a:pt x="9" y="11"/>
                    </a:lnTo>
                    <a:lnTo>
                      <a:pt x="6" y="15"/>
                    </a:lnTo>
                    <a:lnTo>
                      <a:pt x="4" y="21"/>
                    </a:lnTo>
                    <a:lnTo>
                      <a:pt x="2" y="27"/>
                    </a:lnTo>
                    <a:lnTo>
                      <a:pt x="0" y="34"/>
                    </a:lnTo>
                    <a:lnTo>
                      <a:pt x="11" y="34"/>
                    </a:lnTo>
                    <a:lnTo>
                      <a:pt x="13" y="29"/>
                    </a:lnTo>
                    <a:lnTo>
                      <a:pt x="13" y="25"/>
                    </a:lnTo>
                    <a:lnTo>
                      <a:pt x="15" y="21"/>
                    </a:lnTo>
                    <a:lnTo>
                      <a:pt x="17" y="17"/>
                    </a:lnTo>
                    <a:lnTo>
                      <a:pt x="21" y="15"/>
                    </a:lnTo>
                    <a:lnTo>
                      <a:pt x="25" y="13"/>
                    </a:lnTo>
                    <a:lnTo>
                      <a:pt x="27" y="11"/>
                    </a:lnTo>
                    <a:lnTo>
                      <a:pt x="31" y="11"/>
                    </a:lnTo>
                    <a:lnTo>
                      <a:pt x="3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19" name="Freeform 610"/>
              <p:cNvSpPr>
                <a:spLocks/>
              </p:cNvSpPr>
              <p:nvPr/>
            </p:nvSpPr>
            <p:spPr bwMode="auto">
              <a:xfrm>
                <a:off x="4772" y="1537"/>
                <a:ext cx="333" cy="132"/>
              </a:xfrm>
              <a:custGeom>
                <a:avLst/>
                <a:gdLst>
                  <a:gd name="T0" fmla="*/ 9 w 228"/>
                  <a:gd name="T1" fmla="*/ 405 h 90"/>
                  <a:gd name="T2" fmla="*/ 41 w 228"/>
                  <a:gd name="T3" fmla="*/ 418 h 90"/>
                  <a:gd name="T4" fmla="*/ 1037 w 228"/>
                  <a:gd name="T5" fmla="*/ 56 h 90"/>
                  <a:gd name="T6" fmla="*/ 1019 w 228"/>
                  <a:gd name="T7" fmla="*/ 0 h 90"/>
                  <a:gd name="T8" fmla="*/ 28 w 228"/>
                  <a:gd name="T9" fmla="*/ 365 h 90"/>
                  <a:gd name="T10" fmla="*/ 9 w 228"/>
                  <a:gd name="T11" fmla="*/ 405 h 90"/>
                  <a:gd name="T12" fmla="*/ 28 w 228"/>
                  <a:gd name="T13" fmla="*/ 365 h 90"/>
                  <a:gd name="T14" fmla="*/ 0 w 228"/>
                  <a:gd name="T15" fmla="*/ 377 h 90"/>
                  <a:gd name="T16" fmla="*/ 9 w 228"/>
                  <a:gd name="T17" fmla="*/ 405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90"/>
                  <a:gd name="T29" fmla="*/ 228 w 228"/>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90">
                    <a:moveTo>
                      <a:pt x="2" y="87"/>
                    </a:moveTo>
                    <a:lnTo>
                      <a:pt x="9" y="90"/>
                    </a:lnTo>
                    <a:lnTo>
                      <a:pt x="228" y="12"/>
                    </a:lnTo>
                    <a:lnTo>
                      <a:pt x="224" y="0"/>
                    </a:lnTo>
                    <a:lnTo>
                      <a:pt x="6" y="79"/>
                    </a:lnTo>
                    <a:lnTo>
                      <a:pt x="2" y="87"/>
                    </a:lnTo>
                    <a:lnTo>
                      <a:pt x="6" y="79"/>
                    </a:lnTo>
                    <a:lnTo>
                      <a:pt x="0" y="81"/>
                    </a:lnTo>
                    <a:lnTo>
                      <a:pt x="2" y="8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20" name="Freeform 611"/>
              <p:cNvSpPr>
                <a:spLocks/>
              </p:cNvSpPr>
              <p:nvPr/>
            </p:nvSpPr>
            <p:spPr bwMode="auto">
              <a:xfrm>
                <a:off x="4775" y="1658"/>
                <a:ext cx="25" cy="44"/>
              </a:xfrm>
              <a:custGeom>
                <a:avLst/>
                <a:gdLst>
                  <a:gd name="T0" fmla="*/ 51 w 17"/>
                  <a:gd name="T1" fmla="*/ 139 h 30"/>
                  <a:gd name="T2" fmla="*/ 79 w 17"/>
                  <a:gd name="T3" fmla="*/ 107 h 30"/>
                  <a:gd name="T4" fmla="*/ 51 w 17"/>
                  <a:gd name="T5" fmla="*/ 0 h 30"/>
                  <a:gd name="T6" fmla="*/ 0 w 17"/>
                  <a:gd name="T7" fmla="*/ 19 h 30"/>
                  <a:gd name="T8" fmla="*/ 32 w 17"/>
                  <a:gd name="T9" fmla="*/ 128 h 30"/>
                  <a:gd name="T10" fmla="*/ 51 w 17"/>
                  <a:gd name="T11" fmla="*/ 139 h 30"/>
                  <a:gd name="T12" fmla="*/ 32 w 17"/>
                  <a:gd name="T13" fmla="*/ 128 h 30"/>
                  <a:gd name="T14" fmla="*/ 32 w 17"/>
                  <a:gd name="T15" fmla="*/ 135 h 30"/>
                  <a:gd name="T16" fmla="*/ 51 w 17"/>
                  <a:gd name="T17" fmla="*/ 13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0"/>
                  <a:gd name="T29" fmla="*/ 17 w 17"/>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0">
                    <a:moveTo>
                      <a:pt x="11" y="30"/>
                    </a:moveTo>
                    <a:lnTo>
                      <a:pt x="17" y="23"/>
                    </a:lnTo>
                    <a:lnTo>
                      <a:pt x="11" y="0"/>
                    </a:lnTo>
                    <a:lnTo>
                      <a:pt x="0" y="4"/>
                    </a:lnTo>
                    <a:lnTo>
                      <a:pt x="7" y="27"/>
                    </a:lnTo>
                    <a:lnTo>
                      <a:pt x="11" y="30"/>
                    </a:lnTo>
                    <a:lnTo>
                      <a:pt x="7" y="27"/>
                    </a:lnTo>
                    <a:lnTo>
                      <a:pt x="7" y="29"/>
                    </a:lnTo>
                    <a:lnTo>
                      <a:pt x="11" y="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21" name="Freeform 612"/>
              <p:cNvSpPr>
                <a:spLocks/>
              </p:cNvSpPr>
              <p:nvPr/>
            </p:nvSpPr>
            <p:spPr bwMode="auto">
              <a:xfrm>
                <a:off x="4791" y="1574"/>
                <a:ext cx="334" cy="134"/>
              </a:xfrm>
              <a:custGeom>
                <a:avLst/>
                <a:gdLst>
                  <a:gd name="T0" fmla="*/ 980 w 229"/>
                  <a:gd name="T1" fmla="*/ 28 h 92"/>
                  <a:gd name="T2" fmla="*/ 980 w 229"/>
                  <a:gd name="T3" fmla="*/ 0 h 92"/>
                  <a:gd name="T4" fmla="*/ 941 w 229"/>
                  <a:gd name="T5" fmla="*/ 61 h 92"/>
                  <a:gd name="T6" fmla="*/ 897 w 229"/>
                  <a:gd name="T7" fmla="*/ 106 h 92"/>
                  <a:gd name="T8" fmla="*/ 840 w 229"/>
                  <a:gd name="T9" fmla="*/ 149 h 92"/>
                  <a:gd name="T10" fmla="*/ 792 w 229"/>
                  <a:gd name="T11" fmla="*/ 189 h 92"/>
                  <a:gd name="T12" fmla="*/ 738 w 229"/>
                  <a:gd name="T13" fmla="*/ 224 h 92"/>
                  <a:gd name="T14" fmla="*/ 690 w 229"/>
                  <a:gd name="T15" fmla="*/ 259 h 92"/>
                  <a:gd name="T16" fmla="*/ 623 w 229"/>
                  <a:gd name="T17" fmla="*/ 287 h 92"/>
                  <a:gd name="T18" fmla="*/ 564 w 229"/>
                  <a:gd name="T19" fmla="*/ 312 h 92"/>
                  <a:gd name="T20" fmla="*/ 506 w 229"/>
                  <a:gd name="T21" fmla="*/ 326 h 92"/>
                  <a:gd name="T22" fmla="*/ 445 w 229"/>
                  <a:gd name="T23" fmla="*/ 345 h 92"/>
                  <a:gd name="T24" fmla="*/ 375 w 229"/>
                  <a:gd name="T25" fmla="*/ 354 h 92"/>
                  <a:gd name="T26" fmla="*/ 312 w 229"/>
                  <a:gd name="T27" fmla="*/ 366 h 92"/>
                  <a:gd name="T28" fmla="*/ 168 w 229"/>
                  <a:gd name="T29" fmla="*/ 366 h 92"/>
                  <a:gd name="T30" fmla="*/ 9 w 229"/>
                  <a:gd name="T31" fmla="*/ 345 h 92"/>
                  <a:gd name="T32" fmla="*/ 0 w 229"/>
                  <a:gd name="T33" fmla="*/ 395 h 92"/>
                  <a:gd name="T34" fmla="*/ 158 w 229"/>
                  <a:gd name="T35" fmla="*/ 414 h 92"/>
                  <a:gd name="T36" fmla="*/ 312 w 229"/>
                  <a:gd name="T37" fmla="*/ 414 h 92"/>
                  <a:gd name="T38" fmla="*/ 385 w 229"/>
                  <a:gd name="T39" fmla="*/ 405 h 92"/>
                  <a:gd name="T40" fmla="*/ 454 w 229"/>
                  <a:gd name="T41" fmla="*/ 395 h 92"/>
                  <a:gd name="T42" fmla="*/ 521 w 229"/>
                  <a:gd name="T43" fmla="*/ 385 h 92"/>
                  <a:gd name="T44" fmla="*/ 583 w 229"/>
                  <a:gd name="T45" fmla="*/ 354 h 92"/>
                  <a:gd name="T46" fmla="*/ 650 w 229"/>
                  <a:gd name="T47" fmla="*/ 338 h 92"/>
                  <a:gd name="T48" fmla="*/ 713 w 229"/>
                  <a:gd name="T49" fmla="*/ 303 h 92"/>
                  <a:gd name="T50" fmla="*/ 764 w 229"/>
                  <a:gd name="T51" fmla="*/ 269 h 92"/>
                  <a:gd name="T52" fmla="*/ 827 w 229"/>
                  <a:gd name="T53" fmla="*/ 236 h 92"/>
                  <a:gd name="T54" fmla="*/ 878 w 229"/>
                  <a:gd name="T55" fmla="*/ 189 h 92"/>
                  <a:gd name="T56" fmla="*/ 932 w 229"/>
                  <a:gd name="T57" fmla="*/ 140 h 92"/>
                  <a:gd name="T58" fmla="*/ 974 w 229"/>
                  <a:gd name="T59" fmla="*/ 87 h 92"/>
                  <a:gd name="T60" fmla="*/ 1027 w 229"/>
                  <a:gd name="T61" fmla="*/ 36 h 92"/>
                  <a:gd name="T62" fmla="*/ 1027 w 229"/>
                  <a:gd name="T63" fmla="*/ 9 h 92"/>
                  <a:gd name="T64" fmla="*/ 1027 w 229"/>
                  <a:gd name="T65" fmla="*/ 36 h 92"/>
                  <a:gd name="T66" fmla="*/ 1036 w 229"/>
                  <a:gd name="T67" fmla="*/ 28 h 92"/>
                  <a:gd name="T68" fmla="*/ 1027 w 229"/>
                  <a:gd name="T69" fmla="*/ 9 h 92"/>
                  <a:gd name="T70" fmla="*/ 980 w 229"/>
                  <a:gd name="T71" fmla="*/ 28 h 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
                  <a:gd name="T109" fmla="*/ 0 h 92"/>
                  <a:gd name="T110" fmla="*/ 229 w 229"/>
                  <a:gd name="T111" fmla="*/ 92 h 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 h="92">
                    <a:moveTo>
                      <a:pt x="217" y="6"/>
                    </a:moveTo>
                    <a:lnTo>
                      <a:pt x="217" y="0"/>
                    </a:lnTo>
                    <a:lnTo>
                      <a:pt x="208" y="14"/>
                    </a:lnTo>
                    <a:lnTo>
                      <a:pt x="198" y="23"/>
                    </a:lnTo>
                    <a:lnTo>
                      <a:pt x="186" y="33"/>
                    </a:lnTo>
                    <a:lnTo>
                      <a:pt x="175" y="42"/>
                    </a:lnTo>
                    <a:lnTo>
                      <a:pt x="163" y="50"/>
                    </a:lnTo>
                    <a:lnTo>
                      <a:pt x="152" y="58"/>
                    </a:lnTo>
                    <a:lnTo>
                      <a:pt x="138" y="64"/>
                    </a:lnTo>
                    <a:lnTo>
                      <a:pt x="125" y="69"/>
                    </a:lnTo>
                    <a:lnTo>
                      <a:pt x="112" y="73"/>
                    </a:lnTo>
                    <a:lnTo>
                      <a:pt x="98" y="77"/>
                    </a:lnTo>
                    <a:lnTo>
                      <a:pt x="83" y="79"/>
                    </a:lnTo>
                    <a:lnTo>
                      <a:pt x="69" y="81"/>
                    </a:lnTo>
                    <a:lnTo>
                      <a:pt x="37" y="81"/>
                    </a:lnTo>
                    <a:lnTo>
                      <a:pt x="2" y="77"/>
                    </a:lnTo>
                    <a:lnTo>
                      <a:pt x="0" y="88"/>
                    </a:lnTo>
                    <a:lnTo>
                      <a:pt x="35" y="92"/>
                    </a:lnTo>
                    <a:lnTo>
                      <a:pt x="69" y="92"/>
                    </a:lnTo>
                    <a:lnTo>
                      <a:pt x="85" y="90"/>
                    </a:lnTo>
                    <a:lnTo>
                      <a:pt x="100" y="88"/>
                    </a:lnTo>
                    <a:lnTo>
                      <a:pt x="115" y="85"/>
                    </a:lnTo>
                    <a:lnTo>
                      <a:pt x="129" y="79"/>
                    </a:lnTo>
                    <a:lnTo>
                      <a:pt x="144" y="75"/>
                    </a:lnTo>
                    <a:lnTo>
                      <a:pt x="158" y="67"/>
                    </a:lnTo>
                    <a:lnTo>
                      <a:pt x="169" y="60"/>
                    </a:lnTo>
                    <a:lnTo>
                      <a:pt x="183" y="52"/>
                    </a:lnTo>
                    <a:lnTo>
                      <a:pt x="194" y="42"/>
                    </a:lnTo>
                    <a:lnTo>
                      <a:pt x="206" y="31"/>
                    </a:lnTo>
                    <a:lnTo>
                      <a:pt x="215" y="19"/>
                    </a:lnTo>
                    <a:lnTo>
                      <a:pt x="227" y="8"/>
                    </a:lnTo>
                    <a:lnTo>
                      <a:pt x="227" y="2"/>
                    </a:lnTo>
                    <a:lnTo>
                      <a:pt x="227" y="8"/>
                    </a:lnTo>
                    <a:lnTo>
                      <a:pt x="229" y="6"/>
                    </a:lnTo>
                    <a:lnTo>
                      <a:pt x="227" y="2"/>
                    </a:lnTo>
                    <a:lnTo>
                      <a:pt x="217"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22" name="Freeform 613"/>
              <p:cNvSpPr>
                <a:spLocks/>
              </p:cNvSpPr>
              <p:nvPr/>
            </p:nvSpPr>
            <p:spPr bwMode="auto">
              <a:xfrm>
                <a:off x="5096" y="1534"/>
                <a:ext cx="26" cy="48"/>
              </a:xfrm>
              <a:custGeom>
                <a:avLst/>
                <a:gdLst>
                  <a:gd name="T0" fmla="*/ 9 w 18"/>
                  <a:gd name="T1" fmla="*/ 9 h 33"/>
                  <a:gd name="T2" fmla="*/ 0 w 18"/>
                  <a:gd name="T3" fmla="*/ 47 h 33"/>
                  <a:gd name="T4" fmla="*/ 36 w 18"/>
                  <a:gd name="T5" fmla="*/ 148 h 33"/>
                  <a:gd name="T6" fmla="*/ 79 w 18"/>
                  <a:gd name="T7" fmla="*/ 129 h 33"/>
                  <a:gd name="T8" fmla="*/ 42 w 18"/>
                  <a:gd name="T9" fmla="*/ 28 h 33"/>
                  <a:gd name="T10" fmla="*/ 9 w 18"/>
                  <a:gd name="T11" fmla="*/ 9 h 33"/>
                  <a:gd name="T12" fmla="*/ 42 w 18"/>
                  <a:gd name="T13" fmla="*/ 28 h 33"/>
                  <a:gd name="T14" fmla="*/ 36 w 18"/>
                  <a:gd name="T15" fmla="*/ 0 h 33"/>
                  <a:gd name="T16" fmla="*/ 9 w 18"/>
                  <a:gd name="T17" fmla="*/ 9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3"/>
                  <a:gd name="T29" fmla="*/ 18 w 18"/>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3">
                    <a:moveTo>
                      <a:pt x="2" y="2"/>
                    </a:moveTo>
                    <a:lnTo>
                      <a:pt x="0" y="10"/>
                    </a:lnTo>
                    <a:lnTo>
                      <a:pt x="8" y="33"/>
                    </a:lnTo>
                    <a:lnTo>
                      <a:pt x="18" y="29"/>
                    </a:lnTo>
                    <a:lnTo>
                      <a:pt x="10" y="6"/>
                    </a:lnTo>
                    <a:lnTo>
                      <a:pt x="2" y="2"/>
                    </a:lnTo>
                    <a:lnTo>
                      <a:pt x="10" y="6"/>
                    </a:lnTo>
                    <a:lnTo>
                      <a:pt x="8" y="0"/>
                    </a:lnTo>
                    <a:lnTo>
                      <a:pt x="2"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23" name="Freeform 614"/>
              <p:cNvSpPr>
                <a:spLocks/>
              </p:cNvSpPr>
              <p:nvPr/>
            </p:nvSpPr>
            <p:spPr bwMode="auto">
              <a:xfrm>
                <a:off x="4831" y="1549"/>
                <a:ext cx="210" cy="83"/>
              </a:xfrm>
              <a:custGeom>
                <a:avLst/>
                <a:gdLst>
                  <a:gd name="T0" fmla="*/ 9 w 144"/>
                  <a:gd name="T1" fmla="*/ 243 h 57"/>
                  <a:gd name="T2" fmla="*/ 47 w 144"/>
                  <a:gd name="T3" fmla="*/ 256 h 57"/>
                  <a:gd name="T4" fmla="*/ 650 w 144"/>
                  <a:gd name="T5" fmla="*/ 48 h 57"/>
                  <a:gd name="T6" fmla="*/ 631 w 144"/>
                  <a:gd name="T7" fmla="*/ 0 h 57"/>
                  <a:gd name="T8" fmla="*/ 28 w 144"/>
                  <a:gd name="T9" fmla="*/ 217 h 57"/>
                  <a:gd name="T10" fmla="*/ 9 w 144"/>
                  <a:gd name="T11" fmla="*/ 243 h 57"/>
                  <a:gd name="T12" fmla="*/ 28 w 144"/>
                  <a:gd name="T13" fmla="*/ 217 h 57"/>
                  <a:gd name="T14" fmla="*/ 0 w 144"/>
                  <a:gd name="T15" fmla="*/ 224 h 57"/>
                  <a:gd name="T16" fmla="*/ 9 w 144"/>
                  <a:gd name="T17" fmla="*/ 24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57"/>
                  <a:gd name="T29" fmla="*/ 144 w 144"/>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57">
                    <a:moveTo>
                      <a:pt x="2" y="54"/>
                    </a:moveTo>
                    <a:lnTo>
                      <a:pt x="10" y="57"/>
                    </a:lnTo>
                    <a:lnTo>
                      <a:pt x="144" y="11"/>
                    </a:lnTo>
                    <a:lnTo>
                      <a:pt x="140" y="0"/>
                    </a:lnTo>
                    <a:lnTo>
                      <a:pt x="6" y="48"/>
                    </a:lnTo>
                    <a:lnTo>
                      <a:pt x="2" y="54"/>
                    </a:lnTo>
                    <a:lnTo>
                      <a:pt x="6" y="48"/>
                    </a:lnTo>
                    <a:lnTo>
                      <a:pt x="0" y="50"/>
                    </a:lnTo>
                    <a:lnTo>
                      <a:pt x="2" y="5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24" name="Freeform 615"/>
              <p:cNvSpPr>
                <a:spLocks/>
              </p:cNvSpPr>
              <p:nvPr/>
            </p:nvSpPr>
            <p:spPr bwMode="auto">
              <a:xfrm>
                <a:off x="4834" y="1625"/>
                <a:ext cx="22" cy="30"/>
              </a:xfrm>
              <a:custGeom>
                <a:avLst/>
                <a:gdLst>
                  <a:gd name="T0" fmla="*/ 47 w 15"/>
                  <a:gd name="T1" fmla="*/ 87 h 21"/>
                  <a:gd name="T2" fmla="*/ 69 w 15"/>
                  <a:gd name="T3" fmla="*/ 56 h 21"/>
                  <a:gd name="T4" fmla="*/ 56 w 15"/>
                  <a:gd name="T5" fmla="*/ 0 h 21"/>
                  <a:gd name="T6" fmla="*/ 0 w 15"/>
                  <a:gd name="T7" fmla="*/ 9 h 21"/>
                  <a:gd name="T8" fmla="*/ 19 w 15"/>
                  <a:gd name="T9" fmla="*/ 70 h 21"/>
                  <a:gd name="T10" fmla="*/ 47 w 15"/>
                  <a:gd name="T11" fmla="*/ 87 h 21"/>
                  <a:gd name="T12" fmla="*/ 19 w 15"/>
                  <a:gd name="T13" fmla="*/ 70 h 21"/>
                  <a:gd name="T14" fmla="*/ 28 w 15"/>
                  <a:gd name="T15" fmla="*/ 80 h 21"/>
                  <a:gd name="T16" fmla="*/ 47 w 15"/>
                  <a:gd name="T17" fmla="*/ 8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1"/>
                  <a:gd name="T29" fmla="*/ 15 w 15"/>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1">
                    <a:moveTo>
                      <a:pt x="10" y="21"/>
                    </a:moveTo>
                    <a:lnTo>
                      <a:pt x="15" y="13"/>
                    </a:lnTo>
                    <a:lnTo>
                      <a:pt x="12" y="0"/>
                    </a:lnTo>
                    <a:lnTo>
                      <a:pt x="0" y="2"/>
                    </a:lnTo>
                    <a:lnTo>
                      <a:pt x="4" y="17"/>
                    </a:lnTo>
                    <a:lnTo>
                      <a:pt x="10" y="21"/>
                    </a:lnTo>
                    <a:lnTo>
                      <a:pt x="4" y="17"/>
                    </a:lnTo>
                    <a:lnTo>
                      <a:pt x="6" y="19"/>
                    </a:lnTo>
                    <a:lnTo>
                      <a:pt x="10"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25" name="Freeform 616"/>
              <p:cNvSpPr>
                <a:spLocks/>
              </p:cNvSpPr>
              <p:nvPr/>
            </p:nvSpPr>
            <p:spPr bwMode="auto">
              <a:xfrm>
                <a:off x="4848" y="1571"/>
                <a:ext cx="207" cy="87"/>
              </a:xfrm>
              <a:custGeom>
                <a:avLst/>
                <a:gdLst>
                  <a:gd name="T0" fmla="*/ 580 w 142"/>
                  <a:gd name="T1" fmla="*/ 28 h 60"/>
                  <a:gd name="T2" fmla="*/ 589 w 142"/>
                  <a:gd name="T3" fmla="*/ 0 h 60"/>
                  <a:gd name="T4" fmla="*/ 535 w 142"/>
                  <a:gd name="T5" fmla="*/ 61 h 60"/>
                  <a:gd name="T6" fmla="*/ 474 w 142"/>
                  <a:gd name="T7" fmla="*/ 109 h 60"/>
                  <a:gd name="T8" fmla="*/ 405 w 142"/>
                  <a:gd name="T9" fmla="*/ 155 h 60"/>
                  <a:gd name="T10" fmla="*/ 338 w 142"/>
                  <a:gd name="T11" fmla="*/ 186 h 60"/>
                  <a:gd name="T12" fmla="*/ 265 w 142"/>
                  <a:gd name="T13" fmla="*/ 204 h 60"/>
                  <a:gd name="T14" fmla="*/ 181 w 142"/>
                  <a:gd name="T15" fmla="*/ 215 h 60"/>
                  <a:gd name="T16" fmla="*/ 96 w 142"/>
                  <a:gd name="T17" fmla="*/ 215 h 60"/>
                  <a:gd name="T18" fmla="*/ 9 w 142"/>
                  <a:gd name="T19" fmla="*/ 204 h 60"/>
                  <a:gd name="T20" fmla="*/ 0 w 142"/>
                  <a:gd name="T21" fmla="*/ 257 h 60"/>
                  <a:gd name="T22" fmla="*/ 96 w 142"/>
                  <a:gd name="T23" fmla="*/ 265 h 60"/>
                  <a:gd name="T24" fmla="*/ 190 w 142"/>
                  <a:gd name="T25" fmla="*/ 265 h 60"/>
                  <a:gd name="T26" fmla="*/ 277 w 142"/>
                  <a:gd name="T27" fmla="*/ 257 h 60"/>
                  <a:gd name="T28" fmla="*/ 353 w 142"/>
                  <a:gd name="T29" fmla="*/ 229 h 60"/>
                  <a:gd name="T30" fmla="*/ 433 w 142"/>
                  <a:gd name="T31" fmla="*/ 196 h 60"/>
                  <a:gd name="T32" fmla="*/ 501 w 142"/>
                  <a:gd name="T33" fmla="*/ 155 h 60"/>
                  <a:gd name="T34" fmla="*/ 570 w 142"/>
                  <a:gd name="T35" fmla="*/ 102 h 60"/>
                  <a:gd name="T36" fmla="*/ 631 w 142"/>
                  <a:gd name="T37" fmla="*/ 36 h 60"/>
                  <a:gd name="T38" fmla="*/ 631 w 142"/>
                  <a:gd name="T39" fmla="*/ 9 h 60"/>
                  <a:gd name="T40" fmla="*/ 631 w 142"/>
                  <a:gd name="T41" fmla="*/ 36 h 60"/>
                  <a:gd name="T42" fmla="*/ 641 w 142"/>
                  <a:gd name="T43" fmla="*/ 28 h 60"/>
                  <a:gd name="T44" fmla="*/ 631 w 142"/>
                  <a:gd name="T45" fmla="*/ 9 h 60"/>
                  <a:gd name="T46" fmla="*/ 580 w 142"/>
                  <a:gd name="T47" fmla="*/ 28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2"/>
                  <a:gd name="T73" fmla="*/ 0 h 60"/>
                  <a:gd name="T74" fmla="*/ 142 w 142"/>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2" h="60">
                    <a:moveTo>
                      <a:pt x="128" y="6"/>
                    </a:moveTo>
                    <a:lnTo>
                      <a:pt x="130" y="0"/>
                    </a:lnTo>
                    <a:lnTo>
                      <a:pt x="119" y="14"/>
                    </a:lnTo>
                    <a:lnTo>
                      <a:pt x="105" y="25"/>
                    </a:lnTo>
                    <a:lnTo>
                      <a:pt x="90" y="35"/>
                    </a:lnTo>
                    <a:lnTo>
                      <a:pt x="75" y="42"/>
                    </a:lnTo>
                    <a:lnTo>
                      <a:pt x="59" y="46"/>
                    </a:lnTo>
                    <a:lnTo>
                      <a:pt x="40" y="48"/>
                    </a:lnTo>
                    <a:lnTo>
                      <a:pt x="21" y="48"/>
                    </a:lnTo>
                    <a:lnTo>
                      <a:pt x="2" y="46"/>
                    </a:lnTo>
                    <a:lnTo>
                      <a:pt x="0" y="58"/>
                    </a:lnTo>
                    <a:lnTo>
                      <a:pt x="21" y="60"/>
                    </a:lnTo>
                    <a:lnTo>
                      <a:pt x="42" y="60"/>
                    </a:lnTo>
                    <a:lnTo>
                      <a:pt x="61" y="58"/>
                    </a:lnTo>
                    <a:lnTo>
                      <a:pt x="78" y="52"/>
                    </a:lnTo>
                    <a:lnTo>
                      <a:pt x="96" y="44"/>
                    </a:lnTo>
                    <a:lnTo>
                      <a:pt x="111" y="35"/>
                    </a:lnTo>
                    <a:lnTo>
                      <a:pt x="126" y="23"/>
                    </a:lnTo>
                    <a:lnTo>
                      <a:pt x="140" y="8"/>
                    </a:lnTo>
                    <a:lnTo>
                      <a:pt x="140" y="2"/>
                    </a:lnTo>
                    <a:lnTo>
                      <a:pt x="140" y="8"/>
                    </a:lnTo>
                    <a:lnTo>
                      <a:pt x="142" y="6"/>
                    </a:lnTo>
                    <a:lnTo>
                      <a:pt x="140" y="2"/>
                    </a:lnTo>
                    <a:lnTo>
                      <a:pt x="128"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26" name="Freeform 617"/>
              <p:cNvSpPr>
                <a:spLocks/>
              </p:cNvSpPr>
              <p:nvPr/>
            </p:nvSpPr>
            <p:spPr bwMode="auto">
              <a:xfrm>
                <a:off x="5029" y="1546"/>
                <a:ext cx="23" cy="34"/>
              </a:xfrm>
              <a:custGeom>
                <a:avLst/>
                <a:gdLst>
                  <a:gd name="T0" fmla="*/ 19 w 16"/>
                  <a:gd name="T1" fmla="*/ 9 h 23"/>
                  <a:gd name="T2" fmla="*/ 0 w 16"/>
                  <a:gd name="T3" fmla="*/ 49 h 23"/>
                  <a:gd name="T4" fmla="*/ 19 w 16"/>
                  <a:gd name="T5" fmla="*/ 109 h 23"/>
                  <a:gd name="T6" fmla="*/ 68 w 16"/>
                  <a:gd name="T7" fmla="*/ 90 h 23"/>
                  <a:gd name="T8" fmla="*/ 50 w 16"/>
                  <a:gd name="T9" fmla="*/ 28 h 23"/>
                  <a:gd name="T10" fmla="*/ 19 w 16"/>
                  <a:gd name="T11" fmla="*/ 9 h 23"/>
                  <a:gd name="T12" fmla="*/ 50 w 16"/>
                  <a:gd name="T13" fmla="*/ 28 h 23"/>
                  <a:gd name="T14" fmla="*/ 42 w 16"/>
                  <a:gd name="T15" fmla="*/ 0 h 23"/>
                  <a:gd name="T16" fmla="*/ 19 w 16"/>
                  <a:gd name="T17" fmla="*/ 9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23"/>
                  <a:gd name="T29" fmla="*/ 16 w 16"/>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23">
                    <a:moveTo>
                      <a:pt x="4" y="2"/>
                    </a:moveTo>
                    <a:lnTo>
                      <a:pt x="0" y="10"/>
                    </a:lnTo>
                    <a:lnTo>
                      <a:pt x="4" y="23"/>
                    </a:lnTo>
                    <a:lnTo>
                      <a:pt x="16" y="19"/>
                    </a:lnTo>
                    <a:lnTo>
                      <a:pt x="12" y="6"/>
                    </a:lnTo>
                    <a:lnTo>
                      <a:pt x="4" y="2"/>
                    </a:lnTo>
                    <a:lnTo>
                      <a:pt x="12" y="6"/>
                    </a:lnTo>
                    <a:lnTo>
                      <a:pt x="10" y="0"/>
                    </a:lnTo>
                    <a:lnTo>
                      <a:pt x="4"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27" name="Freeform 618"/>
              <p:cNvSpPr>
                <a:spLocks/>
              </p:cNvSpPr>
              <p:nvPr/>
            </p:nvSpPr>
            <p:spPr bwMode="auto">
              <a:xfrm>
                <a:off x="4551" y="1698"/>
                <a:ext cx="25" cy="39"/>
              </a:xfrm>
              <a:custGeom>
                <a:avLst/>
                <a:gdLst>
                  <a:gd name="T0" fmla="*/ 0 w 17"/>
                  <a:gd name="T1" fmla="*/ 9 h 27"/>
                  <a:gd name="T2" fmla="*/ 0 w 17"/>
                  <a:gd name="T3" fmla="*/ 13 h 27"/>
                  <a:gd name="T4" fmla="*/ 28 w 17"/>
                  <a:gd name="T5" fmla="*/ 117 h 27"/>
                  <a:gd name="T6" fmla="*/ 79 w 17"/>
                  <a:gd name="T7" fmla="*/ 100 h 27"/>
                  <a:gd name="T8" fmla="*/ 47 w 17"/>
                  <a:gd name="T9" fmla="*/ 0 h 27"/>
                  <a:gd name="T10" fmla="*/ 0 w 17"/>
                  <a:gd name="T11" fmla="*/ 9 h 27"/>
                  <a:gd name="T12" fmla="*/ 0 60000 65536"/>
                  <a:gd name="T13" fmla="*/ 0 60000 65536"/>
                  <a:gd name="T14" fmla="*/ 0 60000 65536"/>
                  <a:gd name="T15" fmla="*/ 0 60000 65536"/>
                  <a:gd name="T16" fmla="*/ 0 60000 65536"/>
                  <a:gd name="T17" fmla="*/ 0 60000 65536"/>
                  <a:gd name="T18" fmla="*/ 0 w 17"/>
                  <a:gd name="T19" fmla="*/ 0 h 27"/>
                  <a:gd name="T20" fmla="*/ 17 w 1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 h="27">
                    <a:moveTo>
                      <a:pt x="0" y="2"/>
                    </a:moveTo>
                    <a:lnTo>
                      <a:pt x="0" y="3"/>
                    </a:lnTo>
                    <a:lnTo>
                      <a:pt x="6" y="27"/>
                    </a:lnTo>
                    <a:lnTo>
                      <a:pt x="17" y="23"/>
                    </a:lnTo>
                    <a:lnTo>
                      <a:pt x="10" y="0"/>
                    </a:lnTo>
                    <a:lnTo>
                      <a:pt x="0"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28" name="Freeform 619"/>
              <p:cNvSpPr>
                <a:spLocks/>
              </p:cNvSpPr>
              <p:nvPr/>
            </p:nvSpPr>
            <p:spPr bwMode="auto">
              <a:xfrm>
                <a:off x="4551" y="1669"/>
                <a:ext cx="17" cy="32"/>
              </a:xfrm>
              <a:custGeom>
                <a:avLst/>
                <a:gdLst>
                  <a:gd name="T0" fmla="*/ 18 w 12"/>
                  <a:gd name="T1" fmla="*/ 9 h 22"/>
                  <a:gd name="T2" fmla="*/ 0 w 12"/>
                  <a:gd name="T3" fmla="*/ 36 h 22"/>
                  <a:gd name="T4" fmla="*/ 0 w 12"/>
                  <a:gd name="T5" fmla="*/ 99 h 22"/>
                  <a:gd name="T6" fmla="*/ 40 w 12"/>
                  <a:gd name="T7" fmla="*/ 99 h 22"/>
                  <a:gd name="T8" fmla="*/ 48 w 12"/>
                  <a:gd name="T9" fmla="*/ 36 h 22"/>
                  <a:gd name="T10" fmla="*/ 18 w 12"/>
                  <a:gd name="T11" fmla="*/ 9 h 22"/>
                  <a:gd name="T12" fmla="*/ 48 w 12"/>
                  <a:gd name="T13" fmla="*/ 36 h 22"/>
                  <a:gd name="T14" fmla="*/ 48 w 12"/>
                  <a:gd name="T15" fmla="*/ 0 h 22"/>
                  <a:gd name="T16" fmla="*/ 18 w 12"/>
                  <a:gd name="T17" fmla="*/ 9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2"/>
                  <a:gd name="T29" fmla="*/ 12 w 12"/>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2">
                    <a:moveTo>
                      <a:pt x="4" y="2"/>
                    </a:moveTo>
                    <a:lnTo>
                      <a:pt x="0" y="8"/>
                    </a:lnTo>
                    <a:lnTo>
                      <a:pt x="0" y="22"/>
                    </a:lnTo>
                    <a:lnTo>
                      <a:pt x="10" y="22"/>
                    </a:lnTo>
                    <a:lnTo>
                      <a:pt x="12" y="8"/>
                    </a:lnTo>
                    <a:lnTo>
                      <a:pt x="4" y="2"/>
                    </a:lnTo>
                    <a:lnTo>
                      <a:pt x="12" y="8"/>
                    </a:lnTo>
                    <a:lnTo>
                      <a:pt x="12" y="0"/>
                    </a:lnTo>
                    <a:lnTo>
                      <a:pt x="4"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29" name="Freeform 620"/>
              <p:cNvSpPr>
                <a:spLocks/>
              </p:cNvSpPr>
              <p:nvPr/>
            </p:nvSpPr>
            <p:spPr bwMode="auto">
              <a:xfrm>
                <a:off x="4490" y="1671"/>
                <a:ext cx="72" cy="43"/>
              </a:xfrm>
              <a:custGeom>
                <a:avLst/>
                <a:gdLst>
                  <a:gd name="T0" fmla="*/ 19 w 50"/>
                  <a:gd name="T1" fmla="*/ 141 h 29"/>
                  <a:gd name="T2" fmla="*/ 19 w 50"/>
                  <a:gd name="T3" fmla="*/ 141 h 29"/>
                  <a:gd name="T4" fmla="*/ 216 w 50"/>
                  <a:gd name="T5" fmla="*/ 59 h 29"/>
                  <a:gd name="T6" fmla="*/ 197 w 50"/>
                  <a:gd name="T7" fmla="*/ 0 h 29"/>
                  <a:gd name="T8" fmla="*/ 0 w 50"/>
                  <a:gd name="T9" fmla="*/ 96 h 29"/>
                  <a:gd name="T10" fmla="*/ 19 w 50"/>
                  <a:gd name="T11" fmla="*/ 141 h 29"/>
                  <a:gd name="T12" fmla="*/ 0 60000 65536"/>
                  <a:gd name="T13" fmla="*/ 0 60000 65536"/>
                  <a:gd name="T14" fmla="*/ 0 60000 65536"/>
                  <a:gd name="T15" fmla="*/ 0 60000 65536"/>
                  <a:gd name="T16" fmla="*/ 0 60000 65536"/>
                  <a:gd name="T17" fmla="*/ 0 60000 65536"/>
                  <a:gd name="T18" fmla="*/ 0 w 50"/>
                  <a:gd name="T19" fmla="*/ 0 h 29"/>
                  <a:gd name="T20" fmla="*/ 50 w 50"/>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50" h="29">
                    <a:moveTo>
                      <a:pt x="4" y="29"/>
                    </a:moveTo>
                    <a:lnTo>
                      <a:pt x="4" y="29"/>
                    </a:lnTo>
                    <a:lnTo>
                      <a:pt x="50" y="12"/>
                    </a:lnTo>
                    <a:lnTo>
                      <a:pt x="46" y="0"/>
                    </a:lnTo>
                    <a:lnTo>
                      <a:pt x="0" y="20"/>
                    </a:lnTo>
                    <a:lnTo>
                      <a:pt x="4" y="2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30" name="Freeform 621"/>
              <p:cNvSpPr>
                <a:spLocks/>
              </p:cNvSpPr>
              <p:nvPr/>
            </p:nvSpPr>
            <p:spPr bwMode="auto">
              <a:xfrm>
                <a:off x="4481" y="1698"/>
                <a:ext cx="17" cy="24"/>
              </a:xfrm>
              <a:custGeom>
                <a:avLst/>
                <a:gdLst>
                  <a:gd name="T0" fmla="*/ 33 w 12"/>
                  <a:gd name="T1" fmla="*/ 20 h 17"/>
                  <a:gd name="T2" fmla="*/ 48 w 12"/>
                  <a:gd name="T3" fmla="*/ 35 h 17"/>
                  <a:gd name="T4" fmla="*/ 48 w 12"/>
                  <a:gd name="T5" fmla="*/ 35 h 17"/>
                  <a:gd name="T6" fmla="*/ 48 w 12"/>
                  <a:gd name="T7" fmla="*/ 35 h 17"/>
                  <a:gd name="T8" fmla="*/ 48 w 12"/>
                  <a:gd name="T9" fmla="*/ 35 h 17"/>
                  <a:gd name="T10" fmla="*/ 48 w 12"/>
                  <a:gd name="T11" fmla="*/ 35 h 17"/>
                  <a:gd name="T12" fmla="*/ 48 w 12"/>
                  <a:gd name="T13" fmla="*/ 35 h 17"/>
                  <a:gd name="T14" fmla="*/ 40 w 12"/>
                  <a:gd name="T15" fmla="*/ 45 h 17"/>
                  <a:gd name="T16" fmla="*/ 40 w 12"/>
                  <a:gd name="T17" fmla="*/ 45 h 17"/>
                  <a:gd name="T18" fmla="*/ 40 w 12"/>
                  <a:gd name="T19" fmla="*/ 45 h 17"/>
                  <a:gd name="T20" fmla="*/ 26 w 12"/>
                  <a:gd name="T21" fmla="*/ 0 h 17"/>
                  <a:gd name="T22" fmla="*/ 18 w 12"/>
                  <a:gd name="T23" fmla="*/ 8 h 17"/>
                  <a:gd name="T24" fmla="*/ 9 w 12"/>
                  <a:gd name="T25" fmla="*/ 11 h 17"/>
                  <a:gd name="T26" fmla="*/ 9 w 12"/>
                  <a:gd name="T27" fmla="*/ 20 h 17"/>
                  <a:gd name="T28" fmla="*/ 0 w 12"/>
                  <a:gd name="T29" fmla="*/ 28 h 17"/>
                  <a:gd name="T30" fmla="*/ 0 w 12"/>
                  <a:gd name="T31" fmla="*/ 35 h 17"/>
                  <a:gd name="T32" fmla="*/ 0 w 12"/>
                  <a:gd name="T33" fmla="*/ 35 h 17"/>
                  <a:gd name="T34" fmla="*/ 0 w 12"/>
                  <a:gd name="T35" fmla="*/ 45 h 17"/>
                  <a:gd name="T36" fmla="*/ 0 w 12"/>
                  <a:gd name="T37" fmla="*/ 49 h 17"/>
                  <a:gd name="T38" fmla="*/ 18 w 12"/>
                  <a:gd name="T39" fmla="*/ 68 h 17"/>
                  <a:gd name="T40" fmla="*/ 0 w 12"/>
                  <a:gd name="T41" fmla="*/ 49 h 17"/>
                  <a:gd name="T42" fmla="*/ 9 w 12"/>
                  <a:gd name="T43" fmla="*/ 59 h 17"/>
                  <a:gd name="T44" fmla="*/ 18 w 12"/>
                  <a:gd name="T45" fmla="*/ 68 h 17"/>
                  <a:gd name="T46" fmla="*/ 33 w 12"/>
                  <a:gd name="T47" fmla="*/ 2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17"/>
                  <a:gd name="T74" fmla="*/ 12 w 12"/>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17">
                    <a:moveTo>
                      <a:pt x="8" y="5"/>
                    </a:moveTo>
                    <a:lnTo>
                      <a:pt x="12" y="9"/>
                    </a:lnTo>
                    <a:lnTo>
                      <a:pt x="10" y="11"/>
                    </a:lnTo>
                    <a:lnTo>
                      <a:pt x="6" y="0"/>
                    </a:lnTo>
                    <a:lnTo>
                      <a:pt x="4" y="2"/>
                    </a:lnTo>
                    <a:lnTo>
                      <a:pt x="2" y="3"/>
                    </a:lnTo>
                    <a:lnTo>
                      <a:pt x="2" y="5"/>
                    </a:lnTo>
                    <a:lnTo>
                      <a:pt x="0" y="7"/>
                    </a:lnTo>
                    <a:lnTo>
                      <a:pt x="0" y="9"/>
                    </a:lnTo>
                    <a:lnTo>
                      <a:pt x="0" y="11"/>
                    </a:lnTo>
                    <a:lnTo>
                      <a:pt x="0" y="13"/>
                    </a:lnTo>
                    <a:lnTo>
                      <a:pt x="4" y="17"/>
                    </a:lnTo>
                    <a:lnTo>
                      <a:pt x="0" y="13"/>
                    </a:lnTo>
                    <a:lnTo>
                      <a:pt x="2" y="15"/>
                    </a:lnTo>
                    <a:lnTo>
                      <a:pt x="4" y="17"/>
                    </a:lnTo>
                    <a:lnTo>
                      <a:pt x="8"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31" name="Freeform 622"/>
              <p:cNvSpPr>
                <a:spLocks/>
              </p:cNvSpPr>
              <p:nvPr/>
            </p:nvSpPr>
            <p:spPr bwMode="auto">
              <a:xfrm>
                <a:off x="4487" y="1705"/>
                <a:ext cx="67" cy="45"/>
              </a:xfrm>
              <a:custGeom>
                <a:avLst/>
                <a:gdLst>
                  <a:gd name="T0" fmla="*/ 208 w 46"/>
                  <a:gd name="T1" fmla="*/ 129 h 31"/>
                  <a:gd name="T2" fmla="*/ 208 w 46"/>
                  <a:gd name="T3" fmla="*/ 89 h 31"/>
                  <a:gd name="T4" fmla="*/ 19 w 46"/>
                  <a:gd name="T5" fmla="*/ 0 h 31"/>
                  <a:gd name="T6" fmla="*/ 0 w 46"/>
                  <a:gd name="T7" fmla="*/ 52 h 31"/>
                  <a:gd name="T8" fmla="*/ 189 w 46"/>
                  <a:gd name="T9" fmla="*/ 129 h 31"/>
                  <a:gd name="T10" fmla="*/ 208 w 46"/>
                  <a:gd name="T11" fmla="*/ 129 h 31"/>
                  <a:gd name="T12" fmla="*/ 189 w 46"/>
                  <a:gd name="T13" fmla="*/ 129 h 31"/>
                  <a:gd name="T14" fmla="*/ 197 w 46"/>
                  <a:gd name="T15" fmla="*/ 136 h 31"/>
                  <a:gd name="T16" fmla="*/ 208 w 46"/>
                  <a:gd name="T17" fmla="*/ 129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1"/>
                  <a:gd name="T29" fmla="*/ 46 w 46"/>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1">
                    <a:moveTo>
                      <a:pt x="46" y="29"/>
                    </a:moveTo>
                    <a:lnTo>
                      <a:pt x="46" y="20"/>
                    </a:lnTo>
                    <a:lnTo>
                      <a:pt x="4" y="0"/>
                    </a:lnTo>
                    <a:lnTo>
                      <a:pt x="0" y="12"/>
                    </a:lnTo>
                    <a:lnTo>
                      <a:pt x="42" y="29"/>
                    </a:lnTo>
                    <a:lnTo>
                      <a:pt x="46" y="29"/>
                    </a:lnTo>
                    <a:lnTo>
                      <a:pt x="42" y="29"/>
                    </a:lnTo>
                    <a:lnTo>
                      <a:pt x="44" y="31"/>
                    </a:lnTo>
                    <a:lnTo>
                      <a:pt x="46" y="2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32" name="Freeform 623"/>
              <p:cNvSpPr>
                <a:spLocks/>
              </p:cNvSpPr>
              <p:nvPr/>
            </p:nvSpPr>
            <p:spPr bwMode="auto">
              <a:xfrm>
                <a:off x="4548" y="1728"/>
                <a:ext cx="30" cy="19"/>
              </a:xfrm>
              <a:custGeom>
                <a:avLst/>
                <a:gdLst>
                  <a:gd name="T0" fmla="*/ 80 w 21"/>
                  <a:gd name="T1" fmla="*/ 9 h 13"/>
                  <a:gd name="T2" fmla="*/ 49 w 21"/>
                  <a:gd name="T3" fmla="*/ 0 h 13"/>
                  <a:gd name="T4" fmla="*/ 0 w 21"/>
                  <a:gd name="T5" fmla="*/ 19 h 13"/>
                  <a:gd name="T6" fmla="*/ 19 w 21"/>
                  <a:gd name="T7" fmla="*/ 60 h 13"/>
                  <a:gd name="T8" fmla="*/ 67 w 21"/>
                  <a:gd name="T9" fmla="*/ 41 h 13"/>
                  <a:gd name="T10" fmla="*/ 80 w 21"/>
                  <a:gd name="T11" fmla="*/ 9 h 13"/>
                  <a:gd name="T12" fmla="*/ 67 w 21"/>
                  <a:gd name="T13" fmla="*/ 41 h 13"/>
                  <a:gd name="T14" fmla="*/ 87 w 21"/>
                  <a:gd name="T15" fmla="*/ 32 h 13"/>
                  <a:gd name="T16" fmla="*/ 80 w 21"/>
                  <a:gd name="T17" fmla="*/ 9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3"/>
                  <a:gd name="T29" fmla="*/ 21 w 2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3">
                    <a:moveTo>
                      <a:pt x="19" y="2"/>
                    </a:moveTo>
                    <a:lnTo>
                      <a:pt x="12" y="0"/>
                    </a:lnTo>
                    <a:lnTo>
                      <a:pt x="0" y="4"/>
                    </a:lnTo>
                    <a:lnTo>
                      <a:pt x="4" y="13"/>
                    </a:lnTo>
                    <a:lnTo>
                      <a:pt x="16" y="9"/>
                    </a:lnTo>
                    <a:lnTo>
                      <a:pt x="19" y="2"/>
                    </a:lnTo>
                    <a:lnTo>
                      <a:pt x="16" y="9"/>
                    </a:lnTo>
                    <a:lnTo>
                      <a:pt x="21" y="7"/>
                    </a:lnTo>
                    <a:lnTo>
                      <a:pt x="19"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33" name="Freeform 624"/>
              <p:cNvSpPr>
                <a:spLocks/>
              </p:cNvSpPr>
              <p:nvPr/>
            </p:nvSpPr>
            <p:spPr bwMode="auto">
              <a:xfrm>
                <a:off x="4554" y="1403"/>
                <a:ext cx="822" cy="305"/>
              </a:xfrm>
              <a:custGeom>
                <a:avLst/>
                <a:gdLst>
                  <a:gd name="T0" fmla="*/ 2545 w 564"/>
                  <a:gd name="T1" fmla="*/ 38 h 209"/>
                  <a:gd name="T2" fmla="*/ 2513 w 564"/>
                  <a:gd name="T3" fmla="*/ 9 h 209"/>
                  <a:gd name="T4" fmla="*/ 0 w 564"/>
                  <a:gd name="T5" fmla="*/ 908 h 209"/>
                  <a:gd name="T6" fmla="*/ 19 w 564"/>
                  <a:gd name="T7" fmla="*/ 947 h 209"/>
                  <a:gd name="T8" fmla="*/ 2532 w 564"/>
                  <a:gd name="T9" fmla="*/ 61 h 209"/>
                  <a:gd name="T10" fmla="*/ 2545 w 564"/>
                  <a:gd name="T11" fmla="*/ 38 h 209"/>
                  <a:gd name="T12" fmla="*/ 2545 w 564"/>
                  <a:gd name="T13" fmla="*/ 38 h 209"/>
                  <a:gd name="T14" fmla="*/ 2545 w 564"/>
                  <a:gd name="T15" fmla="*/ 0 h 209"/>
                  <a:gd name="T16" fmla="*/ 2513 w 564"/>
                  <a:gd name="T17" fmla="*/ 9 h 209"/>
                  <a:gd name="T18" fmla="*/ 2545 w 564"/>
                  <a:gd name="T19" fmla="*/ 38 h 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4"/>
                  <a:gd name="T31" fmla="*/ 0 h 209"/>
                  <a:gd name="T32" fmla="*/ 564 w 564"/>
                  <a:gd name="T33" fmla="*/ 209 h 2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4" h="209">
                    <a:moveTo>
                      <a:pt x="564" y="8"/>
                    </a:moveTo>
                    <a:lnTo>
                      <a:pt x="557" y="2"/>
                    </a:lnTo>
                    <a:lnTo>
                      <a:pt x="0" y="200"/>
                    </a:lnTo>
                    <a:lnTo>
                      <a:pt x="4" y="209"/>
                    </a:lnTo>
                    <a:lnTo>
                      <a:pt x="561" y="14"/>
                    </a:lnTo>
                    <a:lnTo>
                      <a:pt x="564" y="8"/>
                    </a:lnTo>
                    <a:lnTo>
                      <a:pt x="564" y="0"/>
                    </a:lnTo>
                    <a:lnTo>
                      <a:pt x="557" y="2"/>
                    </a:lnTo>
                    <a:lnTo>
                      <a:pt x="564"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34" name="Freeform 625"/>
              <p:cNvSpPr>
                <a:spLocks/>
              </p:cNvSpPr>
              <p:nvPr/>
            </p:nvSpPr>
            <p:spPr bwMode="auto">
              <a:xfrm>
                <a:off x="5360" y="1415"/>
                <a:ext cx="16" cy="44"/>
              </a:xfrm>
              <a:custGeom>
                <a:avLst/>
                <a:gdLst>
                  <a:gd name="T0" fmla="*/ 36 w 11"/>
                  <a:gd name="T1" fmla="*/ 139 h 30"/>
                  <a:gd name="T2" fmla="*/ 48 w 11"/>
                  <a:gd name="T3" fmla="*/ 116 h 30"/>
                  <a:gd name="T4" fmla="*/ 48 w 11"/>
                  <a:gd name="T5" fmla="*/ 0 h 30"/>
                  <a:gd name="T6" fmla="*/ 0 w 11"/>
                  <a:gd name="T7" fmla="*/ 0 h 30"/>
                  <a:gd name="T8" fmla="*/ 0 w 11"/>
                  <a:gd name="T9" fmla="*/ 116 h 30"/>
                  <a:gd name="T10" fmla="*/ 36 w 11"/>
                  <a:gd name="T11" fmla="*/ 139 h 30"/>
                  <a:gd name="T12" fmla="*/ 36 w 11"/>
                  <a:gd name="T13" fmla="*/ 139 h 30"/>
                  <a:gd name="T14" fmla="*/ 48 w 11"/>
                  <a:gd name="T15" fmla="*/ 135 h 30"/>
                  <a:gd name="T16" fmla="*/ 48 w 11"/>
                  <a:gd name="T17" fmla="*/ 116 h 30"/>
                  <a:gd name="T18" fmla="*/ 36 w 11"/>
                  <a:gd name="T19" fmla="*/ 139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30"/>
                  <a:gd name="T32" fmla="*/ 11 w 11"/>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30">
                    <a:moveTo>
                      <a:pt x="8" y="30"/>
                    </a:moveTo>
                    <a:lnTo>
                      <a:pt x="11" y="25"/>
                    </a:lnTo>
                    <a:lnTo>
                      <a:pt x="11" y="0"/>
                    </a:lnTo>
                    <a:lnTo>
                      <a:pt x="0" y="0"/>
                    </a:lnTo>
                    <a:lnTo>
                      <a:pt x="0" y="25"/>
                    </a:lnTo>
                    <a:lnTo>
                      <a:pt x="8" y="30"/>
                    </a:lnTo>
                    <a:lnTo>
                      <a:pt x="11" y="29"/>
                    </a:lnTo>
                    <a:lnTo>
                      <a:pt x="11" y="25"/>
                    </a:lnTo>
                    <a:lnTo>
                      <a:pt x="8" y="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35" name="Freeform 626"/>
              <p:cNvSpPr>
                <a:spLocks/>
              </p:cNvSpPr>
              <p:nvPr/>
            </p:nvSpPr>
            <p:spPr bwMode="auto">
              <a:xfrm>
                <a:off x="4560" y="1443"/>
                <a:ext cx="812" cy="301"/>
              </a:xfrm>
              <a:custGeom>
                <a:avLst/>
                <a:gdLst>
                  <a:gd name="T0" fmla="*/ 0 w 557"/>
                  <a:gd name="T1" fmla="*/ 904 h 207"/>
                  <a:gd name="T2" fmla="*/ 36 w 557"/>
                  <a:gd name="T3" fmla="*/ 916 h 207"/>
                  <a:gd name="T4" fmla="*/ 2516 w 557"/>
                  <a:gd name="T5" fmla="*/ 48 h 207"/>
                  <a:gd name="T6" fmla="*/ 2497 w 557"/>
                  <a:gd name="T7" fmla="*/ 0 h 207"/>
                  <a:gd name="T8" fmla="*/ 19 w 557"/>
                  <a:gd name="T9" fmla="*/ 875 h 207"/>
                  <a:gd name="T10" fmla="*/ 0 w 557"/>
                  <a:gd name="T11" fmla="*/ 904 h 207"/>
                  <a:gd name="T12" fmla="*/ 0 w 557"/>
                  <a:gd name="T13" fmla="*/ 904 h 207"/>
                  <a:gd name="T14" fmla="*/ 9 w 557"/>
                  <a:gd name="T15" fmla="*/ 926 h 207"/>
                  <a:gd name="T16" fmla="*/ 36 w 557"/>
                  <a:gd name="T17" fmla="*/ 916 h 207"/>
                  <a:gd name="T18" fmla="*/ 0 w 557"/>
                  <a:gd name="T19" fmla="*/ 904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7"/>
                  <a:gd name="T31" fmla="*/ 0 h 207"/>
                  <a:gd name="T32" fmla="*/ 557 w 557"/>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7" h="207">
                    <a:moveTo>
                      <a:pt x="0" y="202"/>
                    </a:moveTo>
                    <a:lnTo>
                      <a:pt x="8" y="205"/>
                    </a:lnTo>
                    <a:lnTo>
                      <a:pt x="557" y="11"/>
                    </a:lnTo>
                    <a:lnTo>
                      <a:pt x="553" y="0"/>
                    </a:lnTo>
                    <a:lnTo>
                      <a:pt x="4" y="196"/>
                    </a:lnTo>
                    <a:lnTo>
                      <a:pt x="0" y="202"/>
                    </a:lnTo>
                    <a:lnTo>
                      <a:pt x="2" y="207"/>
                    </a:lnTo>
                    <a:lnTo>
                      <a:pt x="8" y="205"/>
                    </a:lnTo>
                    <a:lnTo>
                      <a:pt x="0" y="2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36" name="Freeform 627"/>
              <p:cNvSpPr>
                <a:spLocks/>
              </p:cNvSpPr>
              <p:nvPr/>
            </p:nvSpPr>
            <p:spPr bwMode="auto">
              <a:xfrm>
                <a:off x="4548" y="1695"/>
                <a:ext cx="28" cy="42"/>
              </a:xfrm>
              <a:custGeom>
                <a:avLst/>
                <a:gdLst>
                  <a:gd name="T0" fmla="*/ 19 w 19"/>
                  <a:gd name="T1" fmla="*/ 0 h 29"/>
                  <a:gd name="T2" fmla="*/ 9 w 19"/>
                  <a:gd name="T3" fmla="*/ 20 h 29"/>
                  <a:gd name="T4" fmla="*/ 40 w 19"/>
                  <a:gd name="T5" fmla="*/ 127 h 29"/>
                  <a:gd name="T6" fmla="*/ 88 w 19"/>
                  <a:gd name="T7" fmla="*/ 109 h 29"/>
                  <a:gd name="T8" fmla="*/ 59 w 19"/>
                  <a:gd name="T9" fmla="*/ 19 h 29"/>
                  <a:gd name="T10" fmla="*/ 19 w 19"/>
                  <a:gd name="T11" fmla="*/ 0 h 29"/>
                  <a:gd name="T12" fmla="*/ 19 w 19"/>
                  <a:gd name="T13" fmla="*/ 0 h 29"/>
                  <a:gd name="T14" fmla="*/ 0 w 19"/>
                  <a:gd name="T15" fmla="*/ 9 h 29"/>
                  <a:gd name="T16" fmla="*/ 9 w 19"/>
                  <a:gd name="T17" fmla="*/ 20 h 29"/>
                  <a:gd name="T18" fmla="*/ 19 w 19"/>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9"/>
                  <a:gd name="T32" fmla="*/ 19 w 19"/>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9">
                    <a:moveTo>
                      <a:pt x="4" y="0"/>
                    </a:moveTo>
                    <a:lnTo>
                      <a:pt x="2" y="5"/>
                    </a:lnTo>
                    <a:lnTo>
                      <a:pt x="8" y="29"/>
                    </a:lnTo>
                    <a:lnTo>
                      <a:pt x="19" y="25"/>
                    </a:lnTo>
                    <a:lnTo>
                      <a:pt x="12" y="4"/>
                    </a:lnTo>
                    <a:lnTo>
                      <a:pt x="4" y="0"/>
                    </a:lnTo>
                    <a:lnTo>
                      <a:pt x="0" y="2"/>
                    </a:lnTo>
                    <a:lnTo>
                      <a:pt x="2" y="5"/>
                    </a:lnTo>
                    <a:lnTo>
                      <a:pt x="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37" name="Freeform 628"/>
              <p:cNvSpPr>
                <a:spLocks/>
              </p:cNvSpPr>
              <p:nvPr/>
            </p:nvSpPr>
            <p:spPr bwMode="auto">
              <a:xfrm>
                <a:off x="5026" y="1778"/>
                <a:ext cx="347" cy="17"/>
              </a:xfrm>
              <a:custGeom>
                <a:avLst/>
                <a:gdLst>
                  <a:gd name="T0" fmla="*/ 1076 w 238"/>
                  <a:gd name="T1" fmla="*/ 26 h 12"/>
                  <a:gd name="T2" fmla="*/ 1054 w 238"/>
                  <a:gd name="T3" fmla="*/ 0 h 12"/>
                  <a:gd name="T4" fmla="*/ 0 w 238"/>
                  <a:gd name="T5" fmla="*/ 0 h 12"/>
                  <a:gd name="T6" fmla="*/ 0 w 238"/>
                  <a:gd name="T7" fmla="*/ 48 h 12"/>
                  <a:gd name="T8" fmla="*/ 1054 w 238"/>
                  <a:gd name="T9" fmla="*/ 48 h 12"/>
                  <a:gd name="T10" fmla="*/ 1076 w 238"/>
                  <a:gd name="T11" fmla="*/ 26 h 12"/>
                  <a:gd name="T12" fmla="*/ 1076 w 238"/>
                  <a:gd name="T13" fmla="*/ 26 h 12"/>
                  <a:gd name="T14" fmla="*/ 1076 w 238"/>
                  <a:gd name="T15" fmla="*/ 0 h 12"/>
                  <a:gd name="T16" fmla="*/ 1054 w 238"/>
                  <a:gd name="T17" fmla="*/ 0 h 12"/>
                  <a:gd name="T18" fmla="*/ 1076 w 238"/>
                  <a:gd name="T19" fmla="*/ 2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8"/>
                  <a:gd name="T31" fmla="*/ 0 h 12"/>
                  <a:gd name="T32" fmla="*/ 238 w 23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8" h="12">
                    <a:moveTo>
                      <a:pt x="238" y="6"/>
                    </a:moveTo>
                    <a:lnTo>
                      <a:pt x="233" y="0"/>
                    </a:lnTo>
                    <a:lnTo>
                      <a:pt x="0" y="0"/>
                    </a:lnTo>
                    <a:lnTo>
                      <a:pt x="0" y="12"/>
                    </a:lnTo>
                    <a:lnTo>
                      <a:pt x="233" y="12"/>
                    </a:lnTo>
                    <a:lnTo>
                      <a:pt x="238" y="6"/>
                    </a:lnTo>
                    <a:lnTo>
                      <a:pt x="238" y="0"/>
                    </a:lnTo>
                    <a:lnTo>
                      <a:pt x="233" y="0"/>
                    </a:lnTo>
                    <a:lnTo>
                      <a:pt x="238"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38" name="Freeform 629"/>
              <p:cNvSpPr>
                <a:spLocks/>
              </p:cNvSpPr>
              <p:nvPr/>
            </p:nvSpPr>
            <p:spPr bwMode="auto">
              <a:xfrm>
                <a:off x="5357" y="1787"/>
                <a:ext cx="16" cy="142"/>
              </a:xfrm>
              <a:custGeom>
                <a:avLst/>
                <a:gdLst>
                  <a:gd name="T0" fmla="*/ 28 w 11"/>
                  <a:gd name="T1" fmla="*/ 432 h 98"/>
                  <a:gd name="T2" fmla="*/ 48 w 11"/>
                  <a:gd name="T3" fmla="*/ 406 h 98"/>
                  <a:gd name="T4" fmla="*/ 48 w 11"/>
                  <a:gd name="T5" fmla="*/ 0 h 98"/>
                  <a:gd name="T6" fmla="*/ 0 w 11"/>
                  <a:gd name="T7" fmla="*/ 0 h 98"/>
                  <a:gd name="T8" fmla="*/ 0 w 11"/>
                  <a:gd name="T9" fmla="*/ 406 h 98"/>
                  <a:gd name="T10" fmla="*/ 28 w 11"/>
                  <a:gd name="T11" fmla="*/ 432 h 98"/>
                  <a:gd name="T12" fmla="*/ 28 w 11"/>
                  <a:gd name="T13" fmla="*/ 432 h 98"/>
                  <a:gd name="T14" fmla="*/ 48 w 11"/>
                  <a:gd name="T15" fmla="*/ 432 h 98"/>
                  <a:gd name="T16" fmla="*/ 48 w 11"/>
                  <a:gd name="T17" fmla="*/ 406 h 98"/>
                  <a:gd name="T18" fmla="*/ 28 w 11"/>
                  <a:gd name="T19" fmla="*/ 432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8"/>
                  <a:gd name="T32" fmla="*/ 11 w 11"/>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8">
                    <a:moveTo>
                      <a:pt x="6" y="98"/>
                    </a:moveTo>
                    <a:lnTo>
                      <a:pt x="11" y="92"/>
                    </a:lnTo>
                    <a:lnTo>
                      <a:pt x="11" y="0"/>
                    </a:lnTo>
                    <a:lnTo>
                      <a:pt x="0" y="0"/>
                    </a:lnTo>
                    <a:lnTo>
                      <a:pt x="0" y="92"/>
                    </a:lnTo>
                    <a:lnTo>
                      <a:pt x="6" y="98"/>
                    </a:lnTo>
                    <a:lnTo>
                      <a:pt x="11" y="98"/>
                    </a:lnTo>
                    <a:lnTo>
                      <a:pt x="11" y="92"/>
                    </a:lnTo>
                    <a:lnTo>
                      <a:pt x="6" y="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39" name="Freeform 630"/>
              <p:cNvSpPr>
                <a:spLocks/>
              </p:cNvSpPr>
              <p:nvPr/>
            </p:nvSpPr>
            <p:spPr bwMode="auto">
              <a:xfrm>
                <a:off x="5019" y="1912"/>
                <a:ext cx="347" cy="17"/>
              </a:xfrm>
              <a:custGeom>
                <a:avLst/>
                <a:gdLst>
                  <a:gd name="T0" fmla="*/ 0 w 238"/>
                  <a:gd name="T1" fmla="*/ 26 h 12"/>
                  <a:gd name="T2" fmla="*/ 22 w 238"/>
                  <a:gd name="T3" fmla="*/ 48 h 12"/>
                  <a:gd name="T4" fmla="*/ 1076 w 238"/>
                  <a:gd name="T5" fmla="*/ 48 h 12"/>
                  <a:gd name="T6" fmla="*/ 1076 w 238"/>
                  <a:gd name="T7" fmla="*/ 0 h 12"/>
                  <a:gd name="T8" fmla="*/ 22 w 238"/>
                  <a:gd name="T9" fmla="*/ 0 h 12"/>
                  <a:gd name="T10" fmla="*/ 0 w 238"/>
                  <a:gd name="T11" fmla="*/ 26 h 12"/>
                  <a:gd name="T12" fmla="*/ 0 w 238"/>
                  <a:gd name="T13" fmla="*/ 26 h 12"/>
                  <a:gd name="T14" fmla="*/ 0 w 238"/>
                  <a:gd name="T15" fmla="*/ 48 h 12"/>
                  <a:gd name="T16" fmla="*/ 22 w 238"/>
                  <a:gd name="T17" fmla="*/ 48 h 12"/>
                  <a:gd name="T18" fmla="*/ 0 w 238"/>
                  <a:gd name="T19" fmla="*/ 2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8"/>
                  <a:gd name="T31" fmla="*/ 0 h 12"/>
                  <a:gd name="T32" fmla="*/ 238 w 23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8" h="12">
                    <a:moveTo>
                      <a:pt x="0" y="6"/>
                    </a:moveTo>
                    <a:lnTo>
                      <a:pt x="5" y="12"/>
                    </a:lnTo>
                    <a:lnTo>
                      <a:pt x="238" y="12"/>
                    </a:lnTo>
                    <a:lnTo>
                      <a:pt x="238" y="0"/>
                    </a:lnTo>
                    <a:lnTo>
                      <a:pt x="5" y="0"/>
                    </a:lnTo>
                    <a:lnTo>
                      <a:pt x="0" y="6"/>
                    </a:lnTo>
                    <a:lnTo>
                      <a:pt x="0" y="12"/>
                    </a:lnTo>
                    <a:lnTo>
                      <a:pt x="5" y="12"/>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40" name="Freeform 631"/>
              <p:cNvSpPr>
                <a:spLocks/>
              </p:cNvSpPr>
              <p:nvPr/>
            </p:nvSpPr>
            <p:spPr bwMode="auto">
              <a:xfrm>
                <a:off x="5019" y="1778"/>
                <a:ext cx="16" cy="143"/>
              </a:xfrm>
              <a:custGeom>
                <a:avLst/>
                <a:gdLst>
                  <a:gd name="T0" fmla="*/ 22 w 11"/>
                  <a:gd name="T1" fmla="*/ 0 h 98"/>
                  <a:gd name="T2" fmla="*/ 0 w 11"/>
                  <a:gd name="T3" fmla="*/ 28 h 98"/>
                  <a:gd name="T4" fmla="*/ 0 w 11"/>
                  <a:gd name="T5" fmla="*/ 445 h 98"/>
                  <a:gd name="T6" fmla="*/ 48 w 11"/>
                  <a:gd name="T7" fmla="*/ 445 h 98"/>
                  <a:gd name="T8" fmla="*/ 48 w 11"/>
                  <a:gd name="T9" fmla="*/ 28 h 98"/>
                  <a:gd name="T10" fmla="*/ 22 w 11"/>
                  <a:gd name="T11" fmla="*/ 0 h 98"/>
                  <a:gd name="T12" fmla="*/ 22 w 11"/>
                  <a:gd name="T13" fmla="*/ 0 h 98"/>
                  <a:gd name="T14" fmla="*/ 0 w 11"/>
                  <a:gd name="T15" fmla="*/ 0 h 98"/>
                  <a:gd name="T16" fmla="*/ 0 w 11"/>
                  <a:gd name="T17" fmla="*/ 28 h 98"/>
                  <a:gd name="T18" fmla="*/ 22 w 11"/>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8"/>
                  <a:gd name="T32" fmla="*/ 11 w 11"/>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8">
                    <a:moveTo>
                      <a:pt x="5" y="0"/>
                    </a:moveTo>
                    <a:lnTo>
                      <a:pt x="0" y="6"/>
                    </a:lnTo>
                    <a:lnTo>
                      <a:pt x="0" y="98"/>
                    </a:lnTo>
                    <a:lnTo>
                      <a:pt x="11" y="98"/>
                    </a:lnTo>
                    <a:lnTo>
                      <a:pt x="11" y="6"/>
                    </a:lnTo>
                    <a:lnTo>
                      <a:pt x="5" y="0"/>
                    </a:lnTo>
                    <a:lnTo>
                      <a:pt x="0" y="0"/>
                    </a:lnTo>
                    <a:lnTo>
                      <a:pt x="0" y="6"/>
                    </a:lnTo>
                    <a:lnTo>
                      <a:pt x="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41" name="Freeform 632"/>
              <p:cNvSpPr>
                <a:spLocks/>
              </p:cNvSpPr>
              <p:nvPr/>
            </p:nvSpPr>
            <p:spPr bwMode="auto">
              <a:xfrm>
                <a:off x="5026" y="1801"/>
                <a:ext cx="347" cy="16"/>
              </a:xfrm>
              <a:custGeom>
                <a:avLst/>
                <a:gdLst>
                  <a:gd name="T0" fmla="*/ 1076 w 238"/>
                  <a:gd name="T1" fmla="*/ 22 h 11"/>
                  <a:gd name="T2" fmla="*/ 1054 w 238"/>
                  <a:gd name="T3" fmla="*/ 0 h 11"/>
                  <a:gd name="T4" fmla="*/ 0 w 238"/>
                  <a:gd name="T5" fmla="*/ 0 h 11"/>
                  <a:gd name="T6" fmla="*/ 0 w 238"/>
                  <a:gd name="T7" fmla="*/ 48 h 11"/>
                  <a:gd name="T8" fmla="*/ 1054 w 238"/>
                  <a:gd name="T9" fmla="*/ 48 h 11"/>
                  <a:gd name="T10" fmla="*/ 1076 w 238"/>
                  <a:gd name="T11" fmla="*/ 22 h 11"/>
                  <a:gd name="T12" fmla="*/ 1076 w 238"/>
                  <a:gd name="T13" fmla="*/ 22 h 11"/>
                  <a:gd name="T14" fmla="*/ 1076 w 238"/>
                  <a:gd name="T15" fmla="*/ 0 h 11"/>
                  <a:gd name="T16" fmla="*/ 1054 w 238"/>
                  <a:gd name="T17" fmla="*/ 0 h 11"/>
                  <a:gd name="T18" fmla="*/ 1076 w 238"/>
                  <a:gd name="T19" fmla="*/ 22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8"/>
                  <a:gd name="T31" fmla="*/ 0 h 11"/>
                  <a:gd name="T32" fmla="*/ 238 w 23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8" h="11">
                    <a:moveTo>
                      <a:pt x="238" y="5"/>
                    </a:moveTo>
                    <a:lnTo>
                      <a:pt x="233" y="0"/>
                    </a:lnTo>
                    <a:lnTo>
                      <a:pt x="0" y="0"/>
                    </a:lnTo>
                    <a:lnTo>
                      <a:pt x="0" y="11"/>
                    </a:lnTo>
                    <a:lnTo>
                      <a:pt x="233" y="11"/>
                    </a:lnTo>
                    <a:lnTo>
                      <a:pt x="238" y="5"/>
                    </a:lnTo>
                    <a:lnTo>
                      <a:pt x="238" y="0"/>
                    </a:lnTo>
                    <a:lnTo>
                      <a:pt x="233" y="0"/>
                    </a:lnTo>
                    <a:lnTo>
                      <a:pt x="238"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42" name="Freeform 633"/>
              <p:cNvSpPr>
                <a:spLocks/>
              </p:cNvSpPr>
              <p:nvPr/>
            </p:nvSpPr>
            <p:spPr bwMode="auto">
              <a:xfrm>
                <a:off x="5357" y="1808"/>
                <a:ext cx="16" cy="100"/>
              </a:xfrm>
              <a:custGeom>
                <a:avLst/>
                <a:gdLst>
                  <a:gd name="T0" fmla="*/ 28 w 11"/>
                  <a:gd name="T1" fmla="*/ 318 h 68"/>
                  <a:gd name="T2" fmla="*/ 48 w 11"/>
                  <a:gd name="T3" fmla="*/ 290 h 68"/>
                  <a:gd name="T4" fmla="*/ 48 w 11"/>
                  <a:gd name="T5" fmla="*/ 0 h 68"/>
                  <a:gd name="T6" fmla="*/ 0 w 11"/>
                  <a:gd name="T7" fmla="*/ 0 h 68"/>
                  <a:gd name="T8" fmla="*/ 0 w 11"/>
                  <a:gd name="T9" fmla="*/ 290 h 68"/>
                  <a:gd name="T10" fmla="*/ 28 w 11"/>
                  <a:gd name="T11" fmla="*/ 318 h 68"/>
                  <a:gd name="T12" fmla="*/ 28 w 11"/>
                  <a:gd name="T13" fmla="*/ 318 h 68"/>
                  <a:gd name="T14" fmla="*/ 48 w 11"/>
                  <a:gd name="T15" fmla="*/ 318 h 68"/>
                  <a:gd name="T16" fmla="*/ 48 w 11"/>
                  <a:gd name="T17" fmla="*/ 290 h 68"/>
                  <a:gd name="T18" fmla="*/ 28 w 11"/>
                  <a:gd name="T19" fmla="*/ 318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8"/>
                  <a:gd name="T32" fmla="*/ 11 w 11"/>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8">
                    <a:moveTo>
                      <a:pt x="6" y="68"/>
                    </a:moveTo>
                    <a:lnTo>
                      <a:pt x="11" y="62"/>
                    </a:lnTo>
                    <a:lnTo>
                      <a:pt x="11" y="0"/>
                    </a:lnTo>
                    <a:lnTo>
                      <a:pt x="0" y="0"/>
                    </a:lnTo>
                    <a:lnTo>
                      <a:pt x="0" y="62"/>
                    </a:lnTo>
                    <a:lnTo>
                      <a:pt x="6" y="68"/>
                    </a:lnTo>
                    <a:lnTo>
                      <a:pt x="11" y="68"/>
                    </a:lnTo>
                    <a:lnTo>
                      <a:pt x="11" y="62"/>
                    </a:lnTo>
                    <a:lnTo>
                      <a:pt x="6" y="6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43" name="Freeform 634"/>
              <p:cNvSpPr>
                <a:spLocks/>
              </p:cNvSpPr>
              <p:nvPr/>
            </p:nvSpPr>
            <p:spPr bwMode="auto">
              <a:xfrm>
                <a:off x="5019" y="1890"/>
                <a:ext cx="347" cy="18"/>
              </a:xfrm>
              <a:custGeom>
                <a:avLst/>
                <a:gdLst>
                  <a:gd name="T0" fmla="*/ 0 w 238"/>
                  <a:gd name="T1" fmla="*/ 32 h 12"/>
                  <a:gd name="T2" fmla="*/ 22 w 238"/>
                  <a:gd name="T3" fmla="*/ 62 h 12"/>
                  <a:gd name="T4" fmla="*/ 1076 w 238"/>
                  <a:gd name="T5" fmla="*/ 62 h 12"/>
                  <a:gd name="T6" fmla="*/ 1076 w 238"/>
                  <a:gd name="T7" fmla="*/ 0 h 12"/>
                  <a:gd name="T8" fmla="*/ 22 w 238"/>
                  <a:gd name="T9" fmla="*/ 0 h 12"/>
                  <a:gd name="T10" fmla="*/ 0 w 238"/>
                  <a:gd name="T11" fmla="*/ 32 h 12"/>
                  <a:gd name="T12" fmla="*/ 0 w 238"/>
                  <a:gd name="T13" fmla="*/ 32 h 12"/>
                  <a:gd name="T14" fmla="*/ 0 w 238"/>
                  <a:gd name="T15" fmla="*/ 62 h 12"/>
                  <a:gd name="T16" fmla="*/ 22 w 238"/>
                  <a:gd name="T17" fmla="*/ 62 h 12"/>
                  <a:gd name="T18" fmla="*/ 0 w 238"/>
                  <a:gd name="T19" fmla="*/ 3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8"/>
                  <a:gd name="T31" fmla="*/ 0 h 12"/>
                  <a:gd name="T32" fmla="*/ 238 w 23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8" h="12">
                    <a:moveTo>
                      <a:pt x="0" y="6"/>
                    </a:moveTo>
                    <a:lnTo>
                      <a:pt x="5" y="12"/>
                    </a:lnTo>
                    <a:lnTo>
                      <a:pt x="238" y="12"/>
                    </a:lnTo>
                    <a:lnTo>
                      <a:pt x="238" y="0"/>
                    </a:lnTo>
                    <a:lnTo>
                      <a:pt x="5" y="0"/>
                    </a:lnTo>
                    <a:lnTo>
                      <a:pt x="0" y="6"/>
                    </a:lnTo>
                    <a:lnTo>
                      <a:pt x="0" y="12"/>
                    </a:lnTo>
                    <a:lnTo>
                      <a:pt x="5" y="12"/>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44" name="Freeform 635"/>
              <p:cNvSpPr>
                <a:spLocks/>
              </p:cNvSpPr>
              <p:nvPr/>
            </p:nvSpPr>
            <p:spPr bwMode="auto">
              <a:xfrm>
                <a:off x="5019" y="1801"/>
                <a:ext cx="16" cy="98"/>
              </a:xfrm>
              <a:custGeom>
                <a:avLst/>
                <a:gdLst>
                  <a:gd name="T0" fmla="*/ 22 w 11"/>
                  <a:gd name="T1" fmla="*/ 0 h 67"/>
                  <a:gd name="T2" fmla="*/ 0 w 11"/>
                  <a:gd name="T3" fmla="*/ 22 h 67"/>
                  <a:gd name="T4" fmla="*/ 0 w 11"/>
                  <a:gd name="T5" fmla="*/ 306 h 67"/>
                  <a:gd name="T6" fmla="*/ 48 w 11"/>
                  <a:gd name="T7" fmla="*/ 306 h 67"/>
                  <a:gd name="T8" fmla="*/ 48 w 11"/>
                  <a:gd name="T9" fmla="*/ 22 h 67"/>
                  <a:gd name="T10" fmla="*/ 22 w 11"/>
                  <a:gd name="T11" fmla="*/ 0 h 67"/>
                  <a:gd name="T12" fmla="*/ 22 w 11"/>
                  <a:gd name="T13" fmla="*/ 0 h 67"/>
                  <a:gd name="T14" fmla="*/ 0 w 11"/>
                  <a:gd name="T15" fmla="*/ 0 h 67"/>
                  <a:gd name="T16" fmla="*/ 0 w 11"/>
                  <a:gd name="T17" fmla="*/ 22 h 67"/>
                  <a:gd name="T18" fmla="*/ 22 w 11"/>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7"/>
                  <a:gd name="T32" fmla="*/ 11 w 11"/>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7">
                    <a:moveTo>
                      <a:pt x="5" y="0"/>
                    </a:moveTo>
                    <a:lnTo>
                      <a:pt x="0" y="5"/>
                    </a:lnTo>
                    <a:lnTo>
                      <a:pt x="0" y="67"/>
                    </a:lnTo>
                    <a:lnTo>
                      <a:pt x="11" y="67"/>
                    </a:lnTo>
                    <a:lnTo>
                      <a:pt x="11" y="5"/>
                    </a:lnTo>
                    <a:lnTo>
                      <a:pt x="5" y="0"/>
                    </a:lnTo>
                    <a:lnTo>
                      <a:pt x="0" y="0"/>
                    </a:lnTo>
                    <a:lnTo>
                      <a:pt x="0" y="5"/>
                    </a:lnTo>
                    <a:lnTo>
                      <a:pt x="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45" name="Freeform 636"/>
              <p:cNvSpPr>
                <a:spLocks/>
              </p:cNvSpPr>
              <p:nvPr/>
            </p:nvSpPr>
            <p:spPr bwMode="auto">
              <a:xfrm>
                <a:off x="5049" y="3592"/>
                <a:ext cx="149" cy="154"/>
              </a:xfrm>
              <a:custGeom>
                <a:avLst/>
                <a:gdLst>
                  <a:gd name="T0" fmla="*/ 19 w 102"/>
                  <a:gd name="T1" fmla="*/ 472 h 106"/>
                  <a:gd name="T2" fmla="*/ 41 w 102"/>
                  <a:gd name="T3" fmla="*/ 462 h 106"/>
                  <a:gd name="T4" fmla="*/ 465 w 102"/>
                  <a:gd name="T5" fmla="*/ 36 h 106"/>
                  <a:gd name="T6" fmla="*/ 427 w 102"/>
                  <a:gd name="T7" fmla="*/ 0 h 106"/>
                  <a:gd name="T8" fmla="*/ 0 w 102"/>
                  <a:gd name="T9" fmla="*/ 426 h 106"/>
                  <a:gd name="T10" fmla="*/ 19 w 102"/>
                  <a:gd name="T11" fmla="*/ 472 h 106"/>
                  <a:gd name="T12" fmla="*/ 19 w 102"/>
                  <a:gd name="T13" fmla="*/ 472 h 106"/>
                  <a:gd name="T14" fmla="*/ 38 w 102"/>
                  <a:gd name="T15" fmla="*/ 472 h 106"/>
                  <a:gd name="T16" fmla="*/ 41 w 102"/>
                  <a:gd name="T17" fmla="*/ 462 h 106"/>
                  <a:gd name="T18" fmla="*/ 19 w 102"/>
                  <a:gd name="T19" fmla="*/ 472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106"/>
                  <a:gd name="T32" fmla="*/ 102 w 102"/>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106">
                    <a:moveTo>
                      <a:pt x="4" y="106"/>
                    </a:moveTo>
                    <a:lnTo>
                      <a:pt x="9" y="104"/>
                    </a:lnTo>
                    <a:lnTo>
                      <a:pt x="102" y="8"/>
                    </a:lnTo>
                    <a:lnTo>
                      <a:pt x="94" y="0"/>
                    </a:lnTo>
                    <a:lnTo>
                      <a:pt x="0" y="96"/>
                    </a:lnTo>
                    <a:lnTo>
                      <a:pt x="4" y="106"/>
                    </a:lnTo>
                    <a:lnTo>
                      <a:pt x="8" y="106"/>
                    </a:lnTo>
                    <a:lnTo>
                      <a:pt x="9" y="104"/>
                    </a:lnTo>
                    <a:lnTo>
                      <a:pt x="4" y="10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46" name="Freeform 637"/>
              <p:cNvSpPr>
                <a:spLocks/>
              </p:cNvSpPr>
              <p:nvPr/>
            </p:nvSpPr>
            <p:spPr bwMode="auto">
              <a:xfrm>
                <a:off x="4697" y="3729"/>
                <a:ext cx="358" cy="17"/>
              </a:xfrm>
              <a:custGeom>
                <a:avLst/>
                <a:gdLst>
                  <a:gd name="T0" fmla="*/ 0 w 246"/>
                  <a:gd name="T1" fmla="*/ 26 h 12"/>
                  <a:gd name="T2" fmla="*/ 28 w 246"/>
                  <a:gd name="T3" fmla="*/ 48 h 12"/>
                  <a:gd name="T4" fmla="*/ 1103 w 246"/>
                  <a:gd name="T5" fmla="*/ 48 h 12"/>
                  <a:gd name="T6" fmla="*/ 1103 w 246"/>
                  <a:gd name="T7" fmla="*/ 0 h 12"/>
                  <a:gd name="T8" fmla="*/ 28 w 246"/>
                  <a:gd name="T9" fmla="*/ 0 h 12"/>
                  <a:gd name="T10" fmla="*/ 0 w 246"/>
                  <a:gd name="T11" fmla="*/ 26 h 12"/>
                  <a:gd name="T12" fmla="*/ 28 w 246"/>
                  <a:gd name="T13" fmla="*/ 0 h 12"/>
                  <a:gd name="T14" fmla="*/ 0 w 246"/>
                  <a:gd name="T15" fmla="*/ 0 h 12"/>
                  <a:gd name="T16" fmla="*/ 0 w 246"/>
                  <a:gd name="T17" fmla="*/ 2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6"/>
                  <a:gd name="T28" fmla="*/ 0 h 12"/>
                  <a:gd name="T29" fmla="*/ 246 w 24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6" h="12">
                    <a:moveTo>
                      <a:pt x="0" y="6"/>
                    </a:moveTo>
                    <a:lnTo>
                      <a:pt x="6" y="12"/>
                    </a:lnTo>
                    <a:lnTo>
                      <a:pt x="246" y="12"/>
                    </a:lnTo>
                    <a:lnTo>
                      <a:pt x="246" y="0"/>
                    </a:lnTo>
                    <a:lnTo>
                      <a:pt x="6" y="0"/>
                    </a:lnTo>
                    <a:lnTo>
                      <a:pt x="0" y="6"/>
                    </a:lnTo>
                    <a:lnTo>
                      <a:pt x="6" y="0"/>
                    </a:lnTo>
                    <a:lnTo>
                      <a:pt x="0" y="0"/>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47" name="Freeform 638"/>
              <p:cNvSpPr>
                <a:spLocks/>
              </p:cNvSpPr>
              <p:nvPr/>
            </p:nvSpPr>
            <p:spPr bwMode="auto">
              <a:xfrm>
                <a:off x="4697" y="3737"/>
                <a:ext cx="17" cy="107"/>
              </a:xfrm>
              <a:custGeom>
                <a:avLst/>
                <a:gdLst>
                  <a:gd name="T0" fmla="*/ 26 w 12"/>
                  <a:gd name="T1" fmla="*/ 337 h 73"/>
                  <a:gd name="T2" fmla="*/ 48 w 12"/>
                  <a:gd name="T3" fmla="*/ 309 h 73"/>
                  <a:gd name="T4" fmla="*/ 48 w 12"/>
                  <a:gd name="T5" fmla="*/ 0 h 73"/>
                  <a:gd name="T6" fmla="*/ 0 w 12"/>
                  <a:gd name="T7" fmla="*/ 0 h 73"/>
                  <a:gd name="T8" fmla="*/ 0 w 12"/>
                  <a:gd name="T9" fmla="*/ 309 h 73"/>
                  <a:gd name="T10" fmla="*/ 26 w 12"/>
                  <a:gd name="T11" fmla="*/ 337 h 73"/>
                  <a:gd name="T12" fmla="*/ 0 w 12"/>
                  <a:gd name="T13" fmla="*/ 309 h 73"/>
                  <a:gd name="T14" fmla="*/ 0 w 12"/>
                  <a:gd name="T15" fmla="*/ 337 h 73"/>
                  <a:gd name="T16" fmla="*/ 26 w 12"/>
                  <a:gd name="T17" fmla="*/ 337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73"/>
                  <a:gd name="T29" fmla="*/ 12 w 12"/>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73">
                    <a:moveTo>
                      <a:pt x="6" y="73"/>
                    </a:moveTo>
                    <a:lnTo>
                      <a:pt x="12" y="67"/>
                    </a:lnTo>
                    <a:lnTo>
                      <a:pt x="12" y="0"/>
                    </a:lnTo>
                    <a:lnTo>
                      <a:pt x="0" y="0"/>
                    </a:lnTo>
                    <a:lnTo>
                      <a:pt x="0" y="67"/>
                    </a:lnTo>
                    <a:lnTo>
                      <a:pt x="6" y="73"/>
                    </a:lnTo>
                    <a:lnTo>
                      <a:pt x="0" y="67"/>
                    </a:lnTo>
                    <a:lnTo>
                      <a:pt x="0" y="73"/>
                    </a:lnTo>
                    <a:lnTo>
                      <a:pt x="6" y="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48" name="Freeform 639"/>
              <p:cNvSpPr>
                <a:spLocks/>
              </p:cNvSpPr>
              <p:nvPr/>
            </p:nvSpPr>
            <p:spPr bwMode="auto">
              <a:xfrm>
                <a:off x="4705" y="3826"/>
                <a:ext cx="668" cy="18"/>
              </a:xfrm>
              <a:custGeom>
                <a:avLst/>
                <a:gdLst>
                  <a:gd name="T0" fmla="*/ 2073 w 458"/>
                  <a:gd name="T1" fmla="*/ 32 h 12"/>
                  <a:gd name="T2" fmla="*/ 2051 w 458"/>
                  <a:gd name="T3" fmla="*/ 0 h 12"/>
                  <a:gd name="T4" fmla="*/ 0 w 458"/>
                  <a:gd name="T5" fmla="*/ 0 h 12"/>
                  <a:gd name="T6" fmla="*/ 0 w 458"/>
                  <a:gd name="T7" fmla="*/ 62 h 12"/>
                  <a:gd name="T8" fmla="*/ 2051 w 458"/>
                  <a:gd name="T9" fmla="*/ 62 h 12"/>
                  <a:gd name="T10" fmla="*/ 2073 w 458"/>
                  <a:gd name="T11" fmla="*/ 32 h 12"/>
                  <a:gd name="T12" fmla="*/ 2051 w 458"/>
                  <a:gd name="T13" fmla="*/ 62 h 12"/>
                  <a:gd name="T14" fmla="*/ 2073 w 458"/>
                  <a:gd name="T15" fmla="*/ 62 h 12"/>
                  <a:gd name="T16" fmla="*/ 2073 w 458"/>
                  <a:gd name="T17" fmla="*/ 3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8"/>
                  <a:gd name="T28" fmla="*/ 0 h 12"/>
                  <a:gd name="T29" fmla="*/ 458 w 458"/>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8" h="12">
                    <a:moveTo>
                      <a:pt x="458" y="6"/>
                    </a:moveTo>
                    <a:lnTo>
                      <a:pt x="453" y="0"/>
                    </a:lnTo>
                    <a:lnTo>
                      <a:pt x="0" y="0"/>
                    </a:lnTo>
                    <a:lnTo>
                      <a:pt x="0" y="12"/>
                    </a:lnTo>
                    <a:lnTo>
                      <a:pt x="453" y="12"/>
                    </a:lnTo>
                    <a:lnTo>
                      <a:pt x="458" y="6"/>
                    </a:lnTo>
                    <a:lnTo>
                      <a:pt x="453" y="12"/>
                    </a:lnTo>
                    <a:lnTo>
                      <a:pt x="458" y="12"/>
                    </a:lnTo>
                    <a:lnTo>
                      <a:pt x="458"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49" name="Freeform 640"/>
              <p:cNvSpPr>
                <a:spLocks/>
              </p:cNvSpPr>
              <p:nvPr/>
            </p:nvSpPr>
            <p:spPr bwMode="auto">
              <a:xfrm>
                <a:off x="5357" y="3737"/>
                <a:ext cx="16" cy="98"/>
              </a:xfrm>
              <a:custGeom>
                <a:avLst/>
                <a:gdLst>
                  <a:gd name="T0" fmla="*/ 48 w 11"/>
                  <a:gd name="T1" fmla="*/ 0 h 67"/>
                  <a:gd name="T2" fmla="*/ 0 w 11"/>
                  <a:gd name="T3" fmla="*/ 0 h 67"/>
                  <a:gd name="T4" fmla="*/ 0 w 11"/>
                  <a:gd name="T5" fmla="*/ 306 h 67"/>
                  <a:gd name="T6" fmla="*/ 48 w 11"/>
                  <a:gd name="T7" fmla="*/ 306 h 67"/>
                  <a:gd name="T8" fmla="*/ 48 w 11"/>
                  <a:gd name="T9" fmla="*/ 0 h 67"/>
                  <a:gd name="T10" fmla="*/ 48 w 11"/>
                  <a:gd name="T11" fmla="*/ 0 h 67"/>
                  <a:gd name="T12" fmla="*/ 0 60000 65536"/>
                  <a:gd name="T13" fmla="*/ 0 60000 65536"/>
                  <a:gd name="T14" fmla="*/ 0 60000 65536"/>
                  <a:gd name="T15" fmla="*/ 0 60000 65536"/>
                  <a:gd name="T16" fmla="*/ 0 60000 65536"/>
                  <a:gd name="T17" fmla="*/ 0 60000 65536"/>
                  <a:gd name="T18" fmla="*/ 0 w 11"/>
                  <a:gd name="T19" fmla="*/ 0 h 67"/>
                  <a:gd name="T20" fmla="*/ 11 w 11"/>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1" h="67">
                    <a:moveTo>
                      <a:pt x="11" y="0"/>
                    </a:moveTo>
                    <a:lnTo>
                      <a:pt x="0" y="0"/>
                    </a:lnTo>
                    <a:lnTo>
                      <a:pt x="0" y="67"/>
                    </a:lnTo>
                    <a:lnTo>
                      <a:pt x="11" y="67"/>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50" name="Freeform 641"/>
              <p:cNvSpPr>
                <a:spLocks/>
              </p:cNvSpPr>
              <p:nvPr/>
            </p:nvSpPr>
            <p:spPr bwMode="auto">
              <a:xfrm>
                <a:off x="5366" y="3737"/>
                <a:ext cx="7" cy="2"/>
              </a:xfrm>
              <a:custGeom>
                <a:avLst/>
                <a:gdLst>
                  <a:gd name="T0" fmla="*/ 20 w 5"/>
                  <a:gd name="T1" fmla="*/ 0 h 2"/>
                  <a:gd name="T2" fmla="*/ 0 w 5"/>
                  <a:gd name="T3" fmla="*/ 0 h 2"/>
                  <a:gd name="T4" fmla="*/ 0 w 5"/>
                  <a:gd name="T5" fmla="*/ 0 h 2"/>
                  <a:gd name="T6" fmla="*/ 0 w 5"/>
                  <a:gd name="T7" fmla="*/ 0 h 2"/>
                  <a:gd name="T8" fmla="*/ 0 w 5"/>
                  <a:gd name="T9" fmla="*/ 0 h 2"/>
                  <a:gd name="T10" fmla="*/ 20 w 5"/>
                  <a:gd name="T11" fmla="*/ 0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5" y="0"/>
                    </a:moveTo>
                    <a:lnTo>
                      <a:pt x="0" y="0"/>
                    </a:lnTo>
                    <a:lnTo>
                      <a:pt x="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51" name="Freeform 642"/>
              <p:cNvSpPr>
                <a:spLocks/>
              </p:cNvSpPr>
              <p:nvPr/>
            </p:nvSpPr>
            <p:spPr bwMode="auto">
              <a:xfrm>
                <a:off x="5357" y="2432"/>
                <a:ext cx="16" cy="1305"/>
              </a:xfrm>
              <a:custGeom>
                <a:avLst/>
                <a:gdLst>
                  <a:gd name="T0" fmla="*/ 28 w 11"/>
                  <a:gd name="T1" fmla="*/ 0 h 895"/>
                  <a:gd name="T2" fmla="*/ 0 w 11"/>
                  <a:gd name="T3" fmla="*/ 28 h 895"/>
                  <a:gd name="T4" fmla="*/ 0 w 11"/>
                  <a:gd name="T5" fmla="*/ 4046 h 895"/>
                  <a:gd name="T6" fmla="*/ 48 w 11"/>
                  <a:gd name="T7" fmla="*/ 4046 h 895"/>
                  <a:gd name="T8" fmla="*/ 48 w 11"/>
                  <a:gd name="T9" fmla="*/ 28 h 895"/>
                  <a:gd name="T10" fmla="*/ 28 w 11"/>
                  <a:gd name="T11" fmla="*/ 0 h 895"/>
                  <a:gd name="T12" fmla="*/ 48 w 11"/>
                  <a:gd name="T13" fmla="*/ 28 h 895"/>
                  <a:gd name="T14" fmla="*/ 48 w 11"/>
                  <a:gd name="T15" fmla="*/ 0 h 895"/>
                  <a:gd name="T16" fmla="*/ 28 w 11"/>
                  <a:gd name="T17" fmla="*/ 0 h 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895"/>
                  <a:gd name="T29" fmla="*/ 11 w 11"/>
                  <a:gd name="T30" fmla="*/ 895 h 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895">
                    <a:moveTo>
                      <a:pt x="6" y="0"/>
                    </a:moveTo>
                    <a:lnTo>
                      <a:pt x="0" y="6"/>
                    </a:lnTo>
                    <a:lnTo>
                      <a:pt x="0" y="895"/>
                    </a:lnTo>
                    <a:lnTo>
                      <a:pt x="11" y="895"/>
                    </a:lnTo>
                    <a:lnTo>
                      <a:pt x="11" y="6"/>
                    </a:lnTo>
                    <a:lnTo>
                      <a:pt x="6" y="0"/>
                    </a:lnTo>
                    <a:lnTo>
                      <a:pt x="11" y="6"/>
                    </a:lnTo>
                    <a:lnTo>
                      <a:pt x="11" y="0"/>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52" name="Freeform 643"/>
              <p:cNvSpPr>
                <a:spLocks/>
              </p:cNvSpPr>
              <p:nvPr/>
            </p:nvSpPr>
            <p:spPr bwMode="auto">
              <a:xfrm>
                <a:off x="5184" y="2432"/>
                <a:ext cx="182" cy="18"/>
              </a:xfrm>
              <a:custGeom>
                <a:avLst/>
                <a:gdLst>
                  <a:gd name="T0" fmla="*/ 0 w 125"/>
                  <a:gd name="T1" fmla="*/ 32 h 12"/>
                  <a:gd name="T2" fmla="*/ 28 w 125"/>
                  <a:gd name="T3" fmla="*/ 62 h 12"/>
                  <a:gd name="T4" fmla="*/ 562 w 125"/>
                  <a:gd name="T5" fmla="*/ 62 h 12"/>
                  <a:gd name="T6" fmla="*/ 562 w 125"/>
                  <a:gd name="T7" fmla="*/ 0 h 12"/>
                  <a:gd name="T8" fmla="*/ 28 w 125"/>
                  <a:gd name="T9" fmla="*/ 0 h 12"/>
                  <a:gd name="T10" fmla="*/ 0 w 125"/>
                  <a:gd name="T11" fmla="*/ 32 h 12"/>
                  <a:gd name="T12" fmla="*/ 28 w 125"/>
                  <a:gd name="T13" fmla="*/ 0 h 12"/>
                  <a:gd name="T14" fmla="*/ 0 w 125"/>
                  <a:gd name="T15" fmla="*/ 0 h 12"/>
                  <a:gd name="T16" fmla="*/ 0 w 125"/>
                  <a:gd name="T17" fmla="*/ 3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2"/>
                  <a:gd name="T29" fmla="*/ 125 w 12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2">
                    <a:moveTo>
                      <a:pt x="0" y="6"/>
                    </a:moveTo>
                    <a:lnTo>
                      <a:pt x="6" y="12"/>
                    </a:lnTo>
                    <a:lnTo>
                      <a:pt x="125" y="12"/>
                    </a:lnTo>
                    <a:lnTo>
                      <a:pt x="125" y="0"/>
                    </a:lnTo>
                    <a:lnTo>
                      <a:pt x="6" y="0"/>
                    </a:lnTo>
                    <a:lnTo>
                      <a:pt x="0" y="6"/>
                    </a:lnTo>
                    <a:lnTo>
                      <a:pt x="6" y="0"/>
                    </a:lnTo>
                    <a:lnTo>
                      <a:pt x="0" y="0"/>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53" name="Freeform 644"/>
              <p:cNvSpPr>
                <a:spLocks/>
              </p:cNvSpPr>
              <p:nvPr/>
            </p:nvSpPr>
            <p:spPr bwMode="auto">
              <a:xfrm>
                <a:off x="5184" y="2441"/>
                <a:ext cx="16" cy="1162"/>
              </a:xfrm>
              <a:custGeom>
                <a:avLst/>
                <a:gdLst>
                  <a:gd name="T0" fmla="*/ 47 w 11"/>
                  <a:gd name="T1" fmla="*/ 3601 h 797"/>
                  <a:gd name="T2" fmla="*/ 48 w 11"/>
                  <a:gd name="T3" fmla="*/ 3582 h 797"/>
                  <a:gd name="T4" fmla="*/ 48 w 11"/>
                  <a:gd name="T5" fmla="*/ 0 h 797"/>
                  <a:gd name="T6" fmla="*/ 0 w 11"/>
                  <a:gd name="T7" fmla="*/ 0 h 797"/>
                  <a:gd name="T8" fmla="*/ 0 w 11"/>
                  <a:gd name="T9" fmla="*/ 3582 h 797"/>
                  <a:gd name="T10" fmla="*/ 47 w 11"/>
                  <a:gd name="T11" fmla="*/ 3601 h 797"/>
                  <a:gd name="T12" fmla="*/ 0 60000 65536"/>
                  <a:gd name="T13" fmla="*/ 0 60000 65536"/>
                  <a:gd name="T14" fmla="*/ 0 60000 65536"/>
                  <a:gd name="T15" fmla="*/ 0 60000 65536"/>
                  <a:gd name="T16" fmla="*/ 0 60000 65536"/>
                  <a:gd name="T17" fmla="*/ 0 60000 65536"/>
                  <a:gd name="T18" fmla="*/ 0 w 11"/>
                  <a:gd name="T19" fmla="*/ 0 h 797"/>
                  <a:gd name="T20" fmla="*/ 11 w 11"/>
                  <a:gd name="T21" fmla="*/ 797 h 797"/>
                </a:gdLst>
                <a:ahLst/>
                <a:cxnLst>
                  <a:cxn ang="T12">
                    <a:pos x="T0" y="T1"/>
                  </a:cxn>
                  <a:cxn ang="T13">
                    <a:pos x="T2" y="T3"/>
                  </a:cxn>
                  <a:cxn ang="T14">
                    <a:pos x="T4" y="T5"/>
                  </a:cxn>
                  <a:cxn ang="T15">
                    <a:pos x="T6" y="T7"/>
                  </a:cxn>
                  <a:cxn ang="T16">
                    <a:pos x="T8" y="T9"/>
                  </a:cxn>
                  <a:cxn ang="T17">
                    <a:pos x="T10" y="T11"/>
                  </a:cxn>
                </a:cxnLst>
                <a:rect l="T18" t="T19" r="T20" b="T21"/>
                <a:pathLst>
                  <a:path w="11" h="797">
                    <a:moveTo>
                      <a:pt x="10" y="797"/>
                    </a:moveTo>
                    <a:lnTo>
                      <a:pt x="11" y="793"/>
                    </a:lnTo>
                    <a:lnTo>
                      <a:pt x="11" y="0"/>
                    </a:lnTo>
                    <a:lnTo>
                      <a:pt x="0" y="0"/>
                    </a:lnTo>
                    <a:lnTo>
                      <a:pt x="0" y="793"/>
                    </a:lnTo>
                    <a:lnTo>
                      <a:pt x="10" y="79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54" name="Freeform 645"/>
              <p:cNvSpPr>
                <a:spLocks/>
              </p:cNvSpPr>
              <p:nvPr/>
            </p:nvSpPr>
            <p:spPr bwMode="auto">
              <a:xfrm>
                <a:off x="4557" y="2365"/>
                <a:ext cx="816" cy="18"/>
              </a:xfrm>
              <a:custGeom>
                <a:avLst/>
                <a:gdLst>
                  <a:gd name="T0" fmla="*/ 2525 w 560"/>
                  <a:gd name="T1" fmla="*/ 32 h 12"/>
                  <a:gd name="T2" fmla="*/ 2503 w 560"/>
                  <a:gd name="T3" fmla="*/ 0 h 12"/>
                  <a:gd name="T4" fmla="*/ 0 w 560"/>
                  <a:gd name="T5" fmla="*/ 0 h 12"/>
                  <a:gd name="T6" fmla="*/ 0 w 560"/>
                  <a:gd name="T7" fmla="*/ 62 h 12"/>
                  <a:gd name="T8" fmla="*/ 2503 w 560"/>
                  <a:gd name="T9" fmla="*/ 62 h 12"/>
                  <a:gd name="T10" fmla="*/ 2525 w 560"/>
                  <a:gd name="T11" fmla="*/ 32 h 12"/>
                  <a:gd name="T12" fmla="*/ 2525 w 560"/>
                  <a:gd name="T13" fmla="*/ 32 h 12"/>
                  <a:gd name="T14" fmla="*/ 2525 w 560"/>
                  <a:gd name="T15" fmla="*/ 0 h 12"/>
                  <a:gd name="T16" fmla="*/ 2503 w 560"/>
                  <a:gd name="T17" fmla="*/ 0 h 12"/>
                  <a:gd name="T18" fmla="*/ 2525 w 560"/>
                  <a:gd name="T19" fmla="*/ 3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0"/>
                  <a:gd name="T31" fmla="*/ 0 h 12"/>
                  <a:gd name="T32" fmla="*/ 560 w 560"/>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0" h="12">
                    <a:moveTo>
                      <a:pt x="560" y="6"/>
                    </a:moveTo>
                    <a:lnTo>
                      <a:pt x="555" y="0"/>
                    </a:lnTo>
                    <a:lnTo>
                      <a:pt x="0" y="0"/>
                    </a:lnTo>
                    <a:lnTo>
                      <a:pt x="0" y="12"/>
                    </a:lnTo>
                    <a:lnTo>
                      <a:pt x="555" y="12"/>
                    </a:lnTo>
                    <a:lnTo>
                      <a:pt x="560" y="6"/>
                    </a:lnTo>
                    <a:lnTo>
                      <a:pt x="560" y="0"/>
                    </a:lnTo>
                    <a:lnTo>
                      <a:pt x="555" y="0"/>
                    </a:lnTo>
                    <a:lnTo>
                      <a:pt x="56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55" name="Freeform 646"/>
              <p:cNvSpPr>
                <a:spLocks/>
              </p:cNvSpPr>
              <p:nvPr/>
            </p:nvSpPr>
            <p:spPr bwMode="auto">
              <a:xfrm>
                <a:off x="5357" y="2374"/>
                <a:ext cx="16" cy="73"/>
              </a:xfrm>
              <a:custGeom>
                <a:avLst/>
                <a:gdLst>
                  <a:gd name="T0" fmla="*/ 28 w 11"/>
                  <a:gd name="T1" fmla="*/ 228 h 50"/>
                  <a:gd name="T2" fmla="*/ 48 w 11"/>
                  <a:gd name="T3" fmla="*/ 199 h 50"/>
                  <a:gd name="T4" fmla="*/ 48 w 11"/>
                  <a:gd name="T5" fmla="*/ 0 h 50"/>
                  <a:gd name="T6" fmla="*/ 0 w 11"/>
                  <a:gd name="T7" fmla="*/ 0 h 50"/>
                  <a:gd name="T8" fmla="*/ 0 w 11"/>
                  <a:gd name="T9" fmla="*/ 199 h 50"/>
                  <a:gd name="T10" fmla="*/ 28 w 11"/>
                  <a:gd name="T11" fmla="*/ 228 h 50"/>
                  <a:gd name="T12" fmla="*/ 28 w 11"/>
                  <a:gd name="T13" fmla="*/ 228 h 50"/>
                  <a:gd name="T14" fmla="*/ 48 w 11"/>
                  <a:gd name="T15" fmla="*/ 228 h 50"/>
                  <a:gd name="T16" fmla="*/ 48 w 11"/>
                  <a:gd name="T17" fmla="*/ 199 h 50"/>
                  <a:gd name="T18" fmla="*/ 28 w 11"/>
                  <a:gd name="T19" fmla="*/ 228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50"/>
                  <a:gd name="T32" fmla="*/ 11 w 11"/>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50">
                    <a:moveTo>
                      <a:pt x="6" y="50"/>
                    </a:moveTo>
                    <a:lnTo>
                      <a:pt x="11" y="44"/>
                    </a:lnTo>
                    <a:lnTo>
                      <a:pt x="11" y="0"/>
                    </a:lnTo>
                    <a:lnTo>
                      <a:pt x="0" y="0"/>
                    </a:lnTo>
                    <a:lnTo>
                      <a:pt x="0" y="44"/>
                    </a:lnTo>
                    <a:lnTo>
                      <a:pt x="6" y="50"/>
                    </a:lnTo>
                    <a:lnTo>
                      <a:pt x="11" y="50"/>
                    </a:lnTo>
                    <a:lnTo>
                      <a:pt x="11" y="44"/>
                    </a:lnTo>
                    <a:lnTo>
                      <a:pt x="6" y="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56" name="Freeform 647"/>
              <p:cNvSpPr>
                <a:spLocks/>
              </p:cNvSpPr>
              <p:nvPr/>
            </p:nvSpPr>
            <p:spPr bwMode="auto">
              <a:xfrm>
                <a:off x="4548" y="2430"/>
                <a:ext cx="818" cy="17"/>
              </a:xfrm>
              <a:custGeom>
                <a:avLst/>
                <a:gdLst>
                  <a:gd name="T0" fmla="*/ 0 w 561"/>
                  <a:gd name="T1" fmla="*/ 26 h 12"/>
                  <a:gd name="T2" fmla="*/ 28 w 561"/>
                  <a:gd name="T3" fmla="*/ 48 h 12"/>
                  <a:gd name="T4" fmla="*/ 2537 w 561"/>
                  <a:gd name="T5" fmla="*/ 48 h 12"/>
                  <a:gd name="T6" fmla="*/ 2537 w 561"/>
                  <a:gd name="T7" fmla="*/ 0 h 12"/>
                  <a:gd name="T8" fmla="*/ 28 w 561"/>
                  <a:gd name="T9" fmla="*/ 0 h 12"/>
                  <a:gd name="T10" fmla="*/ 0 w 561"/>
                  <a:gd name="T11" fmla="*/ 26 h 12"/>
                  <a:gd name="T12" fmla="*/ 0 w 561"/>
                  <a:gd name="T13" fmla="*/ 26 h 12"/>
                  <a:gd name="T14" fmla="*/ 0 w 561"/>
                  <a:gd name="T15" fmla="*/ 48 h 12"/>
                  <a:gd name="T16" fmla="*/ 28 w 561"/>
                  <a:gd name="T17" fmla="*/ 48 h 12"/>
                  <a:gd name="T18" fmla="*/ 0 w 561"/>
                  <a:gd name="T19" fmla="*/ 2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1"/>
                  <a:gd name="T31" fmla="*/ 0 h 12"/>
                  <a:gd name="T32" fmla="*/ 561 w 56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1" h="12">
                    <a:moveTo>
                      <a:pt x="0" y="6"/>
                    </a:moveTo>
                    <a:lnTo>
                      <a:pt x="6" y="12"/>
                    </a:lnTo>
                    <a:lnTo>
                      <a:pt x="561" y="12"/>
                    </a:lnTo>
                    <a:lnTo>
                      <a:pt x="561" y="0"/>
                    </a:lnTo>
                    <a:lnTo>
                      <a:pt x="6" y="0"/>
                    </a:lnTo>
                    <a:lnTo>
                      <a:pt x="0" y="6"/>
                    </a:lnTo>
                    <a:lnTo>
                      <a:pt x="0" y="12"/>
                    </a:lnTo>
                    <a:lnTo>
                      <a:pt x="6" y="12"/>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57" name="Freeform 648"/>
              <p:cNvSpPr>
                <a:spLocks/>
              </p:cNvSpPr>
              <p:nvPr/>
            </p:nvSpPr>
            <p:spPr bwMode="auto">
              <a:xfrm>
                <a:off x="4548" y="2365"/>
                <a:ext cx="17" cy="73"/>
              </a:xfrm>
              <a:custGeom>
                <a:avLst/>
                <a:gdLst>
                  <a:gd name="T0" fmla="*/ 26 w 12"/>
                  <a:gd name="T1" fmla="*/ 0 h 50"/>
                  <a:gd name="T2" fmla="*/ 0 w 12"/>
                  <a:gd name="T3" fmla="*/ 28 h 50"/>
                  <a:gd name="T4" fmla="*/ 0 w 12"/>
                  <a:gd name="T5" fmla="*/ 228 h 50"/>
                  <a:gd name="T6" fmla="*/ 48 w 12"/>
                  <a:gd name="T7" fmla="*/ 228 h 50"/>
                  <a:gd name="T8" fmla="*/ 48 w 12"/>
                  <a:gd name="T9" fmla="*/ 28 h 50"/>
                  <a:gd name="T10" fmla="*/ 26 w 12"/>
                  <a:gd name="T11" fmla="*/ 0 h 50"/>
                  <a:gd name="T12" fmla="*/ 26 w 12"/>
                  <a:gd name="T13" fmla="*/ 0 h 50"/>
                  <a:gd name="T14" fmla="*/ 0 w 12"/>
                  <a:gd name="T15" fmla="*/ 0 h 50"/>
                  <a:gd name="T16" fmla="*/ 0 w 12"/>
                  <a:gd name="T17" fmla="*/ 28 h 50"/>
                  <a:gd name="T18" fmla="*/ 26 w 12"/>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50"/>
                  <a:gd name="T32" fmla="*/ 12 w 12"/>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50">
                    <a:moveTo>
                      <a:pt x="6" y="0"/>
                    </a:moveTo>
                    <a:lnTo>
                      <a:pt x="0" y="6"/>
                    </a:lnTo>
                    <a:lnTo>
                      <a:pt x="0" y="50"/>
                    </a:lnTo>
                    <a:lnTo>
                      <a:pt x="12" y="50"/>
                    </a:lnTo>
                    <a:lnTo>
                      <a:pt x="12" y="6"/>
                    </a:lnTo>
                    <a:lnTo>
                      <a:pt x="6" y="0"/>
                    </a:lnTo>
                    <a:lnTo>
                      <a:pt x="0" y="0"/>
                    </a:lnTo>
                    <a:lnTo>
                      <a:pt x="0" y="6"/>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58" name="Freeform 649"/>
              <p:cNvSpPr>
                <a:spLocks/>
              </p:cNvSpPr>
              <p:nvPr/>
            </p:nvSpPr>
            <p:spPr bwMode="auto">
              <a:xfrm>
                <a:off x="4991" y="2329"/>
                <a:ext cx="38" cy="15"/>
              </a:xfrm>
              <a:custGeom>
                <a:avLst/>
                <a:gdLst>
                  <a:gd name="T0" fmla="*/ 120 w 26"/>
                  <a:gd name="T1" fmla="*/ 21 h 10"/>
                  <a:gd name="T2" fmla="*/ 107 w 26"/>
                  <a:gd name="T3" fmla="*/ 0 h 10"/>
                  <a:gd name="T4" fmla="*/ 0 w 26"/>
                  <a:gd name="T5" fmla="*/ 0 h 10"/>
                  <a:gd name="T6" fmla="*/ 0 w 26"/>
                  <a:gd name="T7" fmla="*/ 50 h 10"/>
                  <a:gd name="T8" fmla="*/ 107 w 26"/>
                  <a:gd name="T9" fmla="*/ 50 h 10"/>
                  <a:gd name="T10" fmla="*/ 120 w 26"/>
                  <a:gd name="T11" fmla="*/ 21 h 10"/>
                  <a:gd name="T12" fmla="*/ 120 w 26"/>
                  <a:gd name="T13" fmla="*/ 21 h 10"/>
                  <a:gd name="T14" fmla="*/ 120 w 26"/>
                  <a:gd name="T15" fmla="*/ 0 h 10"/>
                  <a:gd name="T16" fmla="*/ 107 w 26"/>
                  <a:gd name="T17" fmla="*/ 0 h 10"/>
                  <a:gd name="T18" fmla="*/ 120 w 26"/>
                  <a:gd name="T19" fmla="*/ 2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0"/>
                  <a:gd name="T32" fmla="*/ 26 w 2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0">
                    <a:moveTo>
                      <a:pt x="26" y="4"/>
                    </a:moveTo>
                    <a:lnTo>
                      <a:pt x="23" y="0"/>
                    </a:lnTo>
                    <a:lnTo>
                      <a:pt x="0" y="0"/>
                    </a:lnTo>
                    <a:lnTo>
                      <a:pt x="0" y="10"/>
                    </a:lnTo>
                    <a:lnTo>
                      <a:pt x="23" y="10"/>
                    </a:lnTo>
                    <a:lnTo>
                      <a:pt x="26" y="4"/>
                    </a:lnTo>
                    <a:lnTo>
                      <a:pt x="26" y="0"/>
                    </a:lnTo>
                    <a:lnTo>
                      <a:pt x="23" y="0"/>
                    </a:lnTo>
                    <a:lnTo>
                      <a:pt x="26"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59" name="Freeform 650"/>
              <p:cNvSpPr>
                <a:spLocks/>
              </p:cNvSpPr>
              <p:nvPr/>
            </p:nvSpPr>
            <p:spPr bwMode="auto">
              <a:xfrm>
                <a:off x="5016" y="2335"/>
                <a:ext cx="28" cy="48"/>
              </a:xfrm>
              <a:custGeom>
                <a:avLst/>
                <a:gdLst>
                  <a:gd name="T0" fmla="*/ 52 w 19"/>
                  <a:gd name="T1" fmla="*/ 148 h 33"/>
                  <a:gd name="T2" fmla="*/ 81 w 19"/>
                  <a:gd name="T3" fmla="*/ 111 h 33"/>
                  <a:gd name="T4" fmla="*/ 41 w 19"/>
                  <a:gd name="T5" fmla="*/ 0 h 33"/>
                  <a:gd name="T6" fmla="*/ 0 w 19"/>
                  <a:gd name="T7" fmla="*/ 9 h 33"/>
                  <a:gd name="T8" fmla="*/ 32 w 19"/>
                  <a:gd name="T9" fmla="*/ 129 h 33"/>
                  <a:gd name="T10" fmla="*/ 52 w 19"/>
                  <a:gd name="T11" fmla="*/ 148 h 33"/>
                  <a:gd name="T12" fmla="*/ 52 w 19"/>
                  <a:gd name="T13" fmla="*/ 148 h 33"/>
                  <a:gd name="T14" fmla="*/ 88 w 19"/>
                  <a:gd name="T15" fmla="*/ 148 h 33"/>
                  <a:gd name="T16" fmla="*/ 81 w 19"/>
                  <a:gd name="T17" fmla="*/ 111 h 33"/>
                  <a:gd name="T18" fmla="*/ 52 w 19"/>
                  <a:gd name="T19" fmla="*/ 148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33"/>
                  <a:gd name="T32" fmla="*/ 19 w 1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33">
                    <a:moveTo>
                      <a:pt x="11" y="33"/>
                    </a:moveTo>
                    <a:lnTo>
                      <a:pt x="17" y="25"/>
                    </a:lnTo>
                    <a:lnTo>
                      <a:pt x="9" y="0"/>
                    </a:lnTo>
                    <a:lnTo>
                      <a:pt x="0" y="2"/>
                    </a:lnTo>
                    <a:lnTo>
                      <a:pt x="7" y="29"/>
                    </a:lnTo>
                    <a:lnTo>
                      <a:pt x="11" y="33"/>
                    </a:lnTo>
                    <a:lnTo>
                      <a:pt x="19" y="33"/>
                    </a:lnTo>
                    <a:lnTo>
                      <a:pt x="17" y="25"/>
                    </a:lnTo>
                    <a:lnTo>
                      <a:pt x="11" y="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60" name="Freeform 651"/>
              <p:cNvSpPr>
                <a:spLocks/>
              </p:cNvSpPr>
              <p:nvPr/>
            </p:nvSpPr>
            <p:spPr bwMode="auto">
              <a:xfrm>
                <a:off x="4993" y="2365"/>
                <a:ext cx="39" cy="18"/>
              </a:xfrm>
              <a:custGeom>
                <a:avLst/>
                <a:gdLst>
                  <a:gd name="T0" fmla="*/ 0 w 27"/>
                  <a:gd name="T1" fmla="*/ 41 h 12"/>
                  <a:gd name="T2" fmla="*/ 27 w 27"/>
                  <a:gd name="T3" fmla="*/ 62 h 12"/>
                  <a:gd name="T4" fmla="*/ 117 w 27"/>
                  <a:gd name="T5" fmla="*/ 62 h 12"/>
                  <a:gd name="T6" fmla="*/ 117 w 27"/>
                  <a:gd name="T7" fmla="*/ 0 h 12"/>
                  <a:gd name="T8" fmla="*/ 27 w 27"/>
                  <a:gd name="T9" fmla="*/ 0 h 12"/>
                  <a:gd name="T10" fmla="*/ 0 w 27"/>
                  <a:gd name="T11" fmla="*/ 41 h 12"/>
                  <a:gd name="T12" fmla="*/ 0 w 27"/>
                  <a:gd name="T13" fmla="*/ 41 h 12"/>
                  <a:gd name="T14" fmla="*/ 9 w 27"/>
                  <a:gd name="T15" fmla="*/ 62 h 12"/>
                  <a:gd name="T16" fmla="*/ 27 w 27"/>
                  <a:gd name="T17" fmla="*/ 62 h 12"/>
                  <a:gd name="T18" fmla="*/ 0 w 27"/>
                  <a:gd name="T19" fmla="*/ 4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2"/>
                  <a:gd name="T32" fmla="*/ 27 w 27"/>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2">
                    <a:moveTo>
                      <a:pt x="0" y="8"/>
                    </a:moveTo>
                    <a:lnTo>
                      <a:pt x="6" y="12"/>
                    </a:lnTo>
                    <a:lnTo>
                      <a:pt x="27" y="12"/>
                    </a:lnTo>
                    <a:lnTo>
                      <a:pt x="27" y="0"/>
                    </a:lnTo>
                    <a:lnTo>
                      <a:pt x="6" y="0"/>
                    </a:lnTo>
                    <a:lnTo>
                      <a:pt x="0" y="8"/>
                    </a:lnTo>
                    <a:lnTo>
                      <a:pt x="2" y="12"/>
                    </a:lnTo>
                    <a:lnTo>
                      <a:pt x="6" y="12"/>
                    </a:lnTo>
                    <a:lnTo>
                      <a:pt x="0"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61" name="Freeform 652"/>
              <p:cNvSpPr>
                <a:spLocks/>
              </p:cNvSpPr>
              <p:nvPr/>
            </p:nvSpPr>
            <p:spPr bwMode="auto">
              <a:xfrm>
                <a:off x="4979" y="2329"/>
                <a:ext cx="31" cy="48"/>
              </a:xfrm>
              <a:custGeom>
                <a:avLst/>
                <a:gdLst>
                  <a:gd name="T0" fmla="*/ 40 w 21"/>
                  <a:gd name="T1" fmla="*/ 0 h 33"/>
                  <a:gd name="T2" fmla="*/ 19 w 21"/>
                  <a:gd name="T3" fmla="*/ 28 h 33"/>
                  <a:gd name="T4" fmla="*/ 41 w 21"/>
                  <a:gd name="T5" fmla="*/ 148 h 33"/>
                  <a:gd name="T6" fmla="*/ 100 w 21"/>
                  <a:gd name="T7" fmla="*/ 129 h 33"/>
                  <a:gd name="T8" fmla="*/ 61 w 21"/>
                  <a:gd name="T9" fmla="*/ 19 h 33"/>
                  <a:gd name="T10" fmla="*/ 40 w 21"/>
                  <a:gd name="T11" fmla="*/ 0 h 33"/>
                  <a:gd name="T12" fmla="*/ 40 w 21"/>
                  <a:gd name="T13" fmla="*/ 0 h 33"/>
                  <a:gd name="T14" fmla="*/ 0 w 21"/>
                  <a:gd name="T15" fmla="*/ 0 h 33"/>
                  <a:gd name="T16" fmla="*/ 19 w 21"/>
                  <a:gd name="T17" fmla="*/ 28 h 33"/>
                  <a:gd name="T18" fmla="*/ 40 w 2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3"/>
                  <a:gd name="T32" fmla="*/ 21 w 2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3">
                    <a:moveTo>
                      <a:pt x="8" y="0"/>
                    </a:moveTo>
                    <a:lnTo>
                      <a:pt x="4" y="6"/>
                    </a:lnTo>
                    <a:lnTo>
                      <a:pt x="9" y="33"/>
                    </a:lnTo>
                    <a:lnTo>
                      <a:pt x="21" y="29"/>
                    </a:lnTo>
                    <a:lnTo>
                      <a:pt x="13" y="4"/>
                    </a:lnTo>
                    <a:lnTo>
                      <a:pt x="8" y="0"/>
                    </a:lnTo>
                    <a:lnTo>
                      <a:pt x="0" y="0"/>
                    </a:lnTo>
                    <a:lnTo>
                      <a:pt x="4" y="6"/>
                    </a:lnTo>
                    <a:lnTo>
                      <a:pt x="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62" name="Freeform 653"/>
              <p:cNvSpPr>
                <a:spLocks/>
              </p:cNvSpPr>
              <p:nvPr/>
            </p:nvSpPr>
            <p:spPr bwMode="auto">
              <a:xfrm>
                <a:off x="5010" y="2325"/>
                <a:ext cx="22" cy="21"/>
              </a:xfrm>
              <a:custGeom>
                <a:avLst/>
                <a:gdLst>
                  <a:gd name="T0" fmla="*/ 69 w 15"/>
                  <a:gd name="T1" fmla="*/ 57 h 15"/>
                  <a:gd name="T2" fmla="*/ 69 w 15"/>
                  <a:gd name="T3" fmla="*/ 57 h 15"/>
                  <a:gd name="T4" fmla="*/ 69 w 15"/>
                  <a:gd name="T5" fmla="*/ 49 h 15"/>
                  <a:gd name="T6" fmla="*/ 69 w 15"/>
                  <a:gd name="T7" fmla="*/ 35 h 15"/>
                  <a:gd name="T8" fmla="*/ 60 w 15"/>
                  <a:gd name="T9" fmla="*/ 28 h 15"/>
                  <a:gd name="T10" fmla="*/ 50 w 15"/>
                  <a:gd name="T11" fmla="*/ 11 h 15"/>
                  <a:gd name="T12" fmla="*/ 47 w 15"/>
                  <a:gd name="T13" fmla="*/ 1 h 15"/>
                  <a:gd name="T14" fmla="*/ 28 w 15"/>
                  <a:gd name="T15" fmla="*/ 0 h 15"/>
                  <a:gd name="T16" fmla="*/ 19 w 15"/>
                  <a:gd name="T17" fmla="*/ 0 h 15"/>
                  <a:gd name="T18" fmla="*/ 0 w 15"/>
                  <a:gd name="T19" fmla="*/ 0 h 15"/>
                  <a:gd name="T20" fmla="*/ 0 w 15"/>
                  <a:gd name="T21" fmla="*/ 41 h 15"/>
                  <a:gd name="T22" fmla="*/ 0 w 15"/>
                  <a:gd name="T23" fmla="*/ 41 h 15"/>
                  <a:gd name="T24" fmla="*/ 9 w 15"/>
                  <a:gd name="T25" fmla="*/ 41 h 15"/>
                  <a:gd name="T26" fmla="*/ 9 w 15"/>
                  <a:gd name="T27" fmla="*/ 41 h 15"/>
                  <a:gd name="T28" fmla="*/ 19 w 15"/>
                  <a:gd name="T29" fmla="*/ 41 h 15"/>
                  <a:gd name="T30" fmla="*/ 19 w 15"/>
                  <a:gd name="T31" fmla="*/ 49 h 15"/>
                  <a:gd name="T32" fmla="*/ 19 w 15"/>
                  <a:gd name="T33" fmla="*/ 49 h 15"/>
                  <a:gd name="T34" fmla="*/ 28 w 15"/>
                  <a:gd name="T35" fmla="*/ 57 h 15"/>
                  <a:gd name="T36" fmla="*/ 28 w 15"/>
                  <a:gd name="T37" fmla="*/ 57 h 15"/>
                  <a:gd name="T38" fmla="*/ 28 w 15"/>
                  <a:gd name="T39" fmla="*/ 57 h 15"/>
                  <a:gd name="T40" fmla="*/ 69 w 15"/>
                  <a:gd name="T41" fmla="*/ 57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15"/>
                  <a:gd name="T65" fmla="*/ 15 w 1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15">
                    <a:moveTo>
                      <a:pt x="15" y="15"/>
                    </a:moveTo>
                    <a:lnTo>
                      <a:pt x="15" y="15"/>
                    </a:lnTo>
                    <a:lnTo>
                      <a:pt x="15" y="13"/>
                    </a:lnTo>
                    <a:lnTo>
                      <a:pt x="15" y="9"/>
                    </a:lnTo>
                    <a:lnTo>
                      <a:pt x="13" y="7"/>
                    </a:lnTo>
                    <a:lnTo>
                      <a:pt x="11" y="3"/>
                    </a:lnTo>
                    <a:lnTo>
                      <a:pt x="10" y="1"/>
                    </a:lnTo>
                    <a:lnTo>
                      <a:pt x="6" y="0"/>
                    </a:lnTo>
                    <a:lnTo>
                      <a:pt x="4" y="0"/>
                    </a:lnTo>
                    <a:lnTo>
                      <a:pt x="0" y="0"/>
                    </a:lnTo>
                    <a:lnTo>
                      <a:pt x="0" y="11"/>
                    </a:lnTo>
                    <a:lnTo>
                      <a:pt x="2" y="11"/>
                    </a:lnTo>
                    <a:lnTo>
                      <a:pt x="4" y="11"/>
                    </a:lnTo>
                    <a:lnTo>
                      <a:pt x="4" y="13"/>
                    </a:lnTo>
                    <a:lnTo>
                      <a:pt x="6" y="15"/>
                    </a:lnTo>
                    <a:lnTo>
                      <a:pt x="15"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63" name="Freeform 654"/>
              <p:cNvSpPr>
                <a:spLocks/>
              </p:cNvSpPr>
              <p:nvPr/>
            </p:nvSpPr>
            <p:spPr bwMode="auto">
              <a:xfrm>
                <a:off x="5010" y="2346"/>
                <a:ext cx="22" cy="25"/>
              </a:xfrm>
              <a:custGeom>
                <a:avLst/>
                <a:gdLst>
                  <a:gd name="T0" fmla="*/ 0 w 15"/>
                  <a:gd name="T1" fmla="*/ 79 h 17"/>
                  <a:gd name="T2" fmla="*/ 0 w 15"/>
                  <a:gd name="T3" fmla="*/ 79 h 17"/>
                  <a:gd name="T4" fmla="*/ 19 w 15"/>
                  <a:gd name="T5" fmla="*/ 79 h 17"/>
                  <a:gd name="T6" fmla="*/ 28 w 15"/>
                  <a:gd name="T7" fmla="*/ 69 h 17"/>
                  <a:gd name="T8" fmla="*/ 47 w 15"/>
                  <a:gd name="T9" fmla="*/ 60 h 17"/>
                  <a:gd name="T10" fmla="*/ 50 w 15"/>
                  <a:gd name="T11" fmla="*/ 51 h 17"/>
                  <a:gd name="T12" fmla="*/ 60 w 15"/>
                  <a:gd name="T13" fmla="*/ 47 h 17"/>
                  <a:gd name="T14" fmla="*/ 69 w 15"/>
                  <a:gd name="T15" fmla="*/ 38 h 17"/>
                  <a:gd name="T16" fmla="*/ 69 w 15"/>
                  <a:gd name="T17" fmla="*/ 19 h 17"/>
                  <a:gd name="T18" fmla="*/ 69 w 15"/>
                  <a:gd name="T19" fmla="*/ 0 h 17"/>
                  <a:gd name="T20" fmla="*/ 28 w 15"/>
                  <a:gd name="T21" fmla="*/ 0 h 17"/>
                  <a:gd name="T22" fmla="*/ 28 w 15"/>
                  <a:gd name="T23" fmla="*/ 9 h 17"/>
                  <a:gd name="T24" fmla="*/ 19 w 15"/>
                  <a:gd name="T25" fmla="*/ 9 h 17"/>
                  <a:gd name="T26" fmla="*/ 19 w 15"/>
                  <a:gd name="T27" fmla="*/ 19 h 17"/>
                  <a:gd name="T28" fmla="*/ 19 w 15"/>
                  <a:gd name="T29" fmla="*/ 19 h 17"/>
                  <a:gd name="T30" fmla="*/ 9 w 15"/>
                  <a:gd name="T31" fmla="*/ 28 h 17"/>
                  <a:gd name="T32" fmla="*/ 9 w 15"/>
                  <a:gd name="T33" fmla="*/ 28 h 17"/>
                  <a:gd name="T34" fmla="*/ 0 w 15"/>
                  <a:gd name="T35" fmla="*/ 28 h 17"/>
                  <a:gd name="T36" fmla="*/ 0 w 15"/>
                  <a:gd name="T37" fmla="*/ 28 h 17"/>
                  <a:gd name="T38" fmla="*/ 0 w 15"/>
                  <a:gd name="T39" fmla="*/ 28 h 17"/>
                  <a:gd name="T40" fmla="*/ 0 w 15"/>
                  <a:gd name="T41" fmla="*/ 79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17"/>
                  <a:gd name="T65" fmla="*/ 15 w 15"/>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17">
                    <a:moveTo>
                      <a:pt x="0" y="17"/>
                    </a:moveTo>
                    <a:lnTo>
                      <a:pt x="0" y="17"/>
                    </a:lnTo>
                    <a:lnTo>
                      <a:pt x="4" y="17"/>
                    </a:lnTo>
                    <a:lnTo>
                      <a:pt x="6" y="15"/>
                    </a:lnTo>
                    <a:lnTo>
                      <a:pt x="10" y="13"/>
                    </a:lnTo>
                    <a:lnTo>
                      <a:pt x="11" y="11"/>
                    </a:lnTo>
                    <a:lnTo>
                      <a:pt x="13" y="10"/>
                    </a:lnTo>
                    <a:lnTo>
                      <a:pt x="15" y="8"/>
                    </a:lnTo>
                    <a:lnTo>
                      <a:pt x="15" y="4"/>
                    </a:lnTo>
                    <a:lnTo>
                      <a:pt x="15" y="0"/>
                    </a:lnTo>
                    <a:lnTo>
                      <a:pt x="6" y="0"/>
                    </a:lnTo>
                    <a:lnTo>
                      <a:pt x="6" y="2"/>
                    </a:lnTo>
                    <a:lnTo>
                      <a:pt x="4" y="2"/>
                    </a:lnTo>
                    <a:lnTo>
                      <a:pt x="4" y="4"/>
                    </a:lnTo>
                    <a:lnTo>
                      <a:pt x="2" y="6"/>
                    </a:lnTo>
                    <a:lnTo>
                      <a:pt x="0" y="6"/>
                    </a:lnTo>
                    <a:lnTo>
                      <a:pt x="0"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64" name="Freeform 655"/>
              <p:cNvSpPr>
                <a:spLocks/>
              </p:cNvSpPr>
              <p:nvPr/>
            </p:nvSpPr>
            <p:spPr bwMode="auto">
              <a:xfrm>
                <a:off x="4985" y="2346"/>
                <a:ext cx="25" cy="25"/>
              </a:xfrm>
              <a:custGeom>
                <a:avLst/>
                <a:gdLst>
                  <a:gd name="T0" fmla="*/ 0 w 17"/>
                  <a:gd name="T1" fmla="*/ 0 h 17"/>
                  <a:gd name="T2" fmla="*/ 0 w 17"/>
                  <a:gd name="T3" fmla="*/ 0 h 17"/>
                  <a:gd name="T4" fmla="*/ 0 w 17"/>
                  <a:gd name="T5" fmla="*/ 19 h 17"/>
                  <a:gd name="T6" fmla="*/ 9 w 17"/>
                  <a:gd name="T7" fmla="*/ 38 h 17"/>
                  <a:gd name="T8" fmla="*/ 19 w 17"/>
                  <a:gd name="T9" fmla="*/ 47 h 17"/>
                  <a:gd name="T10" fmla="*/ 22 w 17"/>
                  <a:gd name="T11" fmla="*/ 51 h 17"/>
                  <a:gd name="T12" fmla="*/ 32 w 17"/>
                  <a:gd name="T13" fmla="*/ 60 h 17"/>
                  <a:gd name="T14" fmla="*/ 51 w 17"/>
                  <a:gd name="T15" fmla="*/ 69 h 17"/>
                  <a:gd name="T16" fmla="*/ 60 w 17"/>
                  <a:gd name="T17" fmla="*/ 79 h 17"/>
                  <a:gd name="T18" fmla="*/ 79 w 17"/>
                  <a:gd name="T19" fmla="*/ 79 h 17"/>
                  <a:gd name="T20" fmla="*/ 79 w 17"/>
                  <a:gd name="T21" fmla="*/ 28 h 17"/>
                  <a:gd name="T22" fmla="*/ 69 w 17"/>
                  <a:gd name="T23" fmla="*/ 28 h 17"/>
                  <a:gd name="T24" fmla="*/ 69 w 17"/>
                  <a:gd name="T25" fmla="*/ 28 h 17"/>
                  <a:gd name="T26" fmla="*/ 60 w 17"/>
                  <a:gd name="T27" fmla="*/ 28 h 17"/>
                  <a:gd name="T28" fmla="*/ 60 w 17"/>
                  <a:gd name="T29" fmla="*/ 19 h 17"/>
                  <a:gd name="T30" fmla="*/ 60 w 17"/>
                  <a:gd name="T31" fmla="*/ 19 h 17"/>
                  <a:gd name="T32" fmla="*/ 51 w 17"/>
                  <a:gd name="T33" fmla="*/ 9 h 17"/>
                  <a:gd name="T34" fmla="*/ 51 w 17"/>
                  <a:gd name="T35" fmla="*/ 9 h 17"/>
                  <a:gd name="T36" fmla="*/ 51 w 17"/>
                  <a:gd name="T37" fmla="*/ 0 h 17"/>
                  <a:gd name="T38" fmla="*/ 51 w 17"/>
                  <a:gd name="T39" fmla="*/ 0 h 17"/>
                  <a:gd name="T40" fmla="*/ 0 w 17"/>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0" y="0"/>
                    </a:moveTo>
                    <a:lnTo>
                      <a:pt x="0" y="0"/>
                    </a:lnTo>
                    <a:lnTo>
                      <a:pt x="0" y="4"/>
                    </a:lnTo>
                    <a:lnTo>
                      <a:pt x="2" y="8"/>
                    </a:lnTo>
                    <a:lnTo>
                      <a:pt x="4" y="10"/>
                    </a:lnTo>
                    <a:lnTo>
                      <a:pt x="5" y="11"/>
                    </a:lnTo>
                    <a:lnTo>
                      <a:pt x="7" y="13"/>
                    </a:lnTo>
                    <a:lnTo>
                      <a:pt x="11" y="15"/>
                    </a:lnTo>
                    <a:lnTo>
                      <a:pt x="13" y="17"/>
                    </a:lnTo>
                    <a:lnTo>
                      <a:pt x="17" y="17"/>
                    </a:lnTo>
                    <a:lnTo>
                      <a:pt x="17" y="6"/>
                    </a:lnTo>
                    <a:lnTo>
                      <a:pt x="15" y="6"/>
                    </a:lnTo>
                    <a:lnTo>
                      <a:pt x="13" y="6"/>
                    </a:lnTo>
                    <a:lnTo>
                      <a:pt x="13" y="4"/>
                    </a:lnTo>
                    <a:lnTo>
                      <a:pt x="11" y="2"/>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65" name="Freeform 656"/>
              <p:cNvSpPr>
                <a:spLocks/>
              </p:cNvSpPr>
              <p:nvPr/>
            </p:nvSpPr>
            <p:spPr bwMode="auto">
              <a:xfrm>
                <a:off x="4985" y="2325"/>
                <a:ext cx="25" cy="21"/>
              </a:xfrm>
              <a:custGeom>
                <a:avLst/>
                <a:gdLst>
                  <a:gd name="T0" fmla="*/ 79 w 17"/>
                  <a:gd name="T1" fmla="*/ 0 h 15"/>
                  <a:gd name="T2" fmla="*/ 79 w 17"/>
                  <a:gd name="T3" fmla="*/ 0 h 15"/>
                  <a:gd name="T4" fmla="*/ 60 w 17"/>
                  <a:gd name="T5" fmla="*/ 0 h 15"/>
                  <a:gd name="T6" fmla="*/ 51 w 17"/>
                  <a:gd name="T7" fmla="*/ 0 h 15"/>
                  <a:gd name="T8" fmla="*/ 32 w 17"/>
                  <a:gd name="T9" fmla="*/ 1 h 15"/>
                  <a:gd name="T10" fmla="*/ 22 w 17"/>
                  <a:gd name="T11" fmla="*/ 11 h 15"/>
                  <a:gd name="T12" fmla="*/ 19 w 17"/>
                  <a:gd name="T13" fmla="*/ 28 h 15"/>
                  <a:gd name="T14" fmla="*/ 9 w 17"/>
                  <a:gd name="T15" fmla="*/ 35 h 15"/>
                  <a:gd name="T16" fmla="*/ 0 w 17"/>
                  <a:gd name="T17" fmla="*/ 49 h 15"/>
                  <a:gd name="T18" fmla="*/ 0 w 17"/>
                  <a:gd name="T19" fmla="*/ 57 h 15"/>
                  <a:gd name="T20" fmla="*/ 51 w 17"/>
                  <a:gd name="T21" fmla="*/ 57 h 15"/>
                  <a:gd name="T22" fmla="*/ 51 w 17"/>
                  <a:gd name="T23" fmla="*/ 57 h 15"/>
                  <a:gd name="T24" fmla="*/ 51 w 17"/>
                  <a:gd name="T25" fmla="*/ 49 h 15"/>
                  <a:gd name="T26" fmla="*/ 60 w 17"/>
                  <a:gd name="T27" fmla="*/ 49 h 15"/>
                  <a:gd name="T28" fmla="*/ 60 w 17"/>
                  <a:gd name="T29" fmla="*/ 41 h 15"/>
                  <a:gd name="T30" fmla="*/ 60 w 17"/>
                  <a:gd name="T31" fmla="*/ 41 h 15"/>
                  <a:gd name="T32" fmla="*/ 69 w 17"/>
                  <a:gd name="T33" fmla="*/ 41 h 15"/>
                  <a:gd name="T34" fmla="*/ 69 w 17"/>
                  <a:gd name="T35" fmla="*/ 41 h 15"/>
                  <a:gd name="T36" fmla="*/ 79 w 17"/>
                  <a:gd name="T37" fmla="*/ 41 h 15"/>
                  <a:gd name="T38" fmla="*/ 79 w 17"/>
                  <a:gd name="T39" fmla="*/ 41 h 15"/>
                  <a:gd name="T40" fmla="*/ 79 w 17"/>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5"/>
                  <a:gd name="T65" fmla="*/ 17 w 17"/>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5">
                    <a:moveTo>
                      <a:pt x="17" y="0"/>
                    </a:moveTo>
                    <a:lnTo>
                      <a:pt x="17" y="0"/>
                    </a:lnTo>
                    <a:lnTo>
                      <a:pt x="13" y="0"/>
                    </a:lnTo>
                    <a:lnTo>
                      <a:pt x="11" y="0"/>
                    </a:lnTo>
                    <a:lnTo>
                      <a:pt x="7" y="1"/>
                    </a:lnTo>
                    <a:lnTo>
                      <a:pt x="5" y="3"/>
                    </a:lnTo>
                    <a:lnTo>
                      <a:pt x="4" y="7"/>
                    </a:lnTo>
                    <a:lnTo>
                      <a:pt x="2" y="9"/>
                    </a:lnTo>
                    <a:lnTo>
                      <a:pt x="0" y="13"/>
                    </a:lnTo>
                    <a:lnTo>
                      <a:pt x="0" y="15"/>
                    </a:lnTo>
                    <a:lnTo>
                      <a:pt x="11" y="15"/>
                    </a:lnTo>
                    <a:lnTo>
                      <a:pt x="11" y="13"/>
                    </a:lnTo>
                    <a:lnTo>
                      <a:pt x="13" y="13"/>
                    </a:lnTo>
                    <a:lnTo>
                      <a:pt x="13" y="11"/>
                    </a:lnTo>
                    <a:lnTo>
                      <a:pt x="15" y="11"/>
                    </a:lnTo>
                    <a:lnTo>
                      <a:pt x="17" y="11"/>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66" name="Freeform 657"/>
              <p:cNvSpPr>
                <a:spLocks/>
              </p:cNvSpPr>
              <p:nvPr/>
            </p:nvSpPr>
            <p:spPr bwMode="auto">
              <a:xfrm>
                <a:off x="4669" y="2301"/>
                <a:ext cx="16" cy="21"/>
              </a:xfrm>
              <a:custGeom>
                <a:avLst/>
                <a:gdLst>
                  <a:gd name="T0" fmla="*/ 32 w 11"/>
                  <a:gd name="T1" fmla="*/ 0 h 14"/>
                  <a:gd name="T2" fmla="*/ 9 w 11"/>
                  <a:gd name="T3" fmla="*/ 12 h 14"/>
                  <a:gd name="T4" fmla="*/ 0 w 11"/>
                  <a:gd name="T5" fmla="*/ 50 h 14"/>
                  <a:gd name="T6" fmla="*/ 41 w 11"/>
                  <a:gd name="T7" fmla="*/ 72 h 14"/>
                  <a:gd name="T8" fmla="*/ 48 w 11"/>
                  <a:gd name="T9" fmla="*/ 41 h 14"/>
                  <a:gd name="T10" fmla="*/ 32 w 11"/>
                  <a:gd name="T11" fmla="*/ 0 h 14"/>
                  <a:gd name="T12" fmla="*/ 32 w 11"/>
                  <a:gd name="T13" fmla="*/ 0 h 14"/>
                  <a:gd name="T14" fmla="*/ 19 w 11"/>
                  <a:gd name="T15" fmla="*/ 0 h 14"/>
                  <a:gd name="T16" fmla="*/ 9 w 11"/>
                  <a:gd name="T17" fmla="*/ 12 h 14"/>
                  <a:gd name="T18" fmla="*/ 32 w 11"/>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4"/>
                  <a:gd name="T32" fmla="*/ 11 w 11"/>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4">
                    <a:moveTo>
                      <a:pt x="7" y="0"/>
                    </a:moveTo>
                    <a:lnTo>
                      <a:pt x="2" y="2"/>
                    </a:lnTo>
                    <a:lnTo>
                      <a:pt x="0" y="10"/>
                    </a:lnTo>
                    <a:lnTo>
                      <a:pt x="9" y="14"/>
                    </a:lnTo>
                    <a:lnTo>
                      <a:pt x="11" y="8"/>
                    </a:lnTo>
                    <a:lnTo>
                      <a:pt x="7" y="0"/>
                    </a:lnTo>
                    <a:lnTo>
                      <a:pt x="4" y="0"/>
                    </a:lnTo>
                    <a:lnTo>
                      <a:pt x="2" y="2"/>
                    </a:lnTo>
                    <a:lnTo>
                      <a:pt x="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67" name="Freeform 658"/>
              <p:cNvSpPr>
                <a:spLocks/>
              </p:cNvSpPr>
              <p:nvPr/>
            </p:nvSpPr>
            <p:spPr bwMode="auto">
              <a:xfrm>
                <a:off x="4679" y="2293"/>
                <a:ext cx="79" cy="26"/>
              </a:xfrm>
              <a:custGeom>
                <a:avLst/>
                <a:gdLst>
                  <a:gd name="T0" fmla="*/ 249 w 54"/>
                  <a:gd name="T1" fmla="*/ 19 h 18"/>
                  <a:gd name="T2" fmla="*/ 218 w 54"/>
                  <a:gd name="T3" fmla="*/ 9 h 18"/>
                  <a:gd name="T4" fmla="*/ 0 w 54"/>
                  <a:gd name="T5" fmla="*/ 27 h 18"/>
                  <a:gd name="T6" fmla="*/ 0 w 54"/>
                  <a:gd name="T7" fmla="*/ 79 h 18"/>
                  <a:gd name="T8" fmla="*/ 230 w 54"/>
                  <a:gd name="T9" fmla="*/ 61 h 18"/>
                  <a:gd name="T10" fmla="*/ 249 w 54"/>
                  <a:gd name="T11" fmla="*/ 19 h 18"/>
                  <a:gd name="T12" fmla="*/ 249 w 54"/>
                  <a:gd name="T13" fmla="*/ 19 h 18"/>
                  <a:gd name="T14" fmla="*/ 237 w 54"/>
                  <a:gd name="T15" fmla="*/ 0 h 18"/>
                  <a:gd name="T16" fmla="*/ 218 w 54"/>
                  <a:gd name="T17" fmla="*/ 9 h 18"/>
                  <a:gd name="T18" fmla="*/ 249 w 54"/>
                  <a:gd name="T19" fmla="*/ 19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18"/>
                  <a:gd name="T32" fmla="*/ 54 w 54"/>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18">
                    <a:moveTo>
                      <a:pt x="54" y="4"/>
                    </a:moveTo>
                    <a:lnTo>
                      <a:pt x="48" y="2"/>
                    </a:lnTo>
                    <a:lnTo>
                      <a:pt x="0" y="6"/>
                    </a:lnTo>
                    <a:lnTo>
                      <a:pt x="0" y="18"/>
                    </a:lnTo>
                    <a:lnTo>
                      <a:pt x="50" y="14"/>
                    </a:lnTo>
                    <a:lnTo>
                      <a:pt x="54" y="4"/>
                    </a:lnTo>
                    <a:lnTo>
                      <a:pt x="52" y="0"/>
                    </a:lnTo>
                    <a:lnTo>
                      <a:pt x="48" y="2"/>
                    </a:lnTo>
                    <a:lnTo>
                      <a:pt x="54"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68" name="Freeform 659"/>
              <p:cNvSpPr>
                <a:spLocks/>
              </p:cNvSpPr>
              <p:nvPr/>
            </p:nvSpPr>
            <p:spPr bwMode="auto">
              <a:xfrm>
                <a:off x="4745" y="2298"/>
                <a:ext cx="24" cy="24"/>
              </a:xfrm>
              <a:custGeom>
                <a:avLst/>
                <a:gdLst>
                  <a:gd name="T0" fmla="*/ 28 w 17"/>
                  <a:gd name="T1" fmla="*/ 81 h 16"/>
                  <a:gd name="T2" fmla="*/ 49 w 17"/>
                  <a:gd name="T3" fmla="*/ 30 h 16"/>
                  <a:gd name="T4" fmla="*/ 35 w 17"/>
                  <a:gd name="T5" fmla="*/ 0 h 16"/>
                  <a:gd name="T6" fmla="*/ 0 w 17"/>
                  <a:gd name="T7" fmla="*/ 30 h 16"/>
                  <a:gd name="T8" fmla="*/ 11 w 17"/>
                  <a:gd name="T9" fmla="*/ 62 h 16"/>
                  <a:gd name="T10" fmla="*/ 28 w 17"/>
                  <a:gd name="T11" fmla="*/ 81 h 16"/>
                  <a:gd name="T12" fmla="*/ 28 w 17"/>
                  <a:gd name="T13" fmla="*/ 81 h 16"/>
                  <a:gd name="T14" fmla="*/ 68 w 17"/>
                  <a:gd name="T15" fmla="*/ 71 h 16"/>
                  <a:gd name="T16" fmla="*/ 49 w 17"/>
                  <a:gd name="T17" fmla="*/ 30 h 16"/>
                  <a:gd name="T18" fmla="*/ 28 w 17"/>
                  <a:gd name="T19" fmla="*/ 81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6"/>
                  <a:gd name="T32" fmla="*/ 17 w 1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6">
                    <a:moveTo>
                      <a:pt x="7" y="16"/>
                    </a:moveTo>
                    <a:lnTo>
                      <a:pt x="13" y="6"/>
                    </a:lnTo>
                    <a:lnTo>
                      <a:pt x="9" y="0"/>
                    </a:lnTo>
                    <a:lnTo>
                      <a:pt x="0" y="6"/>
                    </a:lnTo>
                    <a:lnTo>
                      <a:pt x="3" y="12"/>
                    </a:lnTo>
                    <a:lnTo>
                      <a:pt x="7" y="16"/>
                    </a:lnTo>
                    <a:lnTo>
                      <a:pt x="17" y="14"/>
                    </a:lnTo>
                    <a:lnTo>
                      <a:pt x="13" y="6"/>
                    </a:lnTo>
                    <a:lnTo>
                      <a:pt x="7" y="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69" name="Freeform 660"/>
              <p:cNvSpPr>
                <a:spLocks/>
              </p:cNvSpPr>
              <p:nvPr/>
            </p:nvSpPr>
            <p:spPr bwMode="auto">
              <a:xfrm>
                <a:off x="4663" y="2304"/>
                <a:ext cx="92" cy="22"/>
              </a:xfrm>
              <a:custGeom>
                <a:avLst/>
                <a:gdLst>
                  <a:gd name="T0" fmla="*/ 19 w 63"/>
                  <a:gd name="T1" fmla="*/ 38 h 15"/>
                  <a:gd name="T2" fmla="*/ 47 w 63"/>
                  <a:gd name="T3" fmla="*/ 69 h 15"/>
                  <a:gd name="T4" fmla="*/ 286 w 63"/>
                  <a:gd name="T5" fmla="*/ 56 h 15"/>
                  <a:gd name="T6" fmla="*/ 286 w 63"/>
                  <a:gd name="T7" fmla="*/ 0 h 15"/>
                  <a:gd name="T8" fmla="*/ 38 w 63"/>
                  <a:gd name="T9" fmla="*/ 19 h 15"/>
                  <a:gd name="T10" fmla="*/ 19 w 63"/>
                  <a:gd name="T11" fmla="*/ 38 h 15"/>
                  <a:gd name="T12" fmla="*/ 19 w 63"/>
                  <a:gd name="T13" fmla="*/ 38 h 15"/>
                  <a:gd name="T14" fmla="*/ 0 w 63"/>
                  <a:gd name="T15" fmla="*/ 69 h 15"/>
                  <a:gd name="T16" fmla="*/ 47 w 63"/>
                  <a:gd name="T17" fmla="*/ 69 h 15"/>
                  <a:gd name="T18" fmla="*/ 19 w 63"/>
                  <a:gd name="T19" fmla="*/ 38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15"/>
                  <a:gd name="T32" fmla="*/ 63 w 63"/>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15">
                    <a:moveTo>
                      <a:pt x="4" y="8"/>
                    </a:moveTo>
                    <a:lnTo>
                      <a:pt x="10" y="15"/>
                    </a:lnTo>
                    <a:lnTo>
                      <a:pt x="63" y="12"/>
                    </a:lnTo>
                    <a:lnTo>
                      <a:pt x="63" y="0"/>
                    </a:lnTo>
                    <a:lnTo>
                      <a:pt x="8" y="4"/>
                    </a:lnTo>
                    <a:lnTo>
                      <a:pt x="4" y="8"/>
                    </a:lnTo>
                    <a:lnTo>
                      <a:pt x="0" y="15"/>
                    </a:lnTo>
                    <a:lnTo>
                      <a:pt x="10" y="15"/>
                    </a:lnTo>
                    <a:lnTo>
                      <a:pt x="4"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70" name="Freeform 661"/>
              <p:cNvSpPr>
                <a:spLocks/>
              </p:cNvSpPr>
              <p:nvPr/>
            </p:nvSpPr>
            <p:spPr bwMode="auto">
              <a:xfrm>
                <a:off x="4752" y="2293"/>
                <a:ext cx="17" cy="23"/>
              </a:xfrm>
              <a:custGeom>
                <a:avLst/>
                <a:gdLst>
                  <a:gd name="T0" fmla="*/ 26 w 12"/>
                  <a:gd name="T1" fmla="*/ 0 h 16"/>
                  <a:gd name="T2" fmla="*/ 9 w 12"/>
                  <a:gd name="T3" fmla="*/ 19 h 16"/>
                  <a:gd name="T4" fmla="*/ 0 w 12"/>
                  <a:gd name="T5" fmla="*/ 50 h 16"/>
                  <a:gd name="T6" fmla="*/ 40 w 12"/>
                  <a:gd name="T7" fmla="*/ 68 h 16"/>
                  <a:gd name="T8" fmla="*/ 48 w 12"/>
                  <a:gd name="T9" fmla="*/ 35 h 16"/>
                  <a:gd name="T10" fmla="*/ 26 w 12"/>
                  <a:gd name="T11" fmla="*/ 0 h 16"/>
                  <a:gd name="T12" fmla="*/ 26 w 12"/>
                  <a:gd name="T13" fmla="*/ 0 h 16"/>
                  <a:gd name="T14" fmla="*/ 18 w 12"/>
                  <a:gd name="T15" fmla="*/ 0 h 16"/>
                  <a:gd name="T16" fmla="*/ 9 w 12"/>
                  <a:gd name="T17" fmla="*/ 19 h 16"/>
                  <a:gd name="T18" fmla="*/ 26 w 12"/>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6"/>
                  <a:gd name="T32" fmla="*/ 12 w 12"/>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6">
                    <a:moveTo>
                      <a:pt x="6" y="0"/>
                    </a:moveTo>
                    <a:lnTo>
                      <a:pt x="2" y="4"/>
                    </a:lnTo>
                    <a:lnTo>
                      <a:pt x="0" y="12"/>
                    </a:lnTo>
                    <a:lnTo>
                      <a:pt x="10" y="16"/>
                    </a:lnTo>
                    <a:lnTo>
                      <a:pt x="12" y="8"/>
                    </a:lnTo>
                    <a:lnTo>
                      <a:pt x="6" y="0"/>
                    </a:lnTo>
                    <a:lnTo>
                      <a:pt x="4" y="0"/>
                    </a:lnTo>
                    <a:lnTo>
                      <a:pt x="2" y="4"/>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71" name="Freeform 662"/>
              <p:cNvSpPr>
                <a:spLocks/>
              </p:cNvSpPr>
              <p:nvPr/>
            </p:nvSpPr>
            <p:spPr bwMode="auto">
              <a:xfrm>
                <a:off x="4761" y="2288"/>
                <a:ext cx="81" cy="22"/>
              </a:xfrm>
              <a:custGeom>
                <a:avLst/>
                <a:gdLst>
                  <a:gd name="T0" fmla="*/ 244 w 56"/>
                  <a:gd name="T1" fmla="*/ 13 h 15"/>
                  <a:gd name="T2" fmla="*/ 217 w 56"/>
                  <a:gd name="T3" fmla="*/ 0 h 15"/>
                  <a:gd name="T4" fmla="*/ 0 w 56"/>
                  <a:gd name="T5" fmla="*/ 13 h 15"/>
                  <a:gd name="T6" fmla="*/ 9 w 56"/>
                  <a:gd name="T7" fmla="*/ 69 h 15"/>
                  <a:gd name="T8" fmla="*/ 226 w 56"/>
                  <a:gd name="T9" fmla="*/ 50 h 15"/>
                  <a:gd name="T10" fmla="*/ 244 w 56"/>
                  <a:gd name="T11" fmla="*/ 13 h 15"/>
                  <a:gd name="T12" fmla="*/ 244 w 56"/>
                  <a:gd name="T13" fmla="*/ 13 h 15"/>
                  <a:gd name="T14" fmla="*/ 236 w 56"/>
                  <a:gd name="T15" fmla="*/ 0 h 15"/>
                  <a:gd name="T16" fmla="*/ 217 w 56"/>
                  <a:gd name="T17" fmla="*/ 0 h 15"/>
                  <a:gd name="T18" fmla="*/ 244 w 56"/>
                  <a:gd name="T19" fmla="*/ 13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15"/>
                  <a:gd name="T32" fmla="*/ 56 w 5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15">
                    <a:moveTo>
                      <a:pt x="56" y="3"/>
                    </a:moveTo>
                    <a:lnTo>
                      <a:pt x="50" y="0"/>
                    </a:lnTo>
                    <a:lnTo>
                      <a:pt x="0" y="3"/>
                    </a:lnTo>
                    <a:lnTo>
                      <a:pt x="2" y="15"/>
                    </a:lnTo>
                    <a:lnTo>
                      <a:pt x="52" y="11"/>
                    </a:lnTo>
                    <a:lnTo>
                      <a:pt x="56" y="3"/>
                    </a:lnTo>
                    <a:lnTo>
                      <a:pt x="54" y="0"/>
                    </a:lnTo>
                    <a:lnTo>
                      <a:pt x="50" y="0"/>
                    </a:lnTo>
                    <a:lnTo>
                      <a:pt x="56"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72" name="Freeform 663"/>
              <p:cNvSpPr>
                <a:spLocks/>
              </p:cNvSpPr>
              <p:nvPr/>
            </p:nvSpPr>
            <p:spPr bwMode="auto">
              <a:xfrm>
                <a:off x="4828" y="2293"/>
                <a:ext cx="23" cy="23"/>
              </a:xfrm>
              <a:custGeom>
                <a:avLst/>
                <a:gdLst>
                  <a:gd name="T0" fmla="*/ 35 w 16"/>
                  <a:gd name="T1" fmla="*/ 68 h 16"/>
                  <a:gd name="T2" fmla="*/ 60 w 16"/>
                  <a:gd name="T3" fmla="*/ 35 h 16"/>
                  <a:gd name="T4" fmla="*/ 42 w 16"/>
                  <a:gd name="T5" fmla="*/ 0 h 16"/>
                  <a:gd name="T6" fmla="*/ 0 w 16"/>
                  <a:gd name="T7" fmla="*/ 19 h 16"/>
                  <a:gd name="T8" fmla="*/ 9 w 16"/>
                  <a:gd name="T9" fmla="*/ 50 h 16"/>
                  <a:gd name="T10" fmla="*/ 35 w 16"/>
                  <a:gd name="T11" fmla="*/ 68 h 16"/>
                  <a:gd name="T12" fmla="*/ 35 w 16"/>
                  <a:gd name="T13" fmla="*/ 68 h 16"/>
                  <a:gd name="T14" fmla="*/ 68 w 16"/>
                  <a:gd name="T15" fmla="*/ 68 h 16"/>
                  <a:gd name="T16" fmla="*/ 60 w 16"/>
                  <a:gd name="T17" fmla="*/ 35 h 16"/>
                  <a:gd name="T18" fmla="*/ 35 w 16"/>
                  <a:gd name="T19" fmla="*/ 68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6">
                    <a:moveTo>
                      <a:pt x="8" y="16"/>
                    </a:moveTo>
                    <a:lnTo>
                      <a:pt x="14" y="8"/>
                    </a:lnTo>
                    <a:lnTo>
                      <a:pt x="10" y="0"/>
                    </a:lnTo>
                    <a:lnTo>
                      <a:pt x="0" y="4"/>
                    </a:lnTo>
                    <a:lnTo>
                      <a:pt x="2" y="12"/>
                    </a:lnTo>
                    <a:lnTo>
                      <a:pt x="8" y="16"/>
                    </a:lnTo>
                    <a:lnTo>
                      <a:pt x="16" y="16"/>
                    </a:lnTo>
                    <a:lnTo>
                      <a:pt x="14" y="8"/>
                    </a:lnTo>
                    <a:lnTo>
                      <a:pt x="8" y="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73" name="Freeform 664"/>
              <p:cNvSpPr>
                <a:spLocks/>
              </p:cNvSpPr>
              <p:nvPr/>
            </p:nvSpPr>
            <p:spPr bwMode="auto">
              <a:xfrm>
                <a:off x="4748" y="2298"/>
                <a:ext cx="91" cy="24"/>
              </a:xfrm>
              <a:custGeom>
                <a:avLst/>
                <a:gdLst>
                  <a:gd name="T0" fmla="*/ 13 w 63"/>
                  <a:gd name="T1" fmla="*/ 41 h 16"/>
                  <a:gd name="T2" fmla="*/ 39 w 63"/>
                  <a:gd name="T3" fmla="*/ 81 h 16"/>
                  <a:gd name="T4" fmla="*/ 273 w 63"/>
                  <a:gd name="T5" fmla="*/ 62 h 16"/>
                  <a:gd name="T6" fmla="*/ 273 w 63"/>
                  <a:gd name="T7" fmla="*/ 0 h 16"/>
                  <a:gd name="T8" fmla="*/ 29 w 63"/>
                  <a:gd name="T9" fmla="*/ 21 h 16"/>
                  <a:gd name="T10" fmla="*/ 13 w 63"/>
                  <a:gd name="T11" fmla="*/ 41 h 16"/>
                  <a:gd name="T12" fmla="*/ 13 w 63"/>
                  <a:gd name="T13" fmla="*/ 41 h 16"/>
                  <a:gd name="T14" fmla="*/ 0 w 63"/>
                  <a:gd name="T15" fmla="*/ 81 h 16"/>
                  <a:gd name="T16" fmla="*/ 39 w 63"/>
                  <a:gd name="T17" fmla="*/ 81 h 16"/>
                  <a:gd name="T18" fmla="*/ 13 w 63"/>
                  <a:gd name="T19" fmla="*/ 41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16"/>
                  <a:gd name="T32" fmla="*/ 63 w 63"/>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16">
                    <a:moveTo>
                      <a:pt x="3" y="8"/>
                    </a:moveTo>
                    <a:lnTo>
                      <a:pt x="9" y="16"/>
                    </a:lnTo>
                    <a:lnTo>
                      <a:pt x="63" y="12"/>
                    </a:lnTo>
                    <a:lnTo>
                      <a:pt x="63" y="0"/>
                    </a:lnTo>
                    <a:lnTo>
                      <a:pt x="7" y="4"/>
                    </a:lnTo>
                    <a:lnTo>
                      <a:pt x="3" y="8"/>
                    </a:lnTo>
                    <a:lnTo>
                      <a:pt x="0" y="16"/>
                    </a:lnTo>
                    <a:lnTo>
                      <a:pt x="9" y="16"/>
                    </a:lnTo>
                    <a:lnTo>
                      <a:pt x="3"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74" name="Freeform 665"/>
              <p:cNvSpPr>
                <a:spLocks/>
              </p:cNvSpPr>
              <p:nvPr/>
            </p:nvSpPr>
            <p:spPr bwMode="auto">
              <a:xfrm>
                <a:off x="4837" y="2288"/>
                <a:ext cx="19" cy="22"/>
              </a:xfrm>
              <a:custGeom>
                <a:avLst/>
                <a:gdLst>
                  <a:gd name="T0" fmla="*/ 38 w 13"/>
                  <a:gd name="T1" fmla="*/ 0 h 15"/>
                  <a:gd name="T2" fmla="*/ 19 w 13"/>
                  <a:gd name="T3" fmla="*/ 13 h 15"/>
                  <a:gd name="T4" fmla="*/ 0 w 13"/>
                  <a:gd name="T5" fmla="*/ 50 h 15"/>
                  <a:gd name="T6" fmla="*/ 50 w 13"/>
                  <a:gd name="T7" fmla="*/ 69 h 15"/>
                  <a:gd name="T8" fmla="*/ 60 w 13"/>
                  <a:gd name="T9" fmla="*/ 32 h 15"/>
                  <a:gd name="T10" fmla="*/ 38 w 13"/>
                  <a:gd name="T11" fmla="*/ 0 h 15"/>
                  <a:gd name="T12" fmla="*/ 38 w 13"/>
                  <a:gd name="T13" fmla="*/ 0 h 15"/>
                  <a:gd name="T14" fmla="*/ 19 w 13"/>
                  <a:gd name="T15" fmla="*/ 0 h 15"/>
                  <a:gd name="T16" fmla="*/ 19 w 13"/>
                  <a:gd name="T17" fmla="*/ 13 h 15"/>
                  <a:gd name="T18" fmla="*/ 38 w 13"/>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5"/>
                  <a:gd name="T32" fmla="*/ 13 w 13"/>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5">
                    <a:moveTo>
                      <a:pt x="8" y="0"/>
                    </a:moveTo>
                    <a:lnTo>
                      <a:pt x="4" y="3"/>
                    </a:lnTo>
                    <a:lnTo>
                      <a:pt x="0" y="11"/>
                    </a:lnTo>
                    <a:lnTo>
                      <a:pt x="11" y="15"/>
                    </a:lnTo>
                    <a:lnTo>
                      <a:pt x="13" y="7"/>
                    </a:lnTo>
                    <a:lnTo>
                      <a:pt x="8" y="0"/>
                    </a:lnTo>
                    <a:lnTo>
                      <a:pt x="4" y="0"/>
                    </a:lnTo>
                    <a:lnTo>
                      <a:pt x="4" y="3"/>
                    </a:lnTo>
                    <a:lnTo>
                      <a:pt x="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75" name="Freeform 666"/>
              <p:cNvSpPr>
                <a:spLocks/>
              </p:cNvSpPr>
              <p:nvPr/>
            </p:nvSpPr>
            <p:spPr bwMode="auto">
              <a:xfrm>
                <a:off x="4848" y="2285"/>
                <a:ext cx="53" cy="19"/>
              </a:xfrm>
              <a:custGeom>
                <a:avLst/>
                <a:gdLst>
                  <a:gd name="T0" fmla="*/ 169 w 36"/>
                  <a:gd name="T1" fmla="*/ 19 h 13"/>
                  <a:gd name="T2" fmla="*/ 141 w 36"/>
                  <a:gd name="T3" fmla="*/ 0 h 13"/>
                  <a:gd name="T4" fmla="*/ 0 w 36"/>
                  <a:gd name="T5" fmla="*/ 9 h 13"/>
                  <a:gd name="T6" fmla="*/ 9 w 36"/>
                  <a:gd name="T7" fmla="*/ 60 h 13"/>
                  <a:gd name="T8" fmla="*/ 150 w 36"/>
                  <a:gd name="T9" fmla="*/ 50 h 13"/>
                  <a:gd name="T10" fmla="*/ 169 w 36"/>
                  <a:gd name="T11" fmla="*/ 19 h 13"/>
                  <a:gd name="T12" fmla="*/ 169 w 36"/>
                  <a:gd name="T13" fmla="*/ 19 h 13"/>
                  <a:gd name="T14" fmla="*/ 169 w 36"/>
                  <a:gd name="T15" fmla="*/ 0 h 13"/>
                  <a:gd name="T16" fmla="*/ 141 w 36"/>
                  <a:gd name="T17" fmla="*/ 0 h 13"/>
                  <a:gd name="T18" fmla="*/ 169 w 36"/>
                  <a:gd name="T19" fmla="*/ 19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13"/>
                  <a:gd name="T32" fmla="*/ 36 w 36"/>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13">
                    <a:moveTo>
                      <a:pt x="36" y="4"/>
                    </a:moveTo>
                    <a:lnTo>
                      <a:pt x="30" y="0"/>
                    </a:lnTo>
                    <a:lnTo>
                      <a:pt x="0" y="2"/>
                    </a:lnTo>
                    <a:lnTo>
                      <a:pt x="2" y="13"/>
                    </a:lnTo>
                    <a:lnTo>
                      <a:pt x="32" y="11"/>
                    </a:lnTo>
                    <a:lnTo>
                      <a:pt x="36" y="4"/>
                    </a:lnTo>
                    <a:lnTo>
                      <a:pt x="36" y="0"/>
                    </a:lnTo>
                    <a:lnTo>
                      <a:pt x="30" y="0"/>
                    </a:lnTo>
                    <a:lnTo>
                      <a:pt x="36"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76" name="Freeform 667"/>
              <p:cNvSpPr>
                <a:spLocks/>
              </p:cNvSpPr>
              <p:nvPr/>
            </p:nvSpPr>
            <p:spPr bwMode="auto">
              <a:xfrm>
                <a:off x="4888" y="2291"/>
                <a:ext cx="24" cy="22"/>
              </a:xfrm>
              <a:custGeom>
                <a:avLst/>
                <a:gdLst>
                  <a:gd name="T0" fmla="*/ 35 w 17"/>
                  <a:gd name="T1" fmla="*/ 69 h 15"/>
                  <a:gd name="T2" fmla="*/ 49 w 17"/>
                  <a:gd name="T3" fmla="*/ 22 h 15"/>
                  <a:gd name="T4" fmla="*/ 35 w 17"/>
                  <a:gd name="T5" fmla="*/ 0 h 15"/>
                  <a:gd name="T6" fmla="*/ 0 w 17"/>
                  <a:gd name="T7" fmla="*/ 13 h 15"/>
                  <a:gd name="T8" fmla="*/ 11 w 17"/>
                  <a:gd name="T9" fmla="*/ 50 h 15"/>
                  <a:gd name="T10" fmla="*/ 35 w 17"/>
                  <a:gd name="T11" fmla="*/ 69 h 15"/>
                  <a:gd name="T12" fmla="*/ 35 w 17"/>
                  <a:gd name="T13" fmla="*/ 69 h 15"/>
                  <a:gd name="T14" fmla="*/ 68 w 17"/>
                  <a:gd name="T15" fmla="*/ 60 h 15"/>
                  <a:gd name="T16" fmla="*/ 49 w 17"/>
                  <a:gd name="T17" fmla="*/ 22 h 15"/>
                  <a:gd name="T18" fmla="*/ 35 w 17"/>
                  <a:gd name="T19" fmla="*/ 69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5"/>
                  <a:gd name="T32" fmla="*/ 17 w 1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5">
                    <a:moveTo>
                      <a:pt x="9" y="15"/>
                    </a:moveTo>
                    <a:lnTo>
                      <a:pt x="13" y="5"/>
                    </a:lnTo>
                    <a:lnTo>
                      <a:pt x="9" y="0"/>
                    </a:lnTo>
                    <a:lnTo>
                      <a:pt x="0" y="3"/>
                    </a:lnTo>
                    <a:lnTo>
                      <a:pt x="3" y="11"/>
                    </a:lnTo>
                    <a:lnTo>
                      <a:pt x="9" y="15"/>
                    </a:lnTo>
                    <a:lnTo>
                      <a:pt x="17" y="13"/>
                    </a:lnTo>
                    <a:lnTo>
                      <a:pt x="13" y="5"/>
                    </a:lnTo>
                    <a:lnTo>
                      <a:pt x="9"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77" name="Freeform 668"/>
              <p:cNvSpPr>
                <a:spLocks/>
              </p:cNvSpPr>
              <p:nvPr/>
            </p:nvSpPr>
            <p:spPr bwMode="auto">
              <a:xfrm>
                <a:off x="4834" y="2295"/>
                <a:ext cx="67" cy="21"/>
              </a:xfrm>
              <a:custGeom>
                <a:avLst/>
                <a:gdLst>
                  <a:gd name="T0" fmla="*/ 9 w 46"/>
                  <a:gd name="T1" fmla="*/ 32 h 14"/>
                  <a:gd name="T2" fmla="*/ 36 w 46"/>
                  <a:gd name="T3" fmla="*/ 72 h 14"/>
                  <a:gd name="T4" fmla="*/ 208 w 46"/>
                  <a:gd name="T5" fmla="*/ 62 h 14"/>
                  <a:gd name="T6" fmla="*/ 197 w 46"/>
                  <a:gd name="T7" fmla="*/ 0 h 14"/>
                  <a:gd name="T8" fmla="*/ 36 w 46"/>
                  <a:gd name="T9" fmla="*/ 12 h 14"/>
                  <a:gd name="T10" fmla="*/ 9 w 46"/>
                  <a:gd name="T11" fmla="*/ 32 h 14"/>
                  <a:gd name="T12" fmla="*/ 9 w 46"/>
                  <a:gd name="T13" fmla="*/ 32 h 14"/>
                  <a:gd name="T14" fmla="*/ 0 w 46"/>
                  <a:gd name="T15" fmla="*/ 72 h 14"/>
                  <a:gd name="T16" fmla="*/ 36 w 46"/>
                  <a:gd name="T17" fmla="*/ 72 h 14"/>
                  <a:gd name="T18" fmla="*/ 9 w 46"/>
                  <a:gd name="T19" fmla="*/ 32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14"/>
                  <a:gd name="T32" fmla="*/ 46 w 4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14">
                    <a:moveTo>
                      <a:pt x="2" y="6"/>
                    </a:moveTo>
                    <a:lnTo>
                      <a:pt x="8" y="14"/>
                    </a:lnTo>
                    <a:lnTo>
                      <a:pt x="46" y="12"/>
                    </a:lnTo>
                    <a:lnTo>
                      <a:pt x="44" y="0"/>
                    </a:lnTo>
                    <a:lnTo>
                      <a:pt x="8" y="2"/>
                    </a:lnTo>
                    <a:lnTo>
                      <a:pt x="2" y="6"/>
                    </a:lnTo>
                    <a:lnTo>
                      <a:pt x="0" y="14"/>
                    </a:lnTo>
                    <a:lnTo>
                      <a:pt x="8" y="14"/>
                    </a:lnTo>
                    <a:lnTo>
                      <a:pt x="2"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78" name="Freeform 669"/>
              <p:cNvSpPr>
                <a:spLocks/>
              </p:cNvSpPr>
              <p:nvPr/>
            </p:nvSpPr>
            <p:spPr bwMode="auto">
              <a:xfrm>
                <a:off x="4646" y="2285"/>
                <a:ext cx="412" cy="41"/>
              </a:xfrm>
              <a:custGeom>
                <a:avLst/>
                <a:gdLst>
                  <a:gd name="T0" fmla="*/ 1271 w 283"/>
                  <a:gd name="T1" fmla="*/ 0 h 28"/>
                  <a:gd name="T2" fmla="*/ 1271 w 283"/>
                  <a:gd name="T3" fmla="*/ 0 h 28"/>
                  <a:gd name="T4" fmla="*/ 1104 w 283"/>
                  <a:gd name="T5" fmla="*/ 9 h 28"/>
                  <a:gd name="T6" fmla="*/ 954 w 283"/>
                  <a:gd name="T7" fmla="*/ 19 h 28"/>
                  <a:gd name="T8" fmla="*/ 796 w 283"/>
                  <a:gd name="T9" fmla="*/ 22 h 28"/>
                  <a:gd name="T10" fmla="*/ 632 w 283"/>
                  <a:gd name="T11" fmla="*/ 32 h 28"/>
                  <a:gd name="T12" fmla="*/ 475 w 283"/>
                  <a:gd name="T13" fmla="*/ 41 h 28"/>
                  <a:gd name="T14" fmla="*/ 317 w 283"/>
                  <a:gd name="T15" fmla="*/ 60 h 28"/>
                  <a:gd name="T16" fmla="*/ 167 w 283"/>
                  <a:gd name="T17" fmla="*/ 69 h 28"/>
                  <a:gd name="T18" fmla="*/ 0 w 283"/>
                  <a:gd name="T19" fmla="*/ 88 h 28"/>
                  <a:gd name="T20" fmla="*/ 9 w 283"/>
                  <a:gd name="T21" fmla="*/ 129 h 28"/>
                  <a:gd name="T22" fmla="*/ 167 w 283"/>
                  <a:gd name="T23" fmla="*/ 126 h 28"/>
                  <a:gd name="T24" fmla="*/ 317 w 283"/>
                  <a:gd name="T25" fmla="*/ 116 h 28"/>
                  <a:gd name="T26" fmla="*/ 485 w 283"/>
                  <a:gd name="T27" fmla="*/ 97 h 28"/>
                  <a:gd name="T28" fmla="*/ 638 w 283"/>
                  <a:gd name="T29" fmla="*/ 88 h 28"/>
                  <a:gd name="T30" fmla="*/ 796 w 283"/>
                  <a:gd name="T31" fmla="*/ 79 h 28"/>
                  <a:gd name="T32" fmla="*/ 954 w 283"/>
                  <a:gd name="T33" fmla="*/ 69 h 28"/>
                  <a:gd name="T34" fmla="*/ 1115 w 283"/>
                  <a:gd name="T35" fmla="*/ 60 h 28"/>
                  <a:gd name="T36" fmla="*/ 1271 w 283"/>
                  <a:gd name="T37" fmla="*/ 50 h 28"/>
                  <a:gd name="T38" fmla="*/ 1271 w 283"/>
                  <a:gd name="T39" fmla="*/ 50 h 28"/>
                  <a:gd name="T40" fmla="*/ 1271 w 283"/>
                  <a:gd name="T41" fmla="*/ 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3"/>
                  <a:gd name="T64" fmla="*/ 0 h 28"/>
                  <a:gd name="T65" fmla="*/ 283 w 283"/>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3" h="28">
                    <a:moveTo>
                      <a:pt x="283" y="0"/>
                    </a:moveTo>
                    <a:lnTo>
                      <a:pt x="283" y="0"/>
                    </a:lnTo>
                    <a:lnTo>
                      <a:pt x="246" y="2"/>
                    </a:lnTo>
                    <a:lnTo>
                      <a:pt x="212" y="4"/>
                    </a:lnTo>
                    <a:lnTo>
                      <a:pt x="177" y="5"/>
                    </a:lnTo>
                    <a:lnTo>
                      <a:pt x="141" y="7"/>
                    </a:lnTo>
                    <a:lnTo>
                      <a:pt x="106" y="9"/>
                    </a:lnTo>
                    <a:lnTo>
                      <a:pt x="71" y="13"/>
                    </a:lnTo>
                    <a:lnTo>
                      <a:pt x="37" y="15"/>
                    </a:lnTo>
                    <a:lnTo>
                      <a:pt x="0" y="19"/>
                    </a:lnTo>
                    <a:lnTo>
                      <a:pt x="2" y="28"/>
                    </a:lnTo>
                    <a:lnTo>
                      <a:pt x="37" y="27"/>
                    </a:lnTo>
                    <a:lnTo>
                      <a:pt x="71" y="25"/>
                    </a:lnTo>
                    <a:lnTo>
                      <a:pt x="108" y="21"/>
                    </a:lnTo>
                    <a:lnTo>
                      <a:pt x="142" y="19"/>
                    </a:lnTo>
                    <a:lnTo>
                      <a:pt x="177" y="17"/>
                    </a:lnTo>
                    <a:lnTo>
                      <a:pt x="212" y="15"/>
                    </a:lnTo>
                    <a:lnTo>
                      <a:pt x="248" y="13"/>
                    </a:lnTo>
                    <a:lnTo>
                      <a:pt x="283" y="11"/>
                    </a:lnTo>
                    <a:lnTo>
                      <a:pt x="28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79" name="Freeform 670"/>
              <p:cNvSpPr>
                <a:spLocks/>
              </p:cNvSpPr>
              <p:nvPr/>
            </p:nvSpPr>
            <p:spPr bwMode="auto">
              <a:xfrm>
                <a:off x="5058" y="2285"/>
                <a:ext cx="31" cy="31"/>
              </a:xfrm>
              <a:custGeom>
                <a:avLst/>
                <a:gdLst>
                  <a:gd name="T0" fmla="*/ 100 w 21"/>
                  <a:gd name="T1" fmla="*/ 100 h 21"/>
                  <a:gd name="T2" fmla="*/ 100 w 21"/>
                  <a:gd name="T3" fmla="*/ 100 h 21"/>
                  <a:gd name="T4" fmla="*/ 100 w 21"/>
                  <a:gd name="T5" fmla="*/ 81 h 21"/>
                  <a:gd name="T6" fmla="*/ 100 w 21"/>
                  <a:gd name="T7" fmla="*/ 61 h 21"/>
                  <a:gd name="T8" fmla="*/ 81 w 21"/>
                  <a:gd name="T9" fmla="*/ 41 h 21"/>
                  <a:gd name="T10" fmla="*/ 69 w 21"/>
                  <a:gd name="T11" fmla="*/ 22 h 21"/>
                  <a:gd name="T12" fmla="*/ 52 w 21"/>
                  <a:gd name="T13" fmla="*/ 19 h 21"/>
                  <a:gd name="T14" fmla="*/ 32 w 21"/>
                  <a:gd name="T15" fmla="*/ 9 h 21"/>
                  <a:gd name="T16" fmla="*/ 13 w 21"/>
                  <a:gd name="T17" fmla="*/ 0 h 21"/>
                  <a:gd name="T18" fmla="*/ 0 w 21"/>
                  <a:gd name="T19" fmla="*/ 0 h 21"/>
                  <a:gd name="T20" fmla="*/ 0 w 21"/>
                  <a:gd name="T21" fmla="*/ 52 h 21"/>
                  <a:gd name="T22" fmla="*/ 9 w 21"/>
                  <a:gd name="T23" fmla="*/ 52 h 21"/>
                  <a:gd name="T24" fmla="*/ 13 w 21"/>
                  <a:gd name="T25" fmla="*/ 52 h 21"/>
                  <a:gd name="T26" fmla="*/ 22 w 21"/>
                  <a:gd name="T27" fmla="*/ 61 h 21"/>
                  <a:gd name="T28" fmla="*/ 32 w 21"/>
                  <a:gd name="T29" fmla="*/ 69 h 21"/>
                  <a:gd name="T30" fmla="*/ 41 w 21"/>
                  <a:gd name="T31" fmla="*/ 69 h 21"/>
                  <a:gd name="T32" fmla="*/ 41 w 21"/>
                  <a:gd name="T33" fmla="*/ 81 h 21"/>
                  <a:gd name="T34" fmla="*/ 41 w 21"/>
                  <a:gd name="T35" fmla="*/ 90 h 21"/>
                  <a:gd name="T36" fmla="*/ 52 w 21"/>
                  <a:gd name="T37" fmla="*/ 100 h 21"/>
                  <a:gd name="T38" fmla="*/ 52 w 21"/>
                  <a:gd name="T39" fmla="*/ 100 h 21"/>
                  <a:gd name="T40" fmla="*/ 100 w 21"/>
                  <a:gd name="T41" fmla="*/ 10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21"/>
                  <a:gd name="T65" fmla="*/ 21 w 21"/>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21">
                    <a:moveTo>
                      <a:pt x="21" y="21"/>
                    </a:moveTo>
                    <a:lnTo>
                      <a:pt x="21" y="21"/>
                    </a:lnTo>
                    <a:lnTo>
                      <a:pt x="21" y="17"/>
                    </a:lnTo>
                    <a:lnTo>
                      <a:pt x="21" y="13"/>
                    </a:lnTo>
                    <a:lnTo>
                      <a:pt x="17" y="9"/>
                    </a:lnTo>
                    <a:lnTo>
                      <a:pt x="15" y="5"/>
                    </a:lnTo>
                    <a:lnTo>
                      <a:pt x="11" y="4"/>
                    </a:lnTo>
                    <a:lnTo>
                      <a:pt x="7" y="2"/>
                    </a:lnTo>
                    <a:lnTo>
                      <a:pt x="3" y="0"/>
                    </a:lnTo>
                    <a:lnTo>
                      <a:pt x="0" y="0"/>
                    </a:lnTo>
                    <a:lnTo>
                      <a:pt x="0" y="11"/>
                    </a:lnTo>
                    <a:lnTo>
                      <a:pt x="2" y="11"/>
                    </a:lnTo>
                    <a:lnTo>
                      <a:pt x="3" y="11"/>
                    </a:lnTo>
                    <a:lnTo>
                      <a:pt x="5" y="13"/>
                    </a:lnTo>
                    <a:lnTo>
                      <a:pt x="7" y="15"/>
                    </a:lnTo>
                    <a:lnTo>
                      <a:pt x="9" y="15"/>
                    </a:lnTo>
                    <a:lnTo>
                      <a:pt x="9" y="17"/>
                    </a:lnTo>
                    <a:lnTo>
                      <a:pt x="9" y="19"/>
                    </a:lnTo>
                    <a:lnTo>
                      <a:pt x="11" y="21"/>
                    </a:lnTo>
                    <a:lnTo>
                      <a:pt x="21"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80" name="Freeform 671"/>
              <p:cNvSpPr>
                <a:spLocks/>
              </p:cNvSpPr>
              <p:nvPr/>
            </p:nvSpPr>
            <p:spPr bwMode="auto">
              <a:xfrm>
                <a:off x="5074" y="2316"/>
                <a:ext cx="9" cy="1"/>
              </a:xfrm>
              <a:custGeom>
                <a:avLst/>
                <a:gdLst>
                  <a:gd name="T0" fmla="*/ 0 w 6"/>
                  <a:gd name="T1" fmla="*/ 0 h 1"/>
                  <a:gd name="T2" fmla="*/ 32 w 6"/>
                  <a:gd name="T3" fmla="*/ 0 h 1"/>
                  <a:gd name="T4" fmla="*/ 32 w 6"/>
                  <a:gd name="T5" fmla="*/ 0 h 1"/>
                  <a:gd name="T6" fmla="*/ 32 w 6"/>
                  <a:gd name="T7" fmla="*/ 0 h 1"/>
                  <a:gd name="T8" fmla="*/ 32 w 6"/>
                  <a:gd name="T9" fmla="*/ 0 h 1"/>
                  <a:gd name="T10" fmla="*/ 0 w 6"/>
                  <a:gd name="T11" fmla="*/ 0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0" y="0"/>
                    </a:moveTo>
                    <a:lnTo>
                      <a:pt x="6"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81" name="Freeform 672"/>
              <p:cNvSpPr>
                <a:spLocks/>
              </p:cNvSpPr>
              <p:nvPr/>
            </p:nvSpPr>
            <p:spPr bwMode="auto">
              <a:xfrm>
                <a:off x="5058" y="2316"/>
                <a:ext cx="31" cy="36"/>
              </a:xfrm>
              <a:custGeom>
                <a:avLst/>
                <a:gdLst>
                  <a:gd name="T0" fmla="*/ 0 w 21"/>
                  <a:gd name="T1" fmla="*/ 108 h 25"/>
                  <a:gd name="T2" fmla="*/ 0 w 21"/>
                  <a:gd name="T3" fmla="*/ 108 h 25"/>
                  <a:gd name="T4" fmla="*/ 13 w 21"/>
                  <a:gd name="T5" fmla="*/ 99 h 25"/>
                  <a:gd name="T6" fmla="*/ 32 w 21"/>
                  <a:gd name="T7" fmla="*/ 99 h 25"/>
                  <a:gd name="T8" fmla="*/ 52 w 21"/>
                  <a:gd name="T9" fmla="*/ 81 h 25"/>
                  <a:gd name="T10" fmla="*/ 69 w 21"/>
                  <a:gd name="T11" fmla="*/ 72 h 25"/>
                  <a:gd name="T12" fmla="*/ 81 w 21"/>
                  <a:gd name="T13" fmla="*/ 56 h 25"/>
                  <a:gd name="T14" fmla="*/ 100 w 21"/>
                  <a:gd name="T15" fmla="*/ 39 h 25"/>
                  <a:gd name="T16" fmla="*/ 100 w 21"/>
                  <a:gd name="T17" fmla="*/ 27 h 25"/>
                  <a:gd name="T18" fmla="*/ 100 w 21"/>
                  <a:gd name="T19" fmla="*/ 0 h 25"/>
                  <a:gd name="T20" fmla="*/ 52 w 21"/>
                  <a:gd name="T21" fmla="*/ 0 h 25"/>
                  <a:gd name="T22" fmla="*/ 41 w 21"/>
                  <a:gd name="T23" fmla="*/ 19 h 25"/>
                  <a:gd name="T24" fmla="*/ 41 w 21"/>
                  <a:gd name="T25" fmla="*/ 27 h 25"/>
                  <a:gd name="T26" fmla="*/ 41 w 21"/>
                  <a:gd name="T27" fmla="*/ 29 h 25"/>
                  <a:gd name="T28" fmla="*/ 32 w 21"/>
                  <a:gd name="T29" fmla="*/ 39 h 25"/>
                  <a:gd name="T30" fmla="*/ 22 w 21"/>
                  <a:gd name="T31" fmla="*/ 48 h 25"/>
                  <a:gd name="T32" fmla="*/ 13 w 21"/>
                  <a:gd name="T33" fmla="*/ 48 h 25"/>
                  <a:gd name="T34" fmla="*/ 9 w 21"/>
                  <a:gd name="T35" fmla="*/ 56 h 25"/>
                  <a:gd name="T36" fmla="*/ 0 w 21"/>
                  <a:gd name="T37" fmla="*/ 56 h 25"/>
                  <a:gd name="T38" fmla="*/ 0 w 21"/>
                  <a:gd name="T39" fmla="*/ 56 h 25"/>
                  <a:gd name="T40" fmla="*/ 0 w 21"/>
                  <a:gd name="T41" fmla="*/ 108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25"/>
                  <a:gd name="T65" fmla="*/ 21 w 21"/>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25">
                    <a:moveTo>
                      <a:pt x="0" y="25"/>
                    </a:moveTo>
                    <a:lnTo>
                      <a:pt x="0" y="25"/>
                    </a:lnTo>
                    <a:lnTo>
                      <a:pt x="3" y="23"/>
                    </a:lnTo>
                    <a:lnTo>
                      <a:pt x="7" y="23"/>
                    </a:lnTo>
                    <a:lnTo>
                      <a:pt x="11" y="19"/>
                    </a:lnTo>
                    <a:lnTo>
                      <a:pt x="15" y="17"/>
                    </a:lnTo>
                    <a:lnTo>
                      <a:pt x="17" y="13"/>
                    </a:lnTo>
                    <a:lnTo>
                      <a:pt x="21" y="9"/>
                    </a:lnTo>
                    <a:lnTo>
                      <a:pt x="21" y="6"/>
                    </a:lnTo>
                    <a:lnTo>
                      <a:pt x="21" y="0"/>
                    </a:lnTo>
                    <a:lnTo>
                      <a:pt x="11" y="0"/>
                    </a:lnTo>
                    <a:lnTo>
                      <a:pt x="9" y="4"/>
                    </a:lnTo>
                    <a:lnTo>
                      <a:pt x="9" y="6"/>
                    </a:lnTo>
                    <a:lnTo>
                      <a:pt x="9" y="7"/>
                    </a:lnTo>
                    <a:lnTo>
                      <a:pt x="7" y="9"/>
                    </a:lnTo>
                    <a:lnTo>
                      <a:pt x="5" y="11"/>
                    </a:lnTo>
                    <a:lnTo>
                      <a:pt x="3" y="11"/>
                    </a:lnTo>
                    <a:lnTo>
                      <a:pt x="2" y="13"/>
                    </a:lnTo>
                    <a:lnTo>
                      <a:pt x="0" y="13"/>
                    </a:lnTo>
                    <a:lnTo>
                      <a:pt x="0" y="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82" name="Freeform 673"/>
              <p:cNvSpPr>
                <a:spLocks/>
              </p:cNvSpPr>
              <p:nvPr/>
            </p:nvSpPr>
            <p:spPr bwMode="auto">
              <a:xfrm>
                <a:off x="4646" y="2335"/>
                <a:ext cx="412" cy="42"/>
              </a:xfrm>
              <a:custGeom>
                <a:avLst/>
                <a:gdLst>
                  <a:gd name="T0" fmla="*/ 0 w 283"/>
                  <a:gd name="T1" fmla="*/ 80 h 29"/>
                  <a:gd name="T2" fmla="*/ 9 w 283"/>
                  <a:gd name="T3" fmla="*/ 127 h 29"/>
                  <a:gd name="T4" fmla="*/ 1271 w 283"/>
                  <a:gd name="T5" fmla="*/ 52 h 29"/>
                  <a:gd name="T6" fmla="*/ 1271 w 283"/>
                  <a:gd name="T7" fmla="*/ 0 h 29"/>
                  <a:gd name="T8" fmla="*/ 0 w 283"/>
                  <a:gd name="T9" fmla="*/ 80 h 29"/>
                  <a:gd name="T10" fmla="*/ 0 w 283"/>
                  <a:gd name="T11" fmla="*/ 80 h 29"/>
                  <a:gd name="T12" fmla="*/ 0 60000 65536"/>
                  <a:gd name="T13" fmla="*/ 0 60000 65536"/>
                  <a:gd name="T14" fmla="*/ 0 60000 65536"/>
                  <a:gd name="T15" fmla="*/ 0 60000 65536"/>
                  <a:gd name="T16" fmla="*/ 0 60000 65536"/>
                  <a:gd name="T17" fmla="*/ 0 60000 65536"/>
                  <a:gd name="T18" fmla="*/ 0 w 283"/>
                  <a:gd name="T19" fmla="*/ 0 h 29"/>
                  <a:gd name="T20" fmla="*/ 283 w 28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83" h="29">
                    <a:moveTo>
                      <a:pt x="0" y="18"/>
                    </a:moveTo>
                    <a:lnTo>
                      <a:pt x="2" y="29"/>
                    </a:lnTo>
                    <a:lnTo>
                      <a:pt x="283" y="12"/>
                    </a:lnTo>
                    <a:lnTo>
                      <a:pt x="283" y="0"/>
                    </a:lnTo>
                    <a:lnTo>
                      <a:pt x="0" y="1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83" name="Freeform 674"/>
              <p:cNvSpPr>
                <a:spLocks/>
              </p:cNvSpPr>
              <p:nvPr/>
            </p:nvSpPr>
            <p:spPr bwMode="auto">
              <a:xfrm>
                <a:off x="4615" y="2346"/>
                <a:ext cx="33" cy="31"/>
              </a:xfrm>
              <a:custGeom>
                <a:avLst/>
                <a:gdLst>
                  <a:gd name="T0" fmla="*/ 0 w 23"/>
                  <a:gd name="T1" fmla="*/ 0 h 21"/>
                  <a:gd name="T2" fmla="*/ 0 w 23"/>
                  <a:gd name="T3" fmla="*/ 0 h 21"/>
                  <a:gd name="T4" fmla="*/ 0 w 23"/>
                  <a:gd name="T5" fmla="*/ 19 h 21"/>
                  <a:gd name="T6" fmla="*/ 9 w 23"/>
                  <a:gd name="T7" fmla="*/ 40 h 21"/>
                  <a:gd name="T8" fmla="*/ 19 w 23"/>
                  <a:gd name="T9" fmla="*/ 52 h 21"/>
                  <a:gd name="T10" fmla="*/ 27 w 23"/>
                  <a:gd name="T11" fmla="*/ 69 h 21"/>
                  <a:gd name="T12" fmla="*/ 42 w 23"/>
                  <a:gd name="T13" fmla="*/ 81 h 21"/>
                  <a:gd name="T14" fmla="*/ 60 w 23"/>
                  <a:gd name="T15" fmla="*/ 90 h 21"/>
                  <a:gd name="T16" fmla="*/ 76 w 23"/>
                  <a:gd name="T17" fmla="*/ 100 h 21"/>
                  <a:gd name="T18" fmla="*/ 96 w 23"/>
                  <a:gd name="T19" fmla="*/ 100 h 21"/>
                  <a:gd name="T20" fmla="*/ 89 w 23"/>
                  <a:gd name="T21" fmla="*/ 47 h 21"/>
                  <a:gd name="T22" fmla="*/ 86 w 23"/>
                  <a:gd name="T23" fmla="*/ 47 h 21"/>
                  <a:gd name="T24" fmla="*/ 76 w 23"/>
                  <a:gd name="T25" fmla="*/ 47 h 21"/>
                  <a:gd name="T26" fmla="*/ 67 w 23"/>
                  <a:gd name="T27" fmla="*/ 40 h 21"/>
                  <a:gd name="T28" fmla="*/ 60 w 23"/>
                  <a:gd name="T29" fmla="*/ 40 h 21"/>
                  <a:gd name="T30" fmla="*/ 60 w 23"/>
                  <a:gd name="T31" fmla="*/ 28 h 21"/>
                  <a:gd name="T32" fmla="*/ 49 w 23"/>
                  <a:gd name="T33" fmla="*/ 19 h 21"/>
                  <a:gd name="T34" fmla="*/ 49 w 23"/>
                  <a:gd name="T35" fmla="*/ 9 h 21"/>
                  <a:gd name="T36" fmla="*/ 49 w 23"/>
                  <a:gd name="T37" fmla="*/ 0 h 21"/>
                  <a:gd name="T38" fmla="*/ 49 w 23"/>
                  <a:gd name="T39" fmla="*/ 0 h 21"/>
                  <a:gd name="T40" fmla="*/ 0 w 23"/>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1"/>
                  <a:gd name="T65" fmla="*/ 23 w 23"/>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1">
                    <a:moveTo>
                      <a:pt x="0" y="0"/>
                    </a:moveTo>
                    <a:lnTo>
                      <a:pt x="0" y="0"/>
                    </a:lnTo>
                    <a:lnTo>
                      <a:pt x="0" y="4"/>
                    </a:lnTo>
                    <a:lnTo>
                      <a:pt x="2" y="8"/>
                    </a:lnTo>
                    <a:lnTo>
                      <a:pt x="4" y="11"/>
                    </a:lnTo>
                    <a:lnTo>
                      <a:pt x="6" y="15"/>
                    </a:lnTo>
                    <a:lnTo>
                      <a:pt x="10" y="17"/>
                    </a:lnTo>
                    <a:lnTo>
                      <a:pt x="14" y="19"/>
                    </a:lnTo>
                    <a:lnTo>
                      <a:pt x="18" y="21"/>
                    </a:lnTo>
                    <a:lnTo>
                      <a:pt x="23" y="21"/>
                    </a:lnTo>
                    <a:lnTo>
                      <a:pt x="21" y="10"/>
                    </a:lnTo>
                    <a:lnTo>
                      <a:pt x="20" y="10"/>
                    </a:lnTo>
                    <a:lnTo>
                      <a:pt x="18" y="10"/>
                    </a:lnTo>
                    <a:lnTo>
                      <a:pt x="16" y="8"/>
                    </a:lnTo>
                    <a:lnTo>
                      <a:pt x="14" y="8"/>
                    </a:lnTo>
                    <a:lnTo>
                      <a:pt x="14" y="6"/>
                    </a:lnTo>
                    <a:lnTo>
                      <a:pt x="12" y="4"/>
                    </a:lnTo>
                    <a:lnTo>
                      <a:pt x="12" y="2"/>
                    </a:lnTo>
                    <a:lnTo>
                      <a:pt x="12"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84" name="Freeform 675"/>
              <p:cNvSpPr>
                <a:spLocks/>
              </p:cNvSpPr>
              <p:nvPr/>
            </p:nvSpPr>
            <p:spPr bwMode="auto">
              <a:xfrm>
                <a:off x="4624" y="2346"/>
                <a:ext cx="8" cy="2"/>
              </a:xfrm>
              <a:custGeom>
                <a:avLst/>
                <a:gdLst>
                  <a:gd name="T0" fmla="*/ 20 w 6"/>
                  <a:gd name="T1" fmla="*/ 0 h 2"/>
                  <a:gd name="T2" fmla="*/ 0 w 6"/>
                  <a:gd name="T3" fmla="*/ 0 h 2"/>
                  <a:gd name="T4" fmla="*/ 0 w 6"/>
                  <a:gd name="T5" fmla="*/ 0 h 2"/>
                  <a:gd name="T6" fmla="*/ 0 w 6"/>
                  <a:gd name="T7" fmla="*/ 0 h 2"/>
                  <a:gd name="T8" fmla="*/ 0 w 6"/>
                  <a:gd name="T9" fmla="*/ 0 h 2"/>
                  <a:gd name="T10" fmla="*/ 20 w 6"/>
                  <a:gd name="T11" fmla="*/ 0 h 2"/>
                  <a:gd name="T12" fmla="*/ 0 60000 65536"/>
                  <a:gd name="T13" fmla="*/ 0 60000 65536"/>
                  <a:gd name="T14" fmla="*/ 0 60000 65536"/>
                  <a:gd name="T15" fmla="*/ 0 60000 65536"/>
                  <a:gd name="T16" fmla="*/ 0 60000 65536"/>
                  <a:gd name="T17" fmla="*/ 0 60000 65536"/>
                  <a:gd name="T18" fmla="*/ 0 w 6"/>
                  <a:gd name="T19" fmla="*/ 0 h 2"/>
                  <a:gd name="T20" fmla="*/ 6 w 6"/>
                  <a:gd name="T21" fmla="*/ 2 h 2"/>
                </a:gdLst>
                <a:ahLst/>
                <a:cxnLst>
                  <a:cxn ang="T12">
                    <a:pos x="T0" y="T1"/>
                  </a:cxn>
                  <a:cxn ang="T13">
                    <a:pos x="T2" y="T3"/>
                  </a:cxn>
                  <a:cxn ang="T14">
                    <a:pos x="T4" y="T5"/>
                  </a:cxn>
                  <a:cxn ang="T15">
                    <a:pos x="T6" y="T7"/>
                  </a:cxn>
                  <a:cxn ang="T16">
                    <a:pos x="T8" y="T9"/>
                  </a:cxn>
                  <a:cxn ang="T17">
                    <a:pos x="T10" y="T11"/>
                  </a:cxn>
                </a:cxnLst>
                <a:rect l="T18" t="T19" r="T20" b="T21"/>
                <a:pathLst>
                  <a:path w="6" h="2">
                    <a:moveTo>
                      <a:pt x="6" y="0"/>
                    </a:moveTo>
                    <a:lnTo>
                      <a:pt x="0" y="0"/>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85" name="Freeform 676"/>
              <p:cNvSpPr>
                <a:spLocks/>
              </p:cNvSpPr>
              <p:nvPr/>
            </p:nvSpPr>
            <p:spPr bwMode="auto">
              <a:xfrm>
                <a:off x="4615" y="2313"/>
                <a:ext cx="33" cy="33"/>
              </a:xfrm>
              <a:custGeom>
                <a:avLst/>
                <a:gdLst>
                  <a:gd name="T0" fmla="*/ 89 w 23"/>
                  <a:gd name="T1" fmla="*/ 0 h 23"/>
                  <a:gd name="T2" fmla="*/ 89 w 23"/>
                  <a:gd name="T3" fmla="*/ 0 h 23"/>
                  <a:gd name="T4" fmla="*/ 76 w 23"/>
                  <a:gd name="T5" fmla="*/ 0 h 23"/>
                  <a:gd name="T6" fmla="*/ 60 w 23"/>
                  <a:gd name="T7" fmla="*/ 9 h 23"/>
                  <a:gd name="T8" fmla="*/ 42 w 23"/>
                  <a:gd name="T9" fmla="*/ 19 h 23"/>
                  <a:gd name="T10" fmla="*/ 27 w 23"/>
                  <a:gd name="T11" fmla="*/ 27 h 23"/>
                  <a:gd name="T12" fmla="*/ 19 w 23"/>
                  <a:gd name="T13" fmla="*/ 39 h 23"/>
                  <a:gd name="T14" fmla="*/ 9 w 23"/>
                  <a:gd name="T15" fmla="*/ 56 h 23"/>
                  <a:gd name="T16" fmla="*/ 0 w 23"/>
                  <a:gd name="T17" fmla="*/ 80 h 23"/>
                  <a:gd name="T18" fmla="*/ 0 w 23"/>
                  <a:gd name="T19" fmla="*/ 96 h 23"/>
                  <a:gd name="T20" fmla="*/ 49 w 23"/>
                  <a:gd name="T21" fmla="*/ 96 h 23"/>
                  <a:gd name="T22" fmla="*/ 49 w 23"/>
                  <a:gd name="T23" fmla="*/ 89 h 23"/>
                  <a:gd name="T24" fmla="*/ 49 w 23"/>
                  <a:gd name="T25" fmla="*/ 80 h 23"/>
                  <a:gd name="T26" fmla="*/ 60 w 23"/>
                  <a:gd name="T27" fmla="*/ 66 h 23"/>
                  <a:gd name="T28" fmla="*/ 60 w 23"/>
                  <a:gd name="T29" fmla="*/ 66 h 23"/>
                  <a:gd name="T30" fmla="*/ 67 w 23"/>
                  <a:gd name="T31" fmla="*/ 56 h 23"/>
                  <a:gd name="T32" fmla="*/ 76 w 23"/>
                  <a:gd name="T33" fmla="*/ 47 h 23"/>
                  <a:gd name="T34" fmla="*/ 89 w 23"/>
                  <a:gd name="T35" fmla="*/ 47 h 23"/>
                  <a:gd name="T36" fmla="*/ 96 w 23"/>
                  <a:gd name="T37" fmla="*/ 39 h 23"/>
                  <a:gd name="T38" fmla="*/ 96 w 23"/>
                  <a:gd name="T39" fmla="*/ 39 h 23"/>
                  <a:gd name="T40" fmla="*/ 89 w 23"/>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3"/>
                  <a:gd name="T65" fmla="*/ 23 w 23"/>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3">
                    <a:moveTo>
                      <a:pt x="21" y="0"/>
                    </a:moveTo>
                    <a:lnTo>
                      <a:pt x="21" y="0"/>
                    </a:lnTo>
                    <a:lnTo>
                      <a:pt x="18" y="0"/>
                    </a:lnTo>
                    <a:lnTo>
                      <a:pt x="14" y="2"/>
                    </a:lnTo>
                    <a:lnTo>
                      <a:pt x="10" y="4"/>
                    </a:lnTo>
                    <a:lnTo>
                      <a:pt x="6" y="6"/>
                    </a:lnTo>
                    <a:lnTo>
                      <a:pt x="4" y="9"/>
                    </a:lnTo>
                    <a:lnTo>
                      <a:pt x="2" y="13"/>
                    </a:lnTo>
                    <a:lnTo>
                      <a:pt x="0" y="19"/>
                    </a:lnTo>
                    <a:lnTo>
                      <a:pt x="0" y="23"/>
                    </a:lnTo>
                    <a:lnTo>
                      <a:pt x="12" y="23"/>
                    </a:lnTo>
                    <a:lnTo>
                      <a:pt x="12" y="21"/>
                    </a:lnTo>
                    <a:lnTo>
                      <a:pt x="12" y="19"/>
                    </a:lnTo>
                    <a:lnTo>
                      <a:pt x="14" y="15"/>
                    </a:lnTo>
                    <a:lnTo>
                      <a:pt x="16" y="13"/>
                    </a:lnTo>
                    <a:lnTo>
                      <a:pt x="18" y="11"/>
                    </a:lnTo>
                    <a:lnTo>
                      <a:pt x="21" y="11"/>
                    </a:lnTo>
                    <a:lnTo>
                      <a:pt x="23" y="9"/>
                    </a:lnTo>
                    <a:lnTo>
                      <a:pt x="2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86" name="Freeform 677"/>
              <p:cNvSpPr>
                <a:spLocks/>
              </p:cNvSpPr>
              <p:nvPr/>
            </p:nvSpPr>
            <p:spPr bwMode="auto">
              <a:xfrm>
                <a:off x="4624" y="2304"/>
                <a:ext cx="456" cy="48"/>
              </a:xfrm>
              <a:custGeom>
                <a:avLst/>
                <a:gdLst>
                  <a:gd name="T0" fmla="*/ 1409 w 313"/>
                  <a:gd name="T1" fmla="*/ 0 h 33"/>
                  <a:gd name="T2" fmla="*/ 1221 w 313"/>
                  <a:gd name="T3" fmla="*/ 9 h 33"/>
                  <a:gd name="T4" fmla="*/ 1036 w 313"/>
                  <a:gd name="T5" fmla="*/ 19 h 33"/>
                  <a:gd name="T6" fmla="*/ 858 w 313"/>
                  <a:gd name="T7" fmla="*/ 36 h 33"/>
                  <a:gd name="T8" fmla="*/ 683 w 313"/>
                  <a:gd name="T9" fmla="*/ 47 h 33"/>
                  <a:gd name="T10" fmla="*/ 510 w 313"/>
                  <a:gd name="T11" fmla="*/ 52 h 33"/>
                  <a:gd name="T12" fmla="*/ 338 w 313"/>
                  <a:gd name="T13" fmla="*/ 68 h 33"/>
                  <a:gd name="T14" fmla="*/ 168 w 313"/>
                  <a:gd name="T15" fmla="*/ 76 h 33"/>
                  <a:gd name="T16" fmla="*/ 0 w 313"/>
                  <a:gd name="T17" fmla="*/ 95 h 33"/>
                  <a:gd name="T18" fmla="*/ 0 w 313"/>
                  <a:gd name="T19" fmla="*/ 148 h 33"/>
                  <a:gd name="T20" fmla="*/ 170 w 313"/>
                  <a:gd name="T21" fmla="*/ 129 h 33"/>
                  <a:gd name="T22" fmla="*/ 338 w 313"/>
                  <a:gd name="T23" fmla="*/ 121 h 33"/>
                  <a:gd name="T24" fmla="*/ 510 w 313"/>
                  <a:gd name="T25" fmla="*/ 102 h 33"/>
                  <a:gd name="T26" fmla="*/ 683 w 313"/>
                  <a:gd name="T27" fmla="*/ 95 h 33"/>
                  <a:gd name="T28" fmla="*/ 865 w 313"/>
                  <a:gd name="T29" fmla="*/ 87 h 33"/>
                  <a:gd name="T30" fmla="*/ 1045 w 313"/>
                  <a:gd name="T31" fmla="*/ 68 h 33"/>
                  <a:gd name="T32" fmla="*/ 1231 w 313"/>
                  <a:gd name="T33" fmla="*/ 61 h 33"/>
                  <a:gd name="T34" fmla="*/ 1409 w 313"/>
                  <a:gd name="T35" fmla="*/ 52 h 33"/>
                  <a:gd name="T36" fmla="*/ 1409 w 313"/>
                  <a:gd name="T37" fmla="*/ 0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3"/>
                  <a:gd name="T58" fmla="*/ 0 h 33"/>
                  <a:gd name="T59" fmla="*/ 313 w 31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3" h="33">
                    <a:moveTo>
                      <a:pt x="313" y="0"/>
                    </a:moveTo>
                    <a:lnTo>
                      <a:pt x="271" y="2"/>
                    </a:lnTo>
                    <a:lnTo>
                      <a:pt x="230" y="4"/>
                    </a:lnTo>
                    <a:lnTo>
                      <a:pt x="190" y="8"/>
                    </a:lnTo>
                    <a:lnTo>
                      <a:pt x="152" y="10"/>
                    </a:lnTo>
                    <a:lnTo>
                      <a:pt x="113" y="12"/>
                    </a:lnTo>
                    <a:lnTo>
                      <a:pt x="75" y="15"/>
                    </a:lnTo>
                    <a:lnTo>
                      <a:pt x="37" y="17"/>
                    </a:lnTo>
                    <a:lnTo>
                      <a:pt x="0" y="21"/>
                    </a:lnTo>
                    <a:lnTo>
                      <a:pt x="0" y="33"/>
                    </a:lnTo>
                    <a:lnTo>
                      <a:pt x="38" y="29"/>
                    </a:lnTo>
                    <a:lnTo>
                      <a:pt x="75" y="27"/>
                    </a:lnTo>
                    <a:lnTo>
                      <a:pt x="113" y="23"/>
                    </a:lnTo>
                    <a:lnTo>
                      <a:pt x="152" y="21"/>
                    </a:lnTo>
                    <a:lnTo>
                      <a:pt x="192" y="19"/>
                    </a:lnTo>
                    <a:lnTo>
                      <a:pt x="232" y="15"/>
                    </a:lnTo>
                    <a:lnTo>
                      <a:pt x="273" y="14"/>
                    </a:lnTo>
                    <a:lnTo>
                      <a:pt x="313" y="12"/>
                    </a:lnTo>
                    <a:lnTo>
                      <a:pt x="31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87" name="Freeform 678"/>
              <p:cNvSpPr>
                <a:spLocks/>
              </p:cNvSpPr>
              <p:nvPr/>
            </p:nvSpPr>
            <p:spPr bwMode="auto">
              <a:xfrm>
                <a:off x="4131" y="2137"/>
                <a:ext cx="160" cy="16"/>
              </a:xfrm>
              <a:custGeom>
                <a:avLst/>
                <a:gdLst>
                  <a:gd name="T0" fmla="*/ 493 w 110"/>
                  <a:gd name="T1" fmla="*/ 48 h 11"/>
                  <a:gd name="T2" fmla="*/ 493 w 110"/>
                  <a:gd name="T3" fmla="*/ 0 h 11"/>
                  <a:gd name="T4" fmla="*/ 0 w 110"/>
                  <a:gd name="T5" fmla="*/ 0 h 11"/>
                  <a:gd name="T6" fmla="*/ 0 w 110"/>
                  <a:gd name="T7" fmla="*/ 48 h 11"/>
                  <a:gd name="T8" fmla="*/ 493 w 110"/>
                  <a:gd name="T9" fmla="*/ 48 h 11"/>
                  <a:gd name="T10" fmla="*/ 493 w 110"/>
                  <a:gd name="T11" fmla="*/ 48 h 11"/>
                  <a:gd name="T12" fmla="*/ 0 60000 65536"/>
                  <a:gd name="T13" fmla="*/ 0 60000 65536"/>
                  <a:gd name="T14" fmla="*/ 0 60000 65536"/>
                  <a:gd name="T15" fmla="*/ 0 60000 65536"/>
                  <a:gd name="T16" fmla="*/ 0 60000 65536"/>
                  <a:gd name="T17" fmla="*/ 0 60000 65536"/>
                  <a:gd name="T18" fmla="*/ 0 w 110"/>
                  <a:gd name="T19" fmla="*/ 0 h 11"/>
                  <a:gd name="T20" fmla="*/ 110 w 11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0" h="11">
                    <a:moveTo>
                      <a:pt x="110" y="11"/>
                    </a:moveTo>
                    <a:lnTo>
                      <a:pt x="110" y="0"/>
                    </a:lnTo>
                    <a:lnTo>
                      <a:pt x="0" y="0"/>
                    </a:lnTo>
                    <a:lnTo>
                      <a:pt x="0" y="11"/>
                    </a:lnTo>
                    <a:lnTo>
                      <a:pt x="110"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88" name="Freeform 679"/>
              <p:cNvSpPr>
                <a:spLocks/>
              </p:cNvSpPr>
              <p:nvPr/>
            </p:nvSpPr>
            <p:spPr bwMode="auto">
              <a:xfrm>
                <a:off x="4291" y="2137"/>
                <a:ext cx="111" cy="112"/>
              </a:xfrm>
              <a:custGeom>
                <a:avLst/>
                <a:gdLst>
                  <a:gd name="T0" fmla="*/ 346 w 76"/>
                  <a:gd name="T1" fmla="*/ 345 h 77"/>
                  <a:gd name="T2" fmla="*/ 346 w 76"/>
                  <a:gd name="T3" fmla="*/ 345 h 77"/>
                  <a:gd name="T4" fmla="*/ 343 w 76"/>
                  <a:gd name="T5" fmla="*/ 273 h 77"/>
                  <a:gd name="T6" fmla="*/ 315 w 76"/>
                  <a:gd name="T7" fmla="*/ 205 h 77"/>
                  <a:gd name="T8" fmla="*/ 286 w 76"/>
                  <a:gd name="T9" fmla="*/ 157 h 77"/>
                  <a:gd name="T10" fmla="*/ 240 w 76"/>
                  <a:gd name="T11" fmla="*/ 102 h 77"/>
                  <a:gd name="T12" fmla="*/ 190 w 76"/>
                  <a:gd name="T13" fmla="*/ 60 h 77"/>
                  <a:gd name="T14" fmla="*/ 130 w 76"/>
                  <a:gd name="T15" fmla="*/ 28 h 77"/>
                  <a:gd name="T16" fmla="*/ 69 w 76"/>
                  <a:gd name="T17" fmla="*/ 9 h 77"/>
                  <a:gd name="T18" fmla="*/ 0 w 76"/>
                  <a:gd name="T19" fmla="*/ 0 h 77"/>
                  <a:gd name="T20" fmla="*/ 0 w 76"/>
                  <a:gd name="T21" fmla="*/ 48 h 77"/>
                  <a:gd name="T22" fmla="*/ 60 w 76"/>
                  <a:gd name="T23" fmla="*/ 60 h 77"/>
                  <a:gd name="T24" fmla="*/ 115 w 76"/>
                  <a:gd name="T25" fmla="*/ 76 h 77"/>
                  <a:gd name="T26" fmla="*/ 164 w 76"/>
                  <a:gd name="T27" fmla="*/ 102 h 77"/>
                  <a:gd name="T28" fmla="*/ 209 w 76"/>
                  <a:gd name="T29" fmla="*/ 138 h 77"/>
                  <a:gd name="T30" fmla="*/ 240 w 76"/>
                  <a:gd name="T31" fmla="*/ 177 h 77"/>
                  <a:gd name="T32" fmla="*/ 269 w 76"/>
                  <a:gd name="T33" fmla="*/ 234 h 77"/>
                  <a:gd name="T34" fmla="*/ 286 w 76"/>
                  <a:gd name="T35" fmla="*/ 284 h 77"/>
                  <a:gd name="T36" fmla="*/ 296 w 76"/>
                  <a:gd name="T37" fmla="*/ 345 h 77"/>
                  <a:gd name="T38" fmla="*/ 296 w 76"/>
                  <a:gd name="T39" fmla="*/ 345 h 77"/>
                  <a:gd name="T40" fmla="*/ 346 w 76"/>
                  <a:gd name="T41" fmla="*/ 345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77"/>
                  <a:gd name="T65" fmla="*/ 76 w 76"/>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77">
                    <a:moveTo>
                      <a:pt x="76" y="77"/>
                    </a:moveTo>
                    <a:lnTo>
                      <a:pt x="76" y="77"/>
                    </a:lnTo>
                    <a:lnTo>
                      <a:pt x="75" y="61"/>
                    </a:lnTo>
                    <a:lnTo>
                      <a:pt x="69" y="46"/>
                    </a:lnTo>
                    <a:lnTo>
                      <a:pt x="63" y="35"/>
                    </a:lnTo>
                    <a:lnTo>
                      <a:pt x="53" y="23"/>
                    </a:lnTo>
                    <a:lnTo>
                      <a:pt x="42" y="13"/>
                    </a:lnTo>
                    <a:lnTo>
                      <a:pt x="29" y="6"/>
                    </a:lnTo>
                    <a:lnTo>
                      <a:pt x="15" y="2"/>
                    </a:lnTo>
                    <a:lnTo>
                      <a:pt x="0" y="0"/>
                    </a:lnTo>
                    <a:lnTo>
                      <a:pt x="0" y="11"/>
                    </a:lnTo>
                    <a:lnTo>
                      <a:pt x="13" y="13"/>
                    </a:lnTo>
                    <a:lnTo>
                      <a:pt x="25" y="17"/>
                    </a:lnTo>
                    <a:lnTo>
                      <a:pt x="36" y="23"/>
                    </a:lnTo>
                    <a:lnTo>
                      <a:pt x="46" y="31"/>
                    </a:lnTo>
                    <a:lnTo>
                      <a:pt x="53" y="40"/>
                    </a:lnTo>
                    <a:lnTo>
                      <a:pt x="59" y="52"/>
                    </a:lnTo>
                    <a:lnTo>
                      <a:pt x="63" y="63"/>
                    </a:lnTo>
                    <a:lnTo>
                      <a:pt x="65" y="77"/>
                    </a:lnTo>
                    <a:lnTo>
                      <a:pt x="76" y="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89" name="Freeform 680"/>
              <p:cNvSpPr>
                <a:spLocks/>
              </p:cNvSpPr>
              <p:nvPr/>
            </p:nvSpPr>
            <p:spPr bwMode="auto">
              <a:xfrm>
                <a:off x="4386" y="2249"/>
                <a:ext cx="16" cy="1300"/>
              </a:xfrm>
              <a:custGeom>
                <a:avLst/>
                <a:gdLst>
                  <a:gd name="T0" fmla="*/ 0 w 11"/>
                  <a:gd name="T1" fmla="*/ 4025 h 892"/>
                  <a:gd name="T2" fmla="*/ 48 w 11"/>
                  <a:gd name="T3" fmla="*/ 4025 h 892"/>
                  <a:gd name="T4" fmla="*/ 48 w 11"/>
                  <a:gd name="T5" fmla="*/ 0 h 892"/>
                  <a:gd name="T6" fmla="*/ 0 w 11"/>
                  <a:gd name="T7" fmla="*/ 0 h 892"/>
                  <a:gd name="T8" fmla="*/ 0 w 11"/>
                  <a:gd name="T9" fmla="*/ 4025 h 892"/>
                  <a:gd name="T10" fmla="*/ 0 w 11"/>
                  <a:gd name="T11" fmla="*/ 4025 h 892"/>
                  <a:gd name="T12" fmla="*/ 0 60000 65536"/>
                  <a:gd name="T13" fmla="*/ 0 60000 65536"/>
                  <a:gd name="T14" fmla="*/ 0 60000 65536"/>
                  <a:gd name="T15" fmla="*/ 0 60000 65536"/>
                  <a:gd name="T16" fmla="*/ 0 60000 65536"/>
                  <a:gd name="T17" fmla="*/ 0 60000 65536"/>
                  <a:gd name="T18" fmla="*/ 0 w 11"/>
                  <a:gd name="T19" fmla="*/ 0 h 892"/>
                  <a:gd name="T20" fmla="*/ 11 w 11"/>
                  <a:gd name="T21" fmla="*/ 892 h 892"/>
                </a:gdLst>
                <a:ahLst/>
                <a:cxnLst>
                  <a:cxn ang="T12">
                    <a:pos x="T0" y="T1"/>
                  </a:cxn>
                  <a:cxn ang="T13">
                    <a:pos x="T2" y="T3"/>
                  </a:cxn>
                  <a:cxn ang="T14">
                    <a:pos x="T4" y="T5"/>
                  </a:cxn>
                  <a:cxn ang="T15">
                    <a:pos x="T6" y="T7"/>
                  </a:cxn>
                  <a:cxn ang="T16">
                    <a:pos x="T8" y="T9"/>
                  </a:cxn>
                  <a:cxn ang="T17">
                    <a:pos x="T10" y="T11"/>
                  </a:cxn>
                </a:cxnLst>
                <a:rect l="T18" t="T19" r="T20" b="T21"/>
                <a:pathLst>
                  <a:path w="11" h="892">
                    <a:moveTo>
                      <a:pt x="0" y="892"/>
                    </a:moveTo>
                    <a:lnTo>
                      <a:pt x="11" y="892"/>
                    </a:lnTo>
                    <a:lnTo>
                      <a:pt x="11" y="0"/>
                    </a:lnTo>
                    <a:lnTo>
                      <a:pt x="0" y="0"/>
                    </a:lnTo>
                    <a:lnTo>
                      <a:pt x="0" y="89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90" name="Freeform 681"/>
              <p:cNvSpPr>
                <a:spLocks/>
              </p:cNvSpPr>
              <p:nvPr/>
            </p:nvSpPr>
            <p:spPr bwMode="auto">
              <a:xfrm>
                <a:off x="4291" y="3549"/>
                <a:ext cx="111" cy="110"/>
              </a:xfrm>
              <a:custGeom>
                <a:avLst/>
                <a:gdLst>
                  <a:gd name="T0" fmla="*/ 0 w 76"/>
                  <a:gd name="T1" fmla="*/ 346 h 75"/>
                  <a:gd name="T2" fmla="*/ 0 w 76"/>
                  <a:gd name="T3" fmla="*/ 346 h 75"/>
                  <a:gd name="T4" fmla="*/ 69 w 76"/>
                  <a:gd name="T5" fmla="*/ 346 h 75"/>
                  <a:gd name="T6" fmla="*/ 130 w 76"/>
                  <a:gd name="T7" fmla="*/ 318 h 75"/>
                  <a:gd name="T8" fmla="*/ 190 w 76"/>
                  <a:gd name="T9" fmla="*/ 296 h 75"/>
                  <a:gd name="T10" fmla="*/ 240 w 76"/>
                  <a:gd name="T11" fmla="*/ 249 h 75"/>
                  <a:gd name="T12" fmla="*/ 286 w 76"/>
                  <a:gd name="T13" fmla="*/ 195 h 75"/>
                  <a:gd name="T14" fmla="*/ 315 w 76"/>
                  <a:gd name="T15" fmla="*/ 135 h 75"/>
                  <a:gd name="T16" fmla="*/ 343 w 76"/>
                  <a:gd name="T17" fmla="*/ 73 h 75"/>
                  <a:gd name="T18" fmla="*/ 346 w 76"/>
                  <a:gd name="T19" fmla="*/ 0 h 75"/>
                  <a:gd name="T20" fmla="*/ 296 w 76"/>
                  <a:gd name="T21" fmla="*/ 0 h 75"/>
                  <a:gd name="T22" fmla="*/ 286 w 76"/>
                  <a:gd name="T23" fmla="*/ 56 h 75"/>
                  <a:gd name="T24" fmla="*/ 269 w 76"/>
                  <a:gd name="T25" fmla="*/ 116 h 75"/>
                  <a:gd name="T26" fmla="*/ 240 w 76"/>
                  <a:gd name="T27" fmla="*/ 161 h 75"/>
                  <a:gd name="T28" fmla="*/ 209 w 76"/>
                  <a:gd name="T29" fmla="*/ 204 h 75"/>
                  <a:gd name="T30" fmla="*/ 164 w 76"/>
                  <a:gd name="T31" fmla="*/ 249 h 75"/>
                  <a:gd name="T32" fmla="*/ 115 w 76"/>
                  <a:gd name="T33" fmla="*/ 277 h 75"/>
                  <a:gd name="T34" fmla="*/ 60 w 76"/>
                  <a:gd name="T35" fmla="*/ 296 h 75"/>
                  <a:gd name="T36" fmla="*/ 0 w 76"/>
                  <a:gd name="T37" fmla="*/ 296 h 75"/>
                  <a:gd name="T38" fmla="*/ 0 w 76"/>
                  <a:gd name="T39" fmla="*/ 296 h 75"/>
                  <a:gd name="T40" fmla="*/ 0 w 76"/>
                  <a:gd name="T41" fmla="*/ 346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75"/>
                  <a:gd name="T65" fmla="*/ 76 w 76"/>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75">
                    <a:moveTo>
                      <a:pt x="0" y="75"/>
                    </a:moveTo>
                    <a:lnTo>
                      <a:pt x="0" y="75"/>
                    </a:lnTo>
                    <a:lnTo>
                      <a:pt x="15" y="75"/>
                    </a:lnTo>
                    <a:lnTo>
                      <a:pt x="29" y="69"/>
                    </a:lnTo>
                    <a:lnTo>
                      <a:pt x="42" y="64"/>
                    </a:lnTo>
                    <a:lnTo>
                      <a:pt x="53" y="54"/>
                    </a:lnTo>
                    <a:lnTo>
                      <a:pt x="63" y="42"/>
                    </a:lnTo>
                    <a:lnTo>
                      <a:pt x="69" y="29"/>
                    </a:lnTo>
                    <a:lnTo>
                      <a:pt x="75" y="16"/>
                    </a:lnTo>
                    <a:lnTo>
                      <a:pt x="76" y="0"/>
                    </a:lnTo>
                    <a:lnTo>
                      <a:pt x="65" y="0"/>
                    </a:lnTo>
                    <a:lnTo>
                      <a:pt x="63" y="12"/>
                    </a:lnTo>
                    <a:lnTo>
                      <a:pt x="59" y="25"/>
                    </a:lnTo>
                    <a:lnTo>
                      <a:pt x="53" y="35"/>
                    </a:lnTo>
                    <a:lnTo>
                      <a:pt x="46" y="44"/>
                    </a:lnTo>
                    <a:lnTo>
                      <a:pt x="36" y="54"/>
                    </a:lnTo>
                    <a:lnTo>
                      <a:pt x="25" y="60"/>
                    </a:lnTo>
                    <a:lnTo>
                      <a:pt x="13" y="64"/>
                    </a:lnTo>
                    <a:lnTo>
                      <a:pt x="0" y="64"/>
                    </a:lnTo>
                    <a:lnTo>
                      <a:pt x="0" y="7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91" name="Freeform 682"/>
              <p:cNvSpPr>
                <a:spLocks/>
              </p:cNvSpPr>
              <p:nvPr/>
            </p:nvSpPr>
            <p:spPr bwMode="auto">
              <a:xfrm>
                <a:off x="4131" y="3643"/>
                <a:ext cx="160" cy="16"/>
              </a:xfrm>
              <a:custGeom>
                <a:avLst/>
                <a:gdLst>
                  <a:gd name="T0" fmla="*/ 0 w 110"/>
                  <a:gd name="T1" fmla="*/ 0 h 11"/>
                  <a:gd name="T2" fmla="*/ 0 w 110"/>
                  <a:gd name="T3" fmla="*/ 48 h 11"/>
                  <a:gd name="T4" fmla="*/ 493 w 110"/>
                  <a:gd name="T5" fmla="*/ 48 h 11"/>
                  <a:gd name="T6" fmla="*/ 493 w 110"/>
                  <a:gd name="T7" fmla="*/ 0 h 11"/>
                  <a:gd name="T8" fmla="*/ 0 w 110"/>
                  <a:gd name="T9" fmla="*/ 0 h 11"/>
                  <a:gd name="T10" fmla="*/ 0 w 110"/>
                  <a:gd name="T11" fmla="*/ 0 h 11"/>
                  <a:gd name="T12" fmla="*/ 0 60000 65536"/>
                  <a:gd name="T13" fmla="*/ 0 60000 65536"/>
                  <a:gd name="T14" fmla="*/ 0 60000 65536"/>
                  <a:gd name="T15" fmla="*/ 0 60000 65536"/>
                  <a:gd name="T16" fmla="*/ 0 60000 65536"/>
                  <a:gd name="T17" fmla="*/ 0 60000 65536"/>
                  <a:gd name="T18" fmla="*/ 0 w 110"/>
                  <a:gd name="T19" fmla="*/ 0 h 11"/>
                  <a:gd name="T20" fmla="*/ 110 w 11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0" h="11">
                    <a:moveTo>
                      <a:pt x="0" y="0"/>
                    </a:moveTo>
                    <a:lnTo>
                      <a:pt x="0" y="11"/>
                    </a:lnTo>
                    <a:lnTo>
                      <a:pt x="110" y="11"/>
                    </a:lnTo>
                    <a:lnTo>
                      <a:pt x="110"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92" name="Freeform 683"/>
              <p:cNvSpPr>
                <a:spLocks/>
              </p:cNvSpPr>
              <p:nvPr/>
            </p:nvSpPr>
            <p:spPr bwMode="auto">
              <a:xfrm>
                <a:off x="4020" y="3549"/>
                <a:ext cx="111" cy="110"/>
              </a:xfrm>
              <a:custGeom>
                <a:avLst/>
                <a:gdLst>
                  <a:gd name="T0" fmla="*/ 0 w 76"/>
                  <a:gd name="T1" fmla="*/ 0 h 75"/>
                  <a:gd name="T2" fmla="*/ 0 w 76"/>
                  <a:gd name="T3" fmla="*/ 0 h 75"/>
                  <a:gd name="T4" fmla="*/ 1 w 76"/>
                  <a:gd name="T5" fmla="*/ 73 h 75"/>
                  <a:gd name="T6" fmla="*/ 22 w 76"/>
                  <a:gd name="T7" fmla="*/ 135 h 75"/>
                  <a:gd name="T8" fmla="*/ 60 w 76"/>
                  <a:gd name="T9" fmla="*/ 195 h 75"/>
                  <a:gd name="T10" fmla="*/ 107 w 76"/>
                  <a:gd name="T11" fmla="*/ 249 h 75"/>
                  <a:gd name="T12" fmla="*/ 156 w 76"/>
                  <a:gd name="T13" fmla="*/ 296 h 75"/>
                  <a:gd name="T14" fmla="*/ 209 w 76"/>
                  <a:gd name="T15" fmla="*/ 318 h 75"/>
                  <a:gd name="T16" fmla="*/ 278 w 76"/>
                  <a:gd name="T17" fmla="*/ 346 h 75"/>
                  <a:gd name="T18" fmla="*/ 346 w 76"/>
                  <a:gd name="T19" fmla="*/ 346 h 75"/>
                  <a:gd name="T20" fmla="*/ 346 w 76"/>
                  <a:gd name="T21" fmla="*/ 296 h 75"/>
                  <a:gd name="T22" fmla="*/ 286 w 76"/>
                  <a:gd name="T23" fmla="*/ 296 h 75"/>
                  <a:gd name="T24" fmla="*/ 231 w 76"/>
                  <a:gd name="T25" fmla="*/ 277 h 75"/>
                  <a:gd name="T26" fmla="*/ 181 w 76"/>
                  <a:gd name="T27" fmla="*/ 249 h 75"/>
                  <a:gd name="T28" fmla="*/ 136 w 76"/>
                  <a:gd name="T29" fmla="*/ 204 h 75"/>
                  <a:gd name="T30" fmla="*/ 107 w 76"/>
                  <a:gd name="T31" fmla="*/ 161 h 75"/>
                  <a:gd name="T32" fmla="*/ 79 w 76"/>
                  <a:gd name="T33" fmla="*/ 116 h 75"/>
                  <a:gd name="T34" fmla="*/ 60 w 76"/>
                  <a:gd name="T35" fmla="*/ 56 h 75"/>
                  <a:gd name="T36" fmla="*/ 50 w 76"/>
                  <a:gd name="T37" fmla="*/ 0 h 75"/>
                  <a:gd name="T38" fmla="*/ 50 w 76"/>
                  <a:gd name="T39" fmla="*/ 0 h 75"/>
                  <a:gd name="T40" fmla="*/ 0 w 76"/>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75"/>
                  <a:gd name="T65" fmla="*/ 76 w 76"/>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75">
                    <a:moveTo>
                      <a:pt x="0" y="0"/>
                    </a:moveTo>
                    <a:lnTo>
                      <a:pt x="0" y="0"/>
                    </a:lnTo>
                    <a:lnTo>
                      <a:pt x="1" y="16"/>
                    </a:lnTo>
                    <a:lnTo>
                      <a:pt x="5" y="29"/>
                    </a:lnTo>
                    <a:lnTo>
                      <a:pt x="13" y="42"/>
                    </a:lnTo>
                    <a:lnTo>
                      <a:pt x="23" y="54"/>
                    </a:lnTo>
                    <a:lnTo>
                      <a:pt x="34" y="64"/>
                    </a:lnTo>
                    <a:lnTo>
                      <a:pt x="46" y="69"/>
                    </a:lnTo>
                    <a:lnTo>
                      <a:pt x="61" y="75"/>
                    </a:lnTo>
                    <a:lnTo>
                      <a:pt x="76" y="75"/>
                    </a:lnTo>
                    <a:lnTo>
                      <a:pt x="76" y="64"/>
                    </a:lnTo>
                    <a:lnTo>
                      <a:pt x="63" y="64"/>
                    </a:lnTo>
                    <a:lnTo>
                      <a:pt x="51" y="60"/>
                    </a:lnTo>
                    <a:lnTo>
                      <a:pt x="40" y="54"/>
                    </a:lnTo>
                    <a:lnTo>
                      <a:pt x="30" y="44"/>
                    </a:lnTo>
                    <a:lnTo>
                      <a:pt x="23" y="35"/>
                    </a:lnTo>
                    <a:lnTo>
                      <a:pt x="17" y="25"/>
                    </a:lnTo>
                    <a:lnTo>
                      <a:pt x="13" y="12"/>
                    </a:lnTo>
                    <a:lnTo>
                      <a:pt x="1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93" name="Freeform 684"/>
              <p:cNvSpPr>
                <a:spLocks/>
              </p:cNvSpPr>
              <p:nvPr/>
            </p:nvSpPr>
            <p:spPr bwMode="auto">
              <a:xfrm>
                <a:off x="4020" y="2249"/>
                <a:ext cx="16" cy="1300"/>
              </a:xfrm>
              <a:custGeom>
                <a:avLst/>
                <a:gdLst>
                  <a:gd name="T0" fmla="*/ 48 w 11"/>
                  <a:gd name="T1" fmla="*/ 0 h 892"/>
                  <a:gd name="T2" fmla="*/ 0 w 11"/>
                  <a:gd name="T3" fmla="*/ 0 h 892"/>
                  <a:gd name="T4" fmla="*/ 0 w 11"/>
                  <a:gd name="T5" fmla="*/ 4025 h 892"/>
                  <a:gd name="T6" fmla="*/ 48 w 11"/>
                  <a:gd name="T7" fmla="*/ 4025 h 892"/>
                  <a:gd name="T8" fmla="*/ 48 w 11"/>
                  <a:gd name="T9" fmla="*/ 0 h 892"/>
                  <a:gd name="T10" fmla="*/ 48 w 11"/>
                  <a:gd name="T11" fmla="*/ 0 h 892"/>
                  <a:gd name="T12" fmla="*/ 0 60000 65536"/>
                  <a:gd name="T13" fmla="*/ 0 60000 65536"/>
                  <a:gd name="T14" fmla="*/ 0 60000 65536"/>
                  <a:gd name="T15" fmla="*/ 0 60000 65536"/>
                  <a:gd name="T16" fmla="*/ 0 60000 65536"/>
                  <a:gd name="T17" fmla="*/ 0 60000 65536"/>
                  <a:gd name="T18" fmla="*/ 0 w 11"/>
                  <a:gd name="T19" fmla="*/ 0 h 892"/>
                  <a:gd name="T20" fmla="*/ 11 w 11"/>
                  <a:gd name="T21" fmla="*/ 892 h 892"/>
                </a:gdLst>
                <a:ahLst/>
                <a:cxnLst>
                  <a:cxn ang="T12">
                    <a:pos x="T0" y="T1"/>
                  </a:cxn>
                  <a:cxn ang="T13">
                    <a:pos x="T2" y="T3"/>
                  </a:cxn>
                  <a:cxn ang="T14">
                    <a:pos x="T4" y="T5"/>
                  </a:cxn>
                  <a:cxn ang="T15">
                    <a:pos x="T6" y="T7"/>
                  </a:cxn>
                  <a:cxn ang="T16">
                    <a:pos x="T8" y="T9"/>
                  </a:cxn>
                  <a:cxn ang="T17">
                    <a:pos x="T10" y="T11"/>
                  </a:cxn>
                </a:cxnLst>
                <a:rect l="T18" t="T19" r="T20" b="T21"/>
                <a:pathLst>
                  <a:path w="11" h="892">
                    <a:moveTo>
                      <a:pt x="11" y="0"/>
                    </a:moveTo>
                    <a:lnTo>
                      <a:pt x="0" y="0"/>
                    </a:lnTo>
                    <a:lnTo>
                      <a:pt x="0" y="892"/>
                    </a:lnTo>
                    <a:lnTo>
                      <a:pt x="11" y="89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94" name="Freeform 685"/>
              <p:cNvSpPr>
                <a:spLocks/>
              </p:cNvSpPr>
              <p:nvPr/>
            </p:nvSpPr>
            <p:spPr bwMode="auto">
              <a:xfrm>
                <a:off x="4020" y="2137"/>
                <a:ext cx="111" cy="112"/>
              </a:xfrm>
              <a:custGeom>
                <a:avLst/>
                <a:gdLst>
                  <a:gd name="T0" fmla="*/ 346 w 76"/>
                  <a:gd name="T1" fmla="*/ 0 h 77"/>
                  <a:gd name="T2" fmla="*/ 346 w 76"/>
                  <a:gd name="T3" fmla="*/ 0 h 77"/>
                  <a:gd name="T4" fmla="*/ 278 w 76"/>
                  <a:gd name="T5" fmla="*/ 9 h 77"/>
                  <a:gd name="T6" fmla="*/ 209 w 76"/>
                  <a:gd name="T7" fmla="*/ 28 h 77"/>
                  <a:gd name="T8" fmla="*/ 156 w 76"/>
                  <a:gd name="T9" fmla="*/ 60 h 77"/>
                  <a:gd name="T10" fmla="*/ 107 w 76"/>
                  <a:gd name="T11" fmla="*/ 102 h 77"/>
                  <a:gd name="T12" fmla="*/ 60 w 76"/>
                  <a:gd name="T13" fmla="*/ 157 h 77"/>
                  <a:gd name="T14" fmla="*/ 22 w 76"/>
                  <a:gd name="T15" fmla="*/ 205 h 77"/>
                  <a:gd name="T16" fmla="*/ 1 w 76"/>
                  <a:gd name="T17" fmla="*/ 273 h 77"/>
                  <a:gd name="T18" fmla="*/ 0 w 76"/>
                  <a:gd name="T19" fmla="*/ 345 h 77"/>
                  <a:gd name="T20" fmla="*/ 50 w 76"/>
                  <a:gd name="T21" fmla="*/ 345 h 77"/>
                  <a:gd name="T22" fmla="*/ 60 w 76"/>
                  <a:gd name="T23" fmla="*/ 284 h 77"/>
                  <a:gd name="T24" fmla="*/ 79 w 76"/>
                  <a:gd name="T25" fmla="*/ 234 h 77"/>
                  <a:gd name="T26" fmla="*/ 107 w 76"/>
                  <a:gd name="T27" fmla="*/ 177 h 77"/>
                  <a:gd name="T28" fmla="*/ 136 w 76"/>
                  <a:gd name="T29" fmla="*/ 138 h 77"/>
                  <a:gd name="T30" fmla="*/ 181 w 76"/>
                  <a:gd name="T31" fmla="*/ 102 h 77"/>
                  <a:gd name="T32" fmla="*/ 231 w 76"/>
                  <a:gd name="T33" fmla="*/ 76 h 77"/>
                  <a:gd name="T34" fmla="*/ 286 w 76"/>
                  <a:gd name="T35" fmla="*/ 60 h 77"/>
                  <a:gd name="T36" fmla="*/ 346 w 76"/>
                  <a:gd name="T37" fmla="*/ 48 h 77"/>
                  <a:gd name="T38" fmla="*/ 346 w 76"/>
                  <a:gd name="T39" fmla="*/ 48 h 77"/>
                  <a:gd name="T40" fmla="*/ 346 w 76"/>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77"/>
                  <a:gd name="T65" fmla="*/ 76 w 76"/>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77">
                    <a:moveTo>
                      <a:pt x="76" y="0"/>
                    </a:moveTo>
                    <a:lnTo>
                      <a:pt x="76" y="0"/>
                    </a:lnTo>
                    <a:lnTo>
                      <a:pt x="61" y="2"/>
                    </a:lnTo>
                    <a:lnTo>
                      <a:pt x="46" y="6"/>
                    </a:lnTo>
                    <a:lnTo>
                      <a:pt x="34" y="13"/>
                    </a:lnTo>
                    <a:lnTo>
                      <a:pt x="23" y="23"/>
                    </a:lnTo>
                    <a:lnTo>
                      <a:pt x="13" y="35"/>
                    </a:lnTo>
                    <a:lnTo>
                      <a:pt x="5" y="46"/>
                    </a:lnTo>
                    <a:lnTo>
                      <a:pt x="1" y="61"/>
                    </a:lnTo>
                    <a:lnTo>
                      <a:pt x="0" y="77"/>
                    </a:lnTo>
                    <a:lnTo>
                      <a:pt x="11" y="77"/>
                    </a:lnTo>
                    <a:lnTo>
                      <a:pt x="13" y="63"/>
                    </a:lnTo>
                    <a:lnTo>
                      <a:pt x="17" y="52"/>
                    </a:lnTo>
                    <a:lnTo>
                      <a:pt x="23" y="40"/>
                    </a:lnTo>
                    <a:lnTo>
                      <a:pt x="30" y="31"/>
                    </a:lnTo>
                    <a:lnTo>
                      <a:pt x="40" y="23"/>
                    </a:lnTo>
                    <a:lnTo>
                      <a:pt x="51" y="17"/>
                    </a:lnTo>
                    <a:lnTo>
                      <a:pt x="63" y="13"/>
                    </a:lnTo>
                    <a:lnTo>
                      <a:pt x="76" y="11"/>
                    </a:lnTo>
                    <a:lnTo>
                      <a:pt x="7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95" name="Freeform 686"/>
              <p:cNvSpPr>
                <a:spLocks/>
              </p:cNvSpPr>
              <p:nvPr/>
            </p:nvSpPr>
            <p:spPr bwMode="auto">
              <a:xfrm>
                <a:off x="3750" y="2469"/>
                <a:ext cx="63" cy="152"/>
              </a:xfrm>
              <a:custGeom>
                <a:avLst/>
                <a:gdLst>
                  <a:gd name="T0" fmla="*/ 151 w 43"/>
                  <a:gd name="T1" fmla="*/ 474 h 104"/>
                  <a:gd name="T2" fmla="*/ 151 w 43"/>
                  <a:gd name="T3" fmla="*/ 474 h 104"/>
                  <a:gd name="T4" fmla="*/ 180 w 43"/>
                  <a:gd name="T5" fmla="*/ 415 h 104"/>
                  <a:gd name="T6" fmla="*/ 198 w 43"/>
                  <a:gd name="T7" fmla="*/ 352 h 104"/>
                  <a:gd name="T8" fmla="*/ 198 w 43"/>
                  <a:gd name="T9" fmla="*/ 284 h 104"/>
                  <a:gd name="T10" fmla="*/ 189 w 43"/>
                  <a:gd name="T11" fmla="*/ 209 h 104"/>
                  <a:gd name="T12" fmla="*/ 170 w 43"/>
                  <a:gd name="T13" fmla="*/ 149 h 104"/>
                  <a:gd name="T14" fmla="*/ 133 w 43"/>
                  <a:gd name="T15" fmla="*/ 96 h 104"/>
                  <a:gd name="T16" fmla="*/ 82 w 43"/>
                  <a:gd name="T17" fmla="*/ 47 h 104"/>
                  <a:gd name="T18" fmla="*/ 28 w 43"/>
                  <a:gd name="T19" fmla="*/ 0 h 104"/>
                  <a:gd name="T20" fmla="*/ 0 w 43"/>
                  <a:gd name="T21" fmla="*/ 47 h 104"/>
                  <a:gd name="T22" fmla="*/ 47 w 43"/>
                  <a:gd name="T23" fmla="*/ 82 h 104"/>
                  <a:gd name="T24" fmla="*/ 88 w 43"/>
                  <a:gd name="T25" fmla="*/ 121 h 104"/>
                  <a:gd name="T26" fmla="*/ 116 w 43"/>
                  <a:gd name="T27" fmla="*/ 177 h 104"/>
                  <a:gd name="T28" fmla="*/ 142 w 43"/>
                  <a:gd name="T29" fmla="*/ 228 h 104"/>
                  <a:gd name="T30" fmla="*/ 151 w 43"/>
                  <a:gd name="T31" fmla="*/ 284 h 104"/>
                  <a:gd name="T32" fmla="*/ 142 w 43"/>
                  <a:gd name="T33" fmla="*/ 343 h 104"/>
                  <a:gd name="T34" fmla="*/ 133 w 43"/>
                  <a:gd name="T35" fmla="*/ 398 h 104"/>
                  <a:gd name="T36" fmla="*/ 107 w 43"/>
                  <a:gd name="T37" fmla="*/ 455 h 104"/>
                  <a:gd name="T38" fmla="*/ 107 w 43"/>
                  <a:gd name="T39" fmla="*/ 455 h 104"/>
                  <a:gd name="T40" fmla="*/ 151 w 43"/>
                  <a:gd name="T41" fmla="*/ 474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04"/>
                  <a:gd name="T65" fmla="*/ 43 w 43"/>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04">
                    <a:moveTo>
                      <a:pt x="33" y="104"/>
                    </a:moveTo>
                    <a:lnTo>
                      <a:pt x="33" y="104"/>
                    </a:lnTo>
                    <a:lnTo>
                      <a:pt x="39" y="91"/>
                    </a:lnTo>
                    <a:lnTo>
                      <a:pt x="43" y="77"/>
                    </a:lnTo>
                    <a:lnTo>
                      <a:pt x="43" y="62"/>
                    </a:lnTo>
                    <a:lnTo>
                      <a:pt x="41" y="46"/>
                    </a:lnTo>
                    <a:lnTo>
                      <a:pt x="37" y="33"/>
                    </a:lnTo>
                    <a:lnTo>
                      <a:pt x="29" y="21"/>
                    </a:lnTo>
                    <a:lnTo>
                      <a:pt x="18" y="10"/>
                    </a:lnTo>
                    <a:lnTo>
                      <a:pt x="6" y="0"/>
                    </a:lnTo>
                    <a:lnTo>
                      <a:pt x="0" y="10"/>
                    </a:lnTo>
                    <a:lnTo>
                      <a:pt x="10" y="18"/>
                    </a:lnTo>
                    <a:lnTo>
                      <a:pt x="19" y="27"/>
                    </a:lnTo>
                    <a:lnTo>
                      <a:pt x="25" y="39"/>
                    </a:lnTo>
                    <a:lnTo>
                      <a:pt x="31" y="50"/>
                    </a:lnTo>
                    <a:lnTo>
                      <a:pt x="33" y="62"/>
                    </a:lnTo>
                    <a:lnTo>
                      <a:pt x="31" y="75"/>
                    </a:lnTo>
                    <a:lnTo>
                      <a:pt x="29" y="87"/>
                    </a:lnTo>
                    <a:lnTo>
                      <a:pt x="23" y="100"/>
                    </a:lnTo>
                    <a:lnTo>
                      <a:pt x="33" y="1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96" name="Freeform 687"/>
              <p:cNvSpPr>
                <a:spLocks/>
              </p:cNvSpPr>
              <p:nvPr/>
            </p:nvSpPr>
            <p:spPr bwMode="auto">
              <a:xfrm>
                <a:off x="4137" y="3643"/>
                <a:ext cx="176" cy="16"/>
              </a:xfrm>
              <a:custGeom>
                <a:avLst/>
                <a:gdLst>
                  <a:gd name="T0" fmla="*/ 541 w 121"/>
                  <a:gd name="T1" fmla="*/ 0 h 11"/>
                  <a:gd name="T2" fmla="*/ 541 w 121"/>
                  <a:gd name="T3" fmla="*/ 0 h 11"/>
                  <a:gd name="T4" fmla="*/ 0 w 121"/>
                  <a:gd name="T5" fmla="*/ 0 h 11"/>
                  <a:gd name="T6" fmla="*/ 0 w 121"/>
                  <a:gd name="T7" fmla="*/ 48 h 11"/>
                  <a:gd name="T8" fmla="*/ 541 w 121"/>
                  <a:gd name="T9" fmla="*/ 48 h 11"/>
                  <a:gd name="T10" fmla="*/ 541 w 121"/>
                  <a:gd name="T11" fmla="*/ 0 h 11"/>
                  <a:gd name="T12" fmla="*/ 0 60000 65536"/>
                  <a:gd name="T13" fmla="*/ 0 60000 65536"/>
                  <a:gd name="T14" fmla="*/ 0 60000 65536"/>
                  <a:gd name="T15" fmla="*/ 0 60000 65536"/>
                  <a:gd name="T16" fmla="*/ 0 60000 65536"/>
                  <a:gd name="T17" fmla="*/ 0 60000 65536"/>
                  <a:gd name="T18" fmla="*/ 0 w 121"/>
                  <a:gd name="T19" fmla="*/ 0 h 11"/>
                  <a:gd name="T20" fmla="*/ 121 w 12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1" h="11">
                    <a:moveTo>
                      <a:pt x="121" y="0"/>
                    </a:moveTo>
                    <a:lnTo>
                      <a:pt x="121" y="0"/>
                    </a:lnTo>
                    <a:lnTo>
                      <a:pt x="0" y="0"/>
                    </a:lnTo>
                    <a:lnTo>
                      <a:pt x="0" y="11"/>
                    </a:lnTo>
                    <a:lnTo>
                      <a:pt x="121" y="11"/>
                    </a:lnTo>
                    <a:lnTo>
                      <a:pt x="12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97" name="Freeform 688"/>
              <p:cNvSpPr>
                <a:spLocks/>
              </p:cNvSpPr>
              <p:nvPr/>
            </p:nvSpPr>
            <p:spPr bwMode="auto">
              <a:xfrm>
                <a:off x="4310" y="3643"/>
                <a:ext cx="231" cy="58"/>
              </a:xfrm>
              <a:custGeom>
                <a:avLst/>
                <a:gdLst>
                  <a:gd name="T0" fmla="*/ 712 w 158"/>
                  <a:gd name="T1" fmla="*/ 177 h 40"/>
                  <a:gd name="T2" fmla="*/ 722 w 158"/>
                  <a:gd name="T3" fmla="*/ 125 h 40"/>
                  <a:gd name="T4" fmla="*/ 9 w 158"/>
                  <a:gd name="T5" fmla="*/ 0 h 40"/>
                  <a:gd name="T6" fmla="*/ 0 w 158"/>
                  <a:gd name="T7" fmla="*/ 48 h 40"/>
                  <a:gd name="T8" fmla="*/ 712 w 158"/>
                  <a:gd name="T9" fmla="*/ 177 h 40"/>
                  <a:gd name="T10" fmla="*/ 712 w 158"/>
                  <a:gd name="T11" fmla="*/ 177 h 40"/>
                  <a:gd name="T12" fmla="*/ 0 60000 65536"/>
                  <a:gd name="T13" fmla="*/ 0 60000 65536"/>
                  <a:gd name="T14" fmla="*/ 0 60000 65536"/>
                  <a:gd name="T15" fmla="*/ 0 60000 65536"/>
                  <a:gd name="T16" fmla="*/ 0 60000 65536"/>
                  <a:gd name="T17" fmla="*/ 0 60000 65536"/>
                  <a:gd name="T18" fmla="*/ 0 w 158"/>
                  <a:gd name="T19" fmla="*/ 0 h 40"/>
                  <a:gd name="T20" fmla="*/ 158 w 158"/>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158" h="40">
                    <a:moveTo>
                      <a:pt x="156" y="40"/>
                    </a:moveTo>
                    <a:lnTo>
                      <a:pt x="158" y="28"/>
                    </a:lnTo>
                    <a:lnTo>
                      <a:pt x="2" y="0"/>
                    </a:lnTo>
                    <a:lnTo>
                      <a:pt x="0" y="11"/>
                    </a:lnTo>
                    <a:lnTo>
                      <a:pt x="156" y="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98" name="Freeform 689"/>
              <p:cNvSpPr>
                <a:spLocks/>
              </p:cNvSpPr>
              <p:nvPr/>
            </p:nvSpPr>
            <p:spPr bwMode="auto">
              <a:xfrm>
                <a:off x="4538" y="3683"/>
                <a:ext cx="67" cy="67"/>
              </a:xfrm>
              <a:custGeom>
                <a:avLst/>
                <a:gdLst>
                  <a:gd name="T0" fmla="*/ 208 w 46"/>
                  <a:gd name="T1" fmla="*/ 208 h 46"/>
                  <a:gd name="T2" fmla="*/ 208 w 46"/>
                  <a:gd name="T3" fmla="*/ 208 h 46"/>
                  <a:gd name="T4" fmla="*/ 208 w 46"/>
                  <a:gd name="T5" fmla="*/ 168 h 46"/>
                  <a:gd name="T6" fmla="*/ 189 w 46"/>
                  <a:gd name="T7" fmla="*/ 130 h 46"/>
                  <a:gd name="T8" fmla="*/ 170 w 46"/>
                  <a:gd name="T9" fmla="*/ 96 h 46"/>
                  <a:gd name="T10" fmla="*/ 144 w 46"/>
                  <a:gd name="T11" fmla="*/ 73 h 46"/>
                  <a:gd name="T12" fmla="*/ 117 w 46"/>
                  <a:gd name="T13" fmla="*/ 47 h 46"/>
                  <a:gd name="T14" fmla="*/ 87 w 46"/>
                  <a:gd name="T15" fmla="*/ 28 h 46"/>
                  <a:gd name="T16" fmla="*/ 50 w 46"/>
                  <a:gd name="T17" fmla="*/ 9 h 46"/>
                  <a:gd name="T18" fmla="*/ 9 w 46"/>
                  <a:gd name="T19" fmla="*/ 0 h 46"/>
                  <a:gd name="T20" fmla="*/ 0 w 46"/>
                  <a:gd name="T21" fmla="*/ 52 h 46"/>
                  <a:gd name="T22" fmla="*/ 32 w 46"/>
                  <a:gd name="T23" fmla="*/ 61 h 46"/>
                  <a:gd name="T24" fmla="*/ 60 w 46"/>
                  <a:gd name="T25" fmla="*/ 73 h 46"/>
                  <a:gd name="T26" fmla="*/ 96 w 46"/>
                  <a:gd name="T27" fmla="*/ 89 h 46"/>
                  <a:gd name="T28" fmla="*/ 111 w 46"/>
                  <a:gd name="T29" fmla="*/ 106 h 46"/>
                  <a:gd name="T30" fmla="*/ 127 w 46"/>
                  <a:gd name="T31" fmla="*/ 121 h 46"/>
                  <a:gd name="T32" fmla="*/ 144 w 46"/>
                  <a:gd name="T33" fmla="*/ 149 h 46"/>
                  <a:gd name="T34" fmla="*/ 154 w 46"/>
                  <a:gd name="T35" fmla="*/ 176 h 46"/>
                  <a:gd name="T36" fmla="*/ 154 w 46"/>
                  <a:gd name="T37" fmla="*/ 208 h 46"/>
                  <a:gd name="T38" fmla="*/ 154 w 46"/>
                  <a:gd name="T39" fmla="*/ 208 h 46"/>
                  <a:gd name="T40" fmla="*/ 208 w 46"/>
                  <a:gd name="T41" fmla="*/ 208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6"/>
                  <a:gd name="T65" fmla="*/ 46 w 46"/>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6">
                    <a:moveTo>
                      <a:pt x="46" y="46"/>
                    </a:moveTo>
                    <a:lnTo>
                      <a:pt x="46" y="46"/>
                    </a:lnTo>
                    <a:lnTo>
                      <a:pt x="46" y="37"/>
                    </a:lnTo>
                    <a:lnTo>
                      <a:pt x="42" y="29"/>
                    </a:lnTo>
                    <a:lnTo>
                      <a:pt x="38" y="21"/>
                    </a:lnTo>
                    <a:lnTo>
                      <a:pt x="32" y="16"/>
                    </a:lnTo>
                    <a:lnTo>
                      <a:pt x="26" y="10"/>
                    </a:lnTo>
                    <a:lnTo>
                      <a:pt x="19" y="6"/>
                    </a:lnTo>
                    <a:lnTo>
                      <a:pt x="11" y="2"/>
                    </a:lnTo>
                    <a:lnTo>
                      <a:pt x="2" y="0"/>
                    </a:lnTo>
                    <a:lnTo>
                      <a:pt x="0" y="12"/>
                    </a:lnTo>
                    <a:lnTo>
                      <a:pt x="7" y="14"/>
                    </a:lnTo>
                    <a:lnTo>
                      <a:pt x="13" y="16"/>
                    </a:lnTo>
                    <a:lnTo>
                      <a:pt x="21" y="20"/>
                    </a:lnTo>
                    <a:lnTo>
                      <a:pt x="25" y="23"/>
                    </a:lnTo>
                    <a:lnTo>
                      <a:pt x="28" y="27"/>
                    </a:lnTo>
                    <a:lnTo>
                      <a:pt x="32" y="33"/>
                    </a:lnTo>
                    <a:lnTo>
                      <a:pt x="34" y="39"/>
                    </a:lnTo>
                    <a:lnTo>
                      <a:pt x="34" y="46"/>
                    </a:lnTo>
                    <a:lnTo>
                      <a:pt x="46" y="4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99" name="Freeform 690"/>
              <p:cNvSpPr>
                <a:spLocks/>
              </p:cNvSpPr>
              <p:nvPr/>
            </p:nvSpPr>
            <p:spPr bwMode="auto">
              <a:xfrm>
                <a:off x="4587" y="3750"/>
                <a:ext cx="18" cy="24"/>
              </a:xfrm>
              <a:custGeom>
                <a:avLst/>
                <a:gdLst>
                  <a:gd name="T0" fmla="*/ 0 w 12"/>
                  <a:gd name="T1" fmla="*/ 81 h 16"/>
                  <a:gd name="T2" fmla="*/ 62 w 12"/>
                  <a:gd name="T3" fmla="*/ 81 h 16"/>
                  <a:gd name="T4" fmla="*/ 62 w 12"/>
                  <a:gd name="T5" fmla="*/ 0 h 16"/>
                  <a:gd name="T6" fmla="*/ 0 w 12"/>
                  <a:gd name="T7" fmla="*/ 0 h 16"/>
                  <a:gd name="T8" fmla="*/ 0 w 12"/>
                  <a:gd name="T9" fmla="*/ 81 h 16"/>
                  <a:gd name="T10" fmla="*/ 0 w 12"/>
                  <a:gd name="T11" fmla="*/ 81 h 16"/>
                  <a:gd name="T12" fmla="*/ 0 60000 65536"/>
                  <a:gd name="T13" fmla="*/ 0 60000 65536"/>
                  <a:gd name="T14" fmla="*/ 0 60000 65536"/>
                  <a:gd name="T15" fmla="*/ 0 60000 65536"/>
                  <a:gd name="T16" fmla="*/ 0 60000 65536"/>
                  <a:gd name="T17" fmla="*/ 0 60000 65536"/>
                  <a:gd name="T18" fmla="*/ 0 w 12"/>
                  <a:gd name="T19" fmla="*/ 0 h 16"/>
                  <a:gd name="T20" fmla="*/ 12 w 12"/>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2" h="16">
                    <a:moveTo>
                      <a:pt x="0" y="16"/>
                    </a:moveTo>
                    <a:lnTo>
                      <a:pt x="12" y="16"/>
                    </a:lnTo>
                    <a:lnTo>
                      <a:pt x="12" y="0"/>
                    </a:lnTo>
                    <a:lnTo>
                      <a:pt x="0" y="0"/>
                    </a:lnTo>
                    <a:lnTo>
                      <a:pt x="0" y="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00" name="Freeform 691"/>
              <p:cNvSpPr>
                <a:spLocks/>
              </p:cNvSpPr>
              <p:nvPr/>
            </p:nvSpPr>
            <p:spPr bwMode="auto">
              <a:xfrm>
                <a:off x="4541" y="3774"/>
                <a:ext cx="64" cy="67"/>
              </a:xfrm>
              <a:custGeom>
                <a:avLst/>
                <a:gdLst>
                  <a:gd name="T0" fmla="*/ 0 w 44"/>
                  <a:gd name="T1" fmla="*/ 208 h 46"/>
                  <a:gd name="T2" fmla="*/ 0 w 44"/>
                  <a:gd name="T3" fmla="*/ 208 h 46"/>
                  <a:gd name="T4" fmla="*/ 41 w 44"/>
                  <a:gd name="T5" fmla="*/ 197 h 46"/>
                  <a:gd name="T6" fmla="*/ 76 w 44"/>
                  <a:gd name="T7" fmla="*/ 189 h 46"/>
                  <a:gd name="T8" fmla="*/ 108 w 44"/>
                  <a:gd name="T9" fmla="*/ 170 h 46"/>
                  <a:gd name="T10" fmla="*/ 135 w 44"/>
                  <a:gd name="T11" fmla="*/ 144 h 46"/>
                  <a:gd name="T12" fmla="*/ 161 w 44"/>
                  <a:gd name="T13" fmla="*/ 111 h 46"/>
                  <a:gd name="T14" fmla="*/ 188 w 44"/>
                  <a:gd name="T15" fmla="*/ 76 h 46"/>
                  <a:gd name="T16" fmla="*/ 196 w 44"/>
                  <a:gd name="T17" fmla="*/ 41 h 46"/>
                  <a:gd name="T18" fmla="*/ 196 w 44"/>
                  <a:gd name="T19" fmla="*/ 0 h 46"/>
                  <a:gd name="T20" fmla="*/ 144 w 44"/>
                  <a:gd name="T21" fmla="*/ 0 h 46"/>
                  <a:gd name="T22" fmla="*/ 144 w 44"/>
                  <a:gd name="T23" fmla="*/ 32 h 46"/>
                  <a:gd name="T24" fmla="*/ 135 w 44"/>
                  <a:gd name="T25" fmla="*/ 60 h 46"/>
                  <a:gd name="T26" fmla="*/ 116 w 44"/>
                  <a:gd name="T27" fmla="*/ 87 h 46"/>
                  <a:gd name="T28" fmla="*/ 102 w 44"/>
                  <a:gd name="T29" fmla="*/ 111 h 46"/>
                  <a:gd name="T30" fmla="*/ 87 w 44"/>
                  <a:gd name="T31" fmla="*/ 130 h 46"/>
                  <a:gd name="T32" fmla="*/ 60 w 44"/>
                  <a:gd name="T33" fmla="*/ 135 h 46"/>
                  <a:gd name="T34" fmla="*/ 22 w 44"/>
                  <a:gd name="T35" fmla="*/ 144 h 46"/>
                  <a:gd name="T36" fmla="*/ 0 w 44"/>
                  <a:gd name="T37" fmla="*/ 154 h 46"/>
                  <a:gd name="T38" fmla="*/ 0 w 44"/>
                  <a:gd name="T39" fmla="*/ 154 h 46"/>
                  <a:gd name="T40" fmla="*/ 0 w 44"/>
                  <a:gd name="T41" fmla="*/ 208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6"/>
                  <a:gd name="T65" fmla="*/ 44 w 44"/>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6">
                    <a:moveTo>
                      <a:pt x="0" y="46"/>
                    </a:moveTo>
                    <a:lnTo>
                      <a:pt x="0" y="46"/>
                    </a:lnTo>
                    <a:lnTo>
                      <a:pt x="9" y="44"/>
                    </a:lnTo>
                    <a:lnTo>
                      <a:pt x="17" y="42"/>
                    </a:lnTo>
                    <a:lnTo>
                      <a:pt x="24" y="38"/>
                    </a:lnTo>
                    <a:lnTo>
                      <a:pt x="30" y="32"/>
                    </a:lnTo>
                    <a:lnTo>
                      <a:pt x="36" y="25"/>
                    </a:lnTo>
                    <a:lnTo>
                      <a:pt x="42" y="17"/>
                    </a:lnTo>
                    <a:lnTo>
                      <a:pt x="44" y="9"/>
                    </a:lnTo>
                    <a:lnTo>
                      <a:pt x="44" y="0"/>
                    </a:lnTo>
                    <a:lnTo>
                      <a:pt x="32" y="0"/>
                    </a:lnTo>
                    <a:lnTo>
                      <a:pt x="32" y="7"/>
                    </a:lnTo>
                    <a:lnTo>
                      <a:pt x="30" y="13"/>
                    </a:lnTo>
                    <a:lnTo>
                      <a:pt x="26" y="19"/>
                    </a:lnTo>
                    <a:lnTo>
                      <a:pt x="23" y="25"/>
                    </a:lnTo>
                    <a:lnTo>
                      <a:pt x="19" y="29"/>
                    </a:lnTo>
                    <a:lnTo>
                      <a:pt x="13" y="30"/>
                    </a:lnTo>
                    <a:lnTo>
                      <a:pt x="5" y="32"/>
                    </a:lnTo>
                    <a:lnTo>
                      <a:pt x="0" y="34"/>
                    </a:lnTo>
                    <a:lnTo>
                      <a:pt x="0" y="4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01" name="Freeform 692"/>
              <p:cNvSpPr>
                <a:spLocks/>
              </p:cNvSpPr>
              <p:nvPr/>
            </p:nvSpPr>
            <p:spPr bwMode="auto">
              <a:xfrm>
                <a:off x="4137" y="3823"/>
                <a:ext cx="404" cy="18"/>
              </a:xfrm>
              <a:custGeom>
                <a:avLst/>
                <a:gdLst>
                  <a:gd name="T0" fmla="*/ 0 w 277"/>
                  <a:gd name="T1" fmla="*/ 0 h 12"/>
                  <a:gd name="T2" fmla="*/ 0 w 277"/>
                  <a:gd name="T3" fmla="*/ 62 h 12"/>
                  <a:gd name="T4" fmla="*/ 1253 w 277"/>
                  <a:gd name="T5" fmla="*/ 62 h 12"/>
                  <a:gd name="T6" fmla="*/ 1253 w 277"/>
                  <a:gd name="T7" fmla="*/ 0 h 12"/>
                  <a:gd name="T8" fmla="*/ 0 w 277"/>
                  <a:gd name="T9" fmla="*/ 0 h 12"/>
                  <a:gd name="T10" fmla="*/ 0 w 277"/>
                  <a:gd name="T11" fmla="*/ 0 h 12"/>
                  <a:gd name="T12" fmla="*/ 0 60000 65536"/>
                  <a:gd name="T13" fmla="*/ 0 60000 65536"/>
                  <a:gd name="T14" fmla="*/ 0 60000 65536"/>
                  <a:gd name="T15" fmla="*/ 0 60000 65536"/>
                  <a:gd name="T16" fmla="*/ 0 60000 65536"/>
                  <a:gd name="T17" fmla="*/ 0 60000 65536"/>
                  <a:gd name="T18" fmla="*/ 0 w 277"/>
                  <a:gd name="T19" fmla="*/ 0 h 12"/>
                  <a:gd name="T20" fmla="*/ 277 w 27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77" h="12">
                    <a:moveTo>
                      <a:pt x="0" y="0"/>
                    </a:moveTo>
                    <a:lnTo>
                      <a:pt x="0" y="12"/>
                    </a:lnTo>
                    <a:lnTo>
                      <a:pt x="277" y="12"/>
                    </a:lnTo>
                    <a:lnTo>
                      <a:pt x="277"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02" name="Freeform 693"/>
              <p:cNvSpPr>
                <a:spLocks/>
              </p:cNvSpPr>
              <p:nvPr/>
            </p:nvSpPr>
            <p:spPr bwMode="auto">
              <a:xfrm>
                <a:off x="4070" y="3774"/>
                <a:ext cx="67" cy="67"/>
              </a:xfrm>
              <a:custGeom>
                <a:avLst/>
                <a:gdLst>
                  <a:gd name="T0" fmla="*/ 0 w 46"/>
                  <a:gd name="T1" fmla="*/ 0 h 46"/>
                  <a:gd name="T2" fmla="*/ 0 w 46"/>
                  <a:gd name="T3" fmla="*/ 0 h 46"/>
                  <a:gd name="T4" fmla="*/ 9 w 46"/>
                  <a:gd name="T5" fmla="*/ 41 h 46"/>
                  <a:gd name="T6" fmla="*/ 19 w 46"/>
                  <a:gd name="T7" fmla="*/ 76 h 46"/>
                  <a:gd name="T8" fmla="*/ 36 w 46"/>
                  <a:gd name="T9" fmla="*/ 111 h 46"/>
                  <a:gd name="T10" fmla="*/ 61 w 46"/>
                  <a:gd name="T11" fmla="*/ 144 h 46"/>
                  <a:gd name="T12" fmla="*/ 96 w 46"/>
                  <a:gd name="T13" fmla="*/ 170 h 46"/>
                  <a:gd name="T14" fmla="*/ 130 w 46"/>
                  <a:gd name="T15" fmla="*/ 189 h 46"/>
                  <a:gd name="T16" fmla="*/ 168 w 46"/>
                  <a:gd name="T17" fmla="*/ 197 h 46"/>
                  <a:gd name="T18" fmla="*/ 208 w 46"/>
                  <a:gd name="T19" fmla="*/ 208 h 46"/>
                  <a:gd name="T20" fmla="*/ 208 w 46"/>
                  <a:gd name="T21" fmla="*/ 154 h 46"/>
                  <a:gd name="T22" fmla="*/ 170 w 46"/>
                  <a:gd name="T23" fmla="*/ 144 h 46"/>
                  <a:gd name="T24" fmla="*/ 149 w 46"/>
                  <a:gd name="T25" fmla="*/ 135 h 46"/>
                  <a:gd name="T26" fmla="*/ 121 w 46"/>
                  <a:gd name="T27" fmla="*/ 130 h 46"/>
                  <a:gd name="T28" fmla="*/ 96 w 46"/>
                  <a:gd name="T29" fmla="*/ 111 h 46"/>
                  <a:gd name="T30" fmla="*/ 76 w 46"/>
                  <a:gd name="T31" fmla="*/ 87 h 46"/>
                  <a:gd name="T32" fmla="*/ 68 w 46"/>
                  <a:gd name="T33" fmla="*/ 60 h 46"/>
                  <a:gd name="T34" fmla="*/ 61 w 46"/>
                  <a:gd name="T35" fmla="*/ 32 h 46"/>
                  <a:gd name="T36" fmla="*/ 52 w 46"/>
                  <a:gd name="T37" fmla="*/ 0 h 46"/>
                  <a:gd name="T38" fmla="*/ 52 w 46"/>
                  <a:gd name="T39" fmla="*/ 0 h 46"/>
                  <a:gd name="T40" fmla="*/ 0 w 46"/>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6"/>
                  <a:gd name="T65" fmla="*/ 46 w 46"/>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6">
                    <a:moveTo>
                      <a:pt x="0" y="0"/>
                    </a:moveTo>
                    <a:lnTo>
                      <a:pt x="0" y="0"/>
                    </a:lnTo>
                    <a:lnTo>
                      <a:pt x="2" y="9"/>
                    </a:lnTo>
                    <a:lnTo>
                      <a:pt x="4" y="17"/>
                    </a:lnTo>
                    <a:lnTo>
                      <a:pt x="8" y="25"/>
                    </a:lnTo>
                    <a:lnTo>
                      <a:pt x="14" y="32"/>
                    </a:lnTo>
                    <a:lnTo>
                      <a:pt x="21" y="38"/>
                    </a:lnTo>
                    <a:lnTo>
                      <a:pt x="29" y="42"/>
                    </a:lnTo>
                    <a:lnTo>
                      <a:pt x="37" y="44"/>
                    </a:lnTo>
                    <a:lnTo>
                      <a:pt x="46" y="46"/>
                    </a:lnTo>
                    <a:lnTo>
                      <a:pt x="46" y="34"/>
                    </a:lnTo>
                    <a:lnTo>
                      <a:pt x="38" y="32"/>
                    </a:lnTo>
                    <a:lnTo>
                      <a:pt x="33" y="30"/>
                    </a:lnTo>
                    <a:lnTo>
                      <a:pt x="27" y="29"/>
                    </a:lnTo>
                    <a:lnTo>
                      <a:pt x="21" y="25"/>
                    </a:lnTo>
                    <a:lnTo>
                      <a:pt x="17" y="19"/>
                    </a:lnTo>
                    <a:lnTo>
                      <a:pt x="15" y="13"/>
                    </a:lnTo>
                    <a:lnTo>
                      <a:pt x="14" y="7"/>
                    </a:lnTo>
                    <a:lnTo>
                      <a:pt x="12"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03" name="Freeform 694"/>
              <p:cNvSpPr>
                <a:spLocks/>
              </p:cNvSpPr>
              <p:nvPr/>
            </p:nvSpPr>
            <p:spPr bwMode="auto">
              <a:xfrm>
                <a:off x="4070" y="3710"/>
                <a:ext cx="17" cy="64"/>
              </a:xfrm>
              <a:custGeom>
                <a:avLst/>
                <a:gdLst>
                  <a:gd name="T0" fmla="*/ 48 w 12"/>
                  <a:gd name="T1" fmla="*/ 0 h 44"/>
                  <a:gd name="T2" fmla="*/ 0 w 12"/>
                  <a:gd name="T3" fmla="*/ 0 h 44"/>
                  <a:gd name="T4" fmla="*/ 0 w 12"/>
                  <a:gd name="T5" fmla="*/ 196 h 44"/>
                  <a:gd name="T6" fmla="*/ 48 w 12"/>
                  <a:gd name="T7" fmla="*/ 196 h 44"/>
                  <a:gd name="T8" fmla="*/ 48 w 12"/>
                  <a:gd name="T9" fmla="*/ 0 h 44"/>
                  <a:gd name="T10" fmla="*/ 48 w 12"/>
                  <a:gd name="T11" fmla="*/ 0 h 44"/>
                  <a:gd name="T12" fmla="*/ 0 60000 65536"/>
                  <a:gd name="T13" fmla="*/ 0 60000 65536"/>
                  <a:gd name="T14" fmla="*/ 0 60000 65536"/>
                  <a:gd name="T15" fmla="*/ 0 60000 65536"/>
                  <a:gd name="T16" fmla="*/ 0 60000 65536"/>
                  <a:gd name="T17" fmla="*/ 0 60000 65536"/>
                  <a:gd name="T18" fmla="*/ 0 w 12"/>
                  <a:gd name="T19" fmla="*/ 0 h 44"/>
                  <a:gd name="T20" fmla="*/ 12 w 1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2" h="44">
                    <a:moveTo>
                      <a:pt x="12" y="0"/>
                    </a:moveTo>
                    <a:lnTo>
                      <a:pt x="0" y="0"/>
                    </a:lnTo>
                    <a:lnTo>
                      <a:pt x="0" y="44"/>
                    </a:lnTo>
                    <a:lnTo>
                      <a:pt x="12" y="44"/>
                    </a:ln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04" name="Freeform 695"/>
              <p:cNvSpPr>
                <a:spLocks/>
              </p:cNvSpPr>
              <p:nvPr/>
            </p:nvSpPr>
            <p:spPr bwMode="auto">
              <a:xfrm>
                <a:off x="4070" y="3643"/>
                <a:ext cx="67" cy="67"/>
              </a:xfrm>
              <a:custGeom>
                <a:avLst/>
                <a:gdLst>
                  <a:gd name="T0" fmla="*/ 208 w 46"/>
                  <a:gd name="T1" fmla="*/ 0 h 46"/>
                  <a:gd name="T2" fmla="*/ 208 w 46"/>
                  <a:gd name="T3" fmla="*/ 0 h 46"/>
                  <a:gd name="T4" fmla="*/ 168 w 46"/>
                  <a:gd name="T5" fmla="*/ 1 h 46"/>
                  <a:gd name="T6" fmla="*/ 130 w 46"/>
                  <a:gd name="T7" fmla="*/ 13 h 46"/>
                  <a:gd name="T8" fmla="*/ 96 w 46"/>
                  <a:gd name="T9" fmla="*/ 32 h 46"/>
                  <a:gd name="T10" fmla="*/ 61 w 46"/>
                  <a:gd name="T11" fmla="*/ 60 h 46"/>
                  <a:gd name="T12" fmla="*/ 36 w 46"/>
                  <a:gd name="T13" fmla="*/ 96 h 46"/>
                  <a:gd name="T14" fmla="*/ 19 w 46"/>
                  <a:gd name="T15" fmla="*/ 127 h 46"/>
                  <a:gd name="T16" fmla="*/ 9 w 46"/>
                  <a:gd name="T17" fmla="*/ 162 h 46"/>
                  <a:gd name="T18" fmla="*/ 0 w 46"/>
                  <a:gd name="T19" fmla="*/ 208 h 46"/>
                  <a:gd name="T20" fmla="*/ 52 w 46"/>
                  <a:gd name="T21" fmla="*/ 208 h 46"/>
                  <a:gd name="T22" fmla="*/ 61 w 46"/>
                  <a:gd name="T23" fmla="*/ 170 h 46"/>
                  <a:gd name="T24" fmla="*/ 68 w 46"/>
                  <a:gd name="T25" fmla="*/ 144 h 46"/>
                  <a:gd name="T26" fmla="*/ 76 w 46"/>
                  <a:gd name="T27" fmla="*/ 117 h 46"/>
                  <a:gd name="T28" fmla="*/ 96 w 46"/>
                  <a:gd name="T29" fmla="*/ 96 h 46"/>
                  <a:gd name="T30" fmla="*/ 121 w 46"/>
                  <a:gd name="T31" fmla="*/ 76 h 46"/>
                  <a:gd name="T32" fmla="*/ 149 w 46"/>
                  <a:gd name="T33" fmla="*/ 68 h 46"/>
                  <a:gd name="T34" fmla="*/ 170 w 46"/>
                  <a:gd name="T35" fmla="*/ 60 h 46"/>
                  <a:gd name="T36" fmla="*/ 208 w 46"/>
                  <a:gd name="T37" fmla="*/ 50 h 46"/>
                  <a:gd name="T38" fmla="*/ 208 w 46"/>
                  <a:gd name="T39" fmla="*/ 50 h 46"/>
                  <a:gd name="T40" fmla="*/ 208 w 46"/>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6"/>
                  <a:gd name="T65" fmla="*/ 46 w 46"/>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6">
                    <a:moveTo>
                      <a:pt x="46" y="0"/>
                    </a:moveTo>
                    <a:lnTo>
                      <a:pt x="46" y="0"/>
                    </a:lnTo>
                    <a:lnTo>
                      <a:pt x="37" y="1"/>
                    </a:lnTo>
                    <a:lnTo>
                      <a:pt x="29" y="3"/>
                    </a:lnTo>
                    <a:lnTo>
                      <a:pt x="21" y="7"/>
                    </a:lnTo>
                    <a:lnTo>
                      <a:pt x="14" y="13"/>
                    </a:lnTo>
                    <a:lnTo>
                      <a:pt x="8" y="21"/>
                    </a:lnTo>
                    <a:lnTo>
                      <a:pt x="4" y="28"/>
                    </a:lnTo>
                    <a:lnTo>
                      <a:pt x="2" y="36"/>
                    </a:lnTo>
                    <a:lnTo>
                      <a:pt x="0" y="46"/>
                    </a:lnTo>
                    <a:lnTo>
                      <a:pt x="12" y="46"/>
                    </a:lnTo>
                    <a:lnTo>
                      <a:pt x="14" y="38"/>
                    </a:lnTo>
                    <a:lnTo>
                      <a:pt x="15" y="32"/>
                    </a:lnTo>
                    <a:lnTo>
                      <a:pt x="17" y="26"/>
                    </a:lnTo>
                    <a:lnTo>
                      <a:pt x="21" y="21"/>
                    </a:lnTo>
                    <a:lnTo>
                      <a:pt x="27" y="17"/>
                    </a:lnTo>
                    <a:lnTo>
                      <a:pt x="33" y="15"/>
                    </a:lnTo>
                    <a:lnTo>
                      <a:pt x="38" y="13"/>
                    </a:lnTo>
                    <a:lnTo>
                      <a:pt x="46" y="11"/>
                    </a:lnTo>
                    <a:lnTo>
                      <a:pt x="4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05" name="Freeform 696"/>
              <p:cNvSpPr>
                <a:spLocks/>
              </p:cNvSpPr>
              <p:nvPr/>
            </p:nvSpPr>
            <p:spPr bwMode="auto">
              <a:xfrm>
                <a:off x="4069" y="1026"/>
                <a:ext cx="264" cy="17"/>
              </a:xfrm>
              <a:custGeom>
                <a:avLst/>
                <a:gdLst>
                  <a:gd name="T0" fmla="*/ 820 w 181"/>
                  <a:gd name="T1" fmla="*/ 48 h 12"/>
                  <a:gd name="T2" fmla="*/ 820 w 181"/>
                  <a:gd name="T3" fmla="*/ 0 h 12"/>
                  <a:gd name="T4" fmla="*/ 0 w 181"/>
                  <a:gd name="T5" fmla="*/ 0 h 12"/>
                  <a:gd name="T6" fmla="*/ 0 w 181"/>
                  <a:gd name="T7" fmla="*/ 48 h 12"/>
                  <a:gd name="T8" fmla="*/ 820 w 181"/>
                  <a:gd name="T9" fmla="*/ 48 h 12"/>
                  <a:gd name="T10" fmla="*/ 820 w 181"/>
                  <a:gd name="T11" fmla="*/ 48 h 12"/>
                  <a:gd name="T12" fmla="*/ 0 60000 65536"/>
                  <a:gd name="T13" fmla="*/ 0 60000 65536"/>
                  <a:gd name="T14" fmla="*/ 0 60000 65536"/>
                  <a:gd name="T15" fmla="*/ 0 60000 65536"/>
                  <a:gd name="T16" fmla="*/ 0 60000 65536"/>
                  <a:gd name="T17" fmla="*/ 0 60000 65536"/>
                  <a:gd name="T18" fmla="*/ 0 w 181"/>
                  <a:gd name="T19" fmla="*/ 0 h 12"/>
                  <a:gd name="T20" fmla="*/ 181 w 18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1" h="12">
                    <a:moveTo>
                      <a:pt x="181" y="12"/>
                    </a:moveTo>
                    <a:lnTo>
                      <a:pt x="181" y="0"/>
                    </a:lnTo>
                    <a:lnTo>
                      <a:pt x="0" y="0"/>
                    </a:lnTo>
                    <a:lnTo>
                      <a:pt x="0" y="12"/>
                    </a:lnTo>
                    <a:lnTo>
                      <a:pt x="181"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06" name="Freeform 697"/>
              <p:cNvSpPr>
                <a:spLocks/>
              </p:cNvSpPr>
              <p:nvPr/>
            </p:nvSpPr>
            <p:spPr bwMode="auto">
              <a:xfrm>
                <a:off x="4333" y="1026"/>
                <a:ext cx="134" cy="140"/>
              </a:xfrm>
              <a:custGeom>
                <a:avLst/>
                <a:gdLst>
                  <a:gd name="T0" fmla="*/ 414 w 92"/>
                  <a:gd name="T1" fmla="*/ 435 h 96"/>
                  <a:gd name="T2" fmla="*/ 414 w 92"/>
                  <a:gd name="T3" fmla="*/ 435 h 96"/>
                  <a:gd name="T4" fmla="*/ 405 w 92"/>
                  <a:gd name="T5" fmla="*/ 347 h 96"/>
                  <a:gd name="T6" fmla="*/ 377 w 92"/>
                  <a:gd name="T7" fmla="*/ 265 h 96"/>
                  <a:gd name="T8" fmla="*/ 344 w 92"/>
                  <a:gd name="T9" fmla="*/ 190 h 96"/>
                  <a:gd name="T10" fmla="*/ 293 w 92"/>
                  <a:gd name="T11" fmla="*/ 130 h 96"/>
                  <a:gd name="T12" fmla="*/ 229 w 92"/>
                  <a:gd name="T13" fmla="*/ 77 h 96"/>
                  <a:gd name="T14" fmla="*/ 154 w 92"/>
                  <a:gd name="T15" fmla="*/ 38 h 96"/>
                  <a:gd name="T16" fmla="*/ 76 w 92"/>
                  <a:gd name="T17" fmla="*/ 9 h 96"/>
                  <a:gd name="T18" fmla="*/ 0 w 92"/>
                  <a:gd name="T19" fmla="*/ 0 h 96"/>
                  <a:gd name="T20" fmla="*/ 0 w 92"/>
                  <a:gd name="T21" fmla="*/ 55 h 96"/>
                  <a:gd name="T22" fmla="*/ 68 w 92"/>
                  <a:gd name="T23" fmla="*/ 60 h 96"/>
                  <a:gd name="T24" fmla="*/ 135 w 92"/>
                  <a:gd name="T25" fmla="*/ 77 h 96"/>
                  <a:gd name="T26" fmla="*/ 197 w 92"/>
                  <a:gd name="T27" fmla="*/ 112 h 96"/>
                  <a:gd name="T28" fmla="*/ 256 w 92"/>
                  <a:gd name="T29" fmla="*/ 163 h 96"/>
                  <a:gd name="T30" fmla="*/ 303 w 92"/>
                  <a:gd name="T31" fmla="*/ 217 h 96"/>
                  <a:gd name="T32" fmla="*/ 334 w 92"/>
                  <a:gd name="T33" fmla="*/ 284 h 96"/>
                  <a:gd name="T34" fmla="*/ 352 w 92"/>
                  <a:gd name="T35" fmla="*/ 357 h 96"/>
                  <a:gd name="T36" fmla="*/ 361 w 92"/>
                  <a:gd name="T37" fmla="*/ 435 h 96"/>
                  <a:gd name="T38" fmla="*/ 361 w 92"/>
                  <a:gd name="T39" fmla="*/ 435 h 96"/>
                  <a:gd name="T40" fmla="*/ 414 w 92"/>
                  <a:gd name="T41" fmla="*/ 435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96"/>
                  <a:gd name="T65" fmla="*/ 92 w 92"/>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96">
                    <a:moveTo>
                      <a:pt x="92" y="96"/>
                    </a:moveTo>
                    <a:lnTo>
                      <a:pt x="92" y="96"/>
                    </a:lnTo>
                    <a:lnTo>
                      <a:pt x="90" y="77"/>
                    </a:lnTo>
                    <a:lnTo>
                      <a:pt x="84" y="59"/>
                    </a:lnTo>
                    <a:lnTo>
                      <a:pt x="76" y="42"/>
                    </a:lnTo>
                    <a:lnTo>
                      <a:pt x="65" y="29"/>
                    </a:lnTo>
                    <a:lnTo>
                      <a:pt x="51" y="17"/>
                    </a:lnTo>
                    <a:lnTo>
                      <a:pt x="34" y="8"/>
                    </a:lnTo>
                    <a:lnTo>
                      <a:pt x="17" y="2"/>
                    </a:lnTo>
                    <a:lnTo>
                      <a:pt x="0" y="0"/>
                    </a:lnTo>
                    <a:lnTo>
                      <a:pt x="0" y="12"/>
                    </a:lnTo>
                    <a:lnTo>
                      <a:pt x="15" y="13"/>
                    </a:lnTo>
                    <a:lnTo>
                      <a:pt x="30" y="17"/>
                    </a:lnTo>
                    <a:lnTo>
                      <a:pt x="44" y="25"/>
                    </a:lnTo>
                    <a:lnTo>
                      <a:pt x="57" y="36"/>
                    </a:lnTo>
                    <a:lnTo>
                      <a:pt x="67" y="48"/>
                    </a:lnTo>
                    <a:lnTo>
                      <a:pt x="74" y="63"/>
                    </a:lnTo>
                    <a:lnTo>
                      <a:pt x="78" y="79"/>
                    </a:lnTo>
                    <a:lnTo>
                      <a:pt x="80" y="96"/>
                    </a:lnTo>
                    <a:lnTo>
                      <a:pt x="92" y="9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07" name="Freeform 698"/>
              <p:cNvSpPr>
                <a:spLocks/>
              </p:cNvSpPr>
              <p:nvPr/>
            </p:nvSpPr>
            <p:spPr bwMode="auto">
              <a:xfrm>
                <a:off x="4450" y="1166"/>
                <a:ext cx="17" cy="839"/>
              </a:xfrm>
              <a:custGeom>
                <a:avLst/>
                <a:gdLst>
                  <a:gd name="T0" fmla="*/ 0 w 12"/>
                  <a:gd name="T1" fmla="*/ 2593 h 576"/>
                  <a:gd name="T2" fmla="*/ 48 w 12"/>
                  <a:gd name="T3" fmla="*/ 2593 h 576"/>
                  <a:gd name="T4" fmla="*/ 48 w 12"/>
                  <a:gd name="T5" fmla="*/ 0 h 576"/>
                  <a:gd name="T6" fmla="*/ 0 w 12"/>
                  <a:gd name="T7" fmla="*/ 0 h 576"/>
                  <a:gd name="T8" fmla="*/ 0 w 12"/>
                  <a:gd name="T9" fmla="*/ 2593 h 576"/>
                  <a:gd name="T10" fmla="*/ 0 w 12"/>
                  <a:gd name="T11" fmla="*/ 2593 h 576"/>
                  <a:gd name="T12" fmla="*/ 0 60000 65536"/>
                  <a:gd name="T13" fmla="*/ 0 60000 65536"/>
                  <a:gd name="T14" fmla="*/ 0 60000 65536"/>
                  <a:gd name="T15" fmla="*/ 0 60000 65536"/>
                  <a:gd name="T16" fmla="*/ 0 60000 65536"/>
                  <a:gd name="T17" fmla="*/ 0 60000 65536"/>
                  <a:gd name="T18" fmla="*/ 0 w 12"/>
                  <a:gd name="T19" fmla="*/ 0 h 576"/>
                  <a:gd name="T20" fmla="*/ 12 w 12"/>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2" h="576">
                    <a:moveTo>
                      <a:pt x="0" y="576"/>
                    </a:moveTo>
                    <a:lnTo>
                      <a:pt x="12" y="576"/>
                    </a:lnTo>
                    <a:lnTo>
                      <a:pt x="12" y="0"/>
                    </a:lnTo>
                    <a:lnTo>
                      <a:pt x="0" y="0"/>
                    </a:lnTo>
                    <a:lnTo>
                      <a:pt x="0" y="57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08" name="Freeform 699"/>
              <p:cNvSpPr>
                <a:spLocks/>
              </p:cNvSpPr>
              <p:nvPr/>
            </p:nvSpPr>
            <p:spPr bwMode="auto">
              <a:xfrm>
                <a:off x="4333" y="2005"/>
                <a:ext cx="134" cy="140"/>
              </a:xfrm>
              <a:custGeom>
                <a:avLst/>
                <a:gdLst>
                  <a:gd name="T0" fmla="*/ 0 w 92"/>
                  <a:gd name="T1" fmla="*/ 435 h 96"/>
                  <a:gd name="T2" fmla="*/ 0 w 92"/>
                  <a:gd name="T3" fmla="*/ 435 h 96"/>
                  <a:gd name="T4" fmla="*/ 76 w 92"/>
                  <a:gd name="T5" fmla="*/ 426 h 96"/>
                  <a:gd name="T6" fmla="*/ 154 w 92"/>
                  <a:gd name="T7" fmla="*/ 398 h 96"/>
                  <a:gd name="T8" fmla="*/ 229 w 92"/>
                  <a:gd name="T9" fmla="*/ 363 h 96"/>
                  <a:gd name="T10" fmla="*/ 293 w 92"/>
                  <a:gd name="T11" fmla="*/ 305 h 96"/>
                  <a:gd name="T12" fmla="*/ 344 w 92"/>
                  <a:gd name="T13" fmla="*/ 238 h 96"/>
                  <a:gd name="T14" fmla="*/ 377 w 92"/>
                  <a:gd name="T15" fmla="*/ 171 h 96"/>
                  <a:gd name="T16" fmla="*/ 405 w 92"/>
                  <a:gd name="T17" fmla="*/ 88 h 96"/>
                  <a:gd name="T18" fmla="*/ 414 w 92"/>
                  <a:gd name="T19" fmla="*/ 0 h 96"/>
                  <a:gd name="T20" fmla="*/ 361 w 92"/>
                  <a:gd name="T21" fmla="*/ 0 h 96"/>
                  <a:gd name="T22" fmla="*/ 352 w 92"/>
                  <a:gd name="T23" fmla="*/ 77 h 96"/>
                  <a:gd name="T24" fmla="*/ 334 w 92"/>
                  <a:gd name="T25" fmla="*/ 147 h 96"/>
                  <a:gd name="T26" fmla="*/ 303 w 92"/>
                  <a:gd name="T27" fmla="*/ 217 h 96"/>
                  <a:gd name="T28" fmla="*/ 256 w 92"/>
                  <a:gd name="T29" fmla="*/ 265 h 96"/>
                  <a:gd name="T30" fmla="*/ 197 w 92"/>
                  <a:gd name="T31" fmla="*/ 324 h 96"/>
                  <a:gd name="T32" fmla="*/ 135 w 92"/>
                  <a:gd name="T33" fmla="*/ 353 h 96"/>
                  <a:gd name="T34" fmla="*/ 68 w 92"/>
                  <a:gd name="T35" fmla="*/ 372 h 96"/>
                  <a:gd name="T36" fmla="*/ 0 w 92"/>
                  <a:gd name="T37" fmla="*/ 381 h 96"/>
                  <a:gd name="T38" fmla="*/ 0 w 92"/>
                  <a:gd name="T39" fmla="*/ 381 h 96"/>
                  <a:gd name="T40" fmla="*/ 0 w 92"/>
                  <a:gd name="T41" fmla="*/ 435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96"/>
                  <a:gd name="T65" fmla="*/ 92 w 92"/>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96">
                    <a:moveTo>
                      <a:pt x="0" y="96"/>
                    </a:moveTo>
                    <a:lnTo>
                      <a:pt x="0" y="96"/>
                    </a:lnTo>
                    <a:lnTo>
                      <a:pt x="17" y="94"/>
                    </a:lnTo>
                    <a:lnTo>
                      <a:pt x="34" y="88"/>
                    </a:lnTo>
                    <a:lnTo>
                      <a:pt x="51" y="80"/>
                    </a:lnTo>
                    <a:lnTo>
                      <a:pt x="65" y="67"/>
                    </a:lnTo>
                    <a:lnTo>
                      <a:pt x="76" y="53"/>
                    </a:lnTo>
                    <a:lnTo>
                      <a:pt x="84" y="38"/>
                    </a:lnTo>
                    <a:lnTo>
                      <a:pt x="90" y="19"/>
                    </a:lnTo>
                    <a:lnTo>
                      <a:pt x="92" y="0"/>
                    </a:lnTo>
                    <a:lnTo>
                      <a:pt x="80" y="0"/>
                    </a:lnTo>
                    <a:lnTo>
                      <a:pt x="78" y="17"/>
                    </a:lnTo>
                    <a:lnTo>
                      <a:pt x="74" y="32"/>
                    </a:lnTo>
                    <a:lnTo>
                      <a:pt x="67" y="48"/>
                    </a:lnTo>
                    <a:lnTo>
                      <a:pt x="57" y="59"/>
                    </a:lnTo>
                    <a:lnTo>
                      <a:pt x="44" y="71"/>
                    </a:lnTo>
                    <a:lnTo>
                      <a:pt x="30" y="78"/>
                    </a:lnTo>
                    <a:lnTo>
                      <a:pt x="15" y="82"/>
                    </a:lnTo>
                    <a:lnTo>
                      <a:pt x="0" y="84"/>
                    </a:lnTo>
                    <a:lnTo>
                      <a:pt x="0" y="9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09" name="Freeform 700"/>
              <p:cNvSpPr>
                <a:spLocks/>
              </p:cNvSpPr>
              <p:nvPr/>
            </p:nvSpPr>
            <p:spPr bwMode="auto">
              <a:xfrm>
                <a:off x="4069" y="2128"/>
                <a:ext cx="264" cy="17"/>
              </a:xfrm>
              <a:custGeom>
                <a:avLst/>
                <a:gdLst>
                  <a:gd name="T0" fmla="*/ 0 w 181"/>
                  <a:gd name="T1" fmla="*/ 0 h 12"/>
                  <a:gd name="T2" fmla="*/ 0 w 181"/>
                  <a:gd name="T3" fmla="*/ 48 h 12"/>
                  <a:gd name="T4" fmla="*/ 820 w 181"/>
                  <a:gd name="T5" fmla="*/ 48 h 12"/>
                  <a:gd name="T6" fmla="*/ 820 w 181"/>
                  <a:gd name="T7" fmla="*/ 0 h 12"/>
                  <a:gd name="T8" fmla="*/ 0 w 181"/>
                  <a:gd name="T9" fmla="*/ 0 h 12"/>
                  <a:gd name="T10" fmla="*/ 0 w 181"/>
                  <a:gd name="T11" fmla="*/ 0 h 12"/>
                  <a:gd name="T12" fmla="*/ 0 60000 65536"/>
                  <a:gd name="T13" fmla="*/ 0 60000 65536"/>
                  <a:gd name="T14" fmla="*/ 0 60000 65536"/>
                  <a:gd name="T15" fmla="*/ 0 60000 65536"/>
                  <a:gd name="T16" fmla="*/ 0 60000 65536"/>
                  <a:gd name="T17" fmla="*/ 0 60000 65536"/>
                  <a:gd name="T18" fmla="*/ 0 w 181"/>
                  <a:gd name="T19" fmla="*/ 0 h 12"/>
                  <a:gd name="T20" fmla="*/ 181 w 18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1" h="12">
                    <a:moveTo>
                      <a:pt x="0" y="0"/>
                    </a:moveTo>
                    <a:lnTo>
                      <a:pt x="0" y="12"/>
                    </a:lnTo>
                    <a:lnTo>
                      <a:pt x="181" y="12"/>
                    </a:lnTo>
                    <a:lnTo>
                      <a:pt x="18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10" name="Freeform 701"/>
              <p:cNvSpPr>
                <a:spLocks/>
              </p:cNvSpPr>
              <p:nvPr/>
            </p:nvSpPr>
            <p:spPr bwMode="auto">
              <a:xfrm>
                <a:off x="3932" y="2005"/>
                <a:ext cx="137" cy="140"/>
              </a:xfrm>
              <a:custGeom>
                <a:avLst/>
                <a:gdLst>
                  <a:gd name="T0" fmla="*/ 0 w 94"/>
                  <a:gd name="T1" fmla="*/ 0 h 96"/>
                  <a:gd name="T2" fmla="*/ 0 w 94"/>
                  <a:gd name="T3" fmla="*/ 0 h 96"/>
                  <a:gd name="T4" fmla="*/ 9 w 94"/>
                  <a:gd name="T5" fmla="*/ 88 h 96"/>
                  <a:gd name="T6" fmla="*/ 36 w 94"/>
                  <a:gd name="T7" fmla="*/ 171 h 96"/>
                  <a:gd name="T8" fmla="*/ 69 w 94"/>
                  <a:gd name="T9" fmla="*/ 238 h 96"/>
                  <a:gd name="T10" fmla="*/ 121 w 94"/>
                  <a:gd name="T11" fmla="*/ 305 h 96"/>
                  <a:gd name="T12" fmla="*/ 181 w 94"/>
                  <a:gd name="T13" fmla="*/ 363 h 96"/>
                  <a:gd name="T14" fmla="*/ 264 w 94"/>
                  <a:gd name="T15" fmla="*/ 398 h 96"/>
                  <a:gd name="T16" fmla="*/ 338 w 94"/>
                  <a:gd name="T17" fmla="*/ 426 h 96"/>
                  <a:gd name="T18" fmla="*/ 424 w 94"/>
                  <a:gd name="T19" fmla="*/ 435 h 96"/>
                  <a:gd name="T20" fmla="*/ 424 w 94"/>
                  <a:gd name="T21" fmla="*/ 381 h 96"/>
                  <a:gd name="T22" fmla="*/ 347 w 94"/>
                  <a:gd name="T23" fmla="*/ 372 h 96"/>
                  <a:gd name="T24" fmla="*/ 275 w 94"/>
                  <a:gd name="T25" fmla="*/ 353 h 96"/>
                  <a:gd name="T26" fmla="*/ 217 w 94"/>
                  <a:gd name="T27" fmla="*/ 324 h 96"/>
                  <a:gd name="T28" fmla="*/ 157 w 94"/>
                  <a:gd name="T29" fmla="*/ 265 h 96"/>
                  <a:gd name="T30" fmla="*/ 111 w 94"/>
                  <a:gd name="T31" fmla="*/ 217 h 96"/>
                  <a:gd name="T32" fmla="*/ 76 w 94"/>
                  <a:gd name="T33" fmla="*/ 147 h 96"/>
                  <a:gd name="T34" fmla="*/ 60 w 94"/>
                  <a:gd name="T35" fmla="*/ 77 h 96"/>
                  <a:gd name="T36" fmla="*/ 52 w 94"/>
                  <a:gd name="T37" fmla="*/ 0 h 96"/>
                  <a:gd name="T38" fmla="*/ 52 w 94"/>
                  <a:gd name="T39" fmla="*/ 0 h 96"/>
                  <a:gd name="T40" fmla="*/ 0 w 94"/>
                  <a:gd name="T41" fmla="*/ 0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96"/>
                  <a:gd name="T65" fmla="*/ 94 w 94"/>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96">
                    <a:moveTo>
                      <a:pt x="0" y="0"/>
                    </a:moveTo>
                    <a:lnTo>
                      <a:pt x="0" y="0"/>
                    </a:lnTo>
                    <a:lnTo>
                      <a:pt x="2" y="19"/>
                    </a:lnTo>
                    <a:lnTo>
                      <a:pt x="8" y="38"/>
                    </a:lnTo>
                    <a:lnTo>
                      <a:pt x="15" y="53"/>
                    </a:lnTo>
                    <a:lnTo>
                      <a:pt x="27" y="67"/>
                    </a:lnTo>
                    <a:lnTo>
                      <a:pt x="40" y="80"/>
                    </a:lnTo>
                    <a:lnTo>
                      <a:pt x="58" y="88"/>
                    </a:lnTo>
                    <a:lnTo>
                      <a:pt x="75" y="94"/>
                    </a:lnTo>
                    <a:lnTo>
                      <a:pt x="94" y="96"/>
                    </a:lnTo>
                    <a:lnTo>
                      <a:pt x="94" y="84"/>
                    </a:lnTo>
                    <a:lnTo>
                      <a:pt x="77" y="82"/>
                    </a:lnTo>
                    <a:lnTo>
                      <a:pt x="61" y="78"/>
                    </a:lnTo>
                    <a:lnTo>
                      <a:pt x="48" y="71"/>
                    </a:lnTo>
                    <a:lnTo>
                      <a:pt x="35" y="59"/>
                    </a:lnTo>
                    <a:lnTo>
                      <a:pt x="25" y="48"/>
                    </a:lnTo>
                    <a:lnTo>
                      <a:pt x="17" y="32"/>
                    </a:lnTo>
                    <a:lnTo>
                      <a:pt x="13" y="17"/>
                    </a:lnTo>
                    <a:lnTo>
                      <a:pt x="12"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11" name="Freeform 702"/>
              <p:cNvSpPr>
                <a:spLocks/>
              </p:cNvSpPr>
              <p:nvPr/>
            </p:nvSpPr>
            <p:spPr bwMode="auto">
              <a:xfrm>
                <a:off x="3932" y="1166"/>
                <a:ext cx="18" cy="839"/>
              </a:xfrm>
              <a:custGeom>
                <a:avLst/>
                <a:gdLst>
                  <a:gd name="T0" fmla="*/ 62 w 12"/>
                  <a:gd name="T1" fmla="*/ 0 h 576"/>
                  <a:gd name="T2" fmla="*/ 0 w 12"/>
                  <a:gd name="T3" fmla="*/ 0 h 576"/>
                  <a:gd name="T4" fmla="*/ 0 w 12"/>
                  <a:gd name="T5" fmla="*/ 2593 h 576"/>
                  <a:gd name="T6" fmla="*/ 62 w 12"/>
                  <a:gd name="T7" fmla="*/ 2593 h 576"/>
                  <a:gd name="T8" fmla="*/ 62 w 12"/>
                  <a:gd name="T9" fmla="*/ 0 h 576"/>
                  <a:gd name="T10" fmla="*/ 62 w 12"/>
                  <a:gd name="T11" fmla="*/ 0 h 576"/>
                  <a:gd name="T12" fmla="*/ 0 60000 65536"/>
                  <a:gd name="T13" fmla="*/ 0 60000 65536"/>
                  <a:gd name="T14" fmla="*/ 0 60000 65536"/>
                  <a:gd name="T15" fmla="*/ 0 60000 65536"/>
                  <a:gd name="T16" fmla="*/ 0 60000 65536"/>
                  <a:gd name="T17" fmla="*/ 0 60000 65536"/>
                  <a:gd name="T18" fmla="*/ 0 w 12"/>
                  <a:gd name="T19" fmla="*/ 0 h 576"/>
                  <a:gd name="T20" fmla="*/ 12 w 12"/>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2" h="576">
                    <a:moveTo>
                      <a:pt x="12" y="0"/>
                    </a:moveTo>
                    <a:lnTo>
                      <a:pt x="0" y="0"/>
                    </a:lnTo>
                    <a:lnTo>
                      <a:pt x="0" y="576"/>
                    </a:lnTo>
                    <a:lnTo>
                      <a:pt x="12" y="576"/>
                    </a:ln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12" name="Freeform 703"/>
              <p:cNvSpPr>
                <a:spLocks/>
              </p:cNvSpPr>
              <p:nvPr/>
            </p:nvSpPr>
            <p:spPr bwMode="auto">
              <a:xfrm>
                <a:off x="3932" y="1026"/>
                <a:ext cx="137" cy="140"/>
              </a:xfrm>
              <a:custGeom>
                <a:avLst/>
                <a:gdLst>
                  <a:gd name="T0" fmla="*/ 424 w 94"/>
                  <a:gd name="T1" fmla="*/ 0 h 96"/>
                  <a:gd name="T2" fmla="*/ 424 w 94"/>
                  <a:gd name="T3" fmla="*/ 0 h 96"/>
                  <a:gd name="T4" fmla="*/ 338 w 94"/>
                  <a:gd name="T5" fmla="*/ 9 h 96"/>
                  <a:gd name="T6" fmla="*/ 264 w 94"/>
                  <a:gd name="T7" fmla="*/ 38 h 96"/>
                  <a:gd name="T8" fmla="*/ 181 w 94"/>
                  <a:gd name="T9" fmla="*/ 77 h 96"/>
                  <a:gd name="T10" fmla="*/ 121 w 94"/>
                  <a:gd name="T11" fmla="*/ 130 h 96"/>
                  <a:gd name="T12" fmla="*/ 69 w 94"/>
                  <a:gd name="T13" fmla="*/ 190 h 96"/>
                  <a:gd name="T14" fmla="*/ 36 w 94"/>
                  <a:gd name="T15" fmla="*/ 265 h 96"/>
                  <a:gd name="T16" fmla="*/ 9 w 94"/>
                  <a:gd name="T17" fmla="*/ 347 h 96"/>
                  <a:gd name="T18" fmla="*/ 0 w 94"/>
                  <a:gd name="T19" fmla="*/ 435 h 96"/>
                  <a:gd name="T20" fmla="*/ 52 w 94"/>
                  <a:gd name="T21" fmla="*/ 435 h 96"/>
                  <a:gd name="T22" fmla="*/ 60 w 94"/>
                  <a:gd name="T23" fmla="*/ 357 h 96"/>
                  <a:gd name="T24" fmla="*/ 76 w 94"/>
                  <a:gd name="T25" fmla="*/ 284 h 96"/>
                  <a:gd name="T26" fmla="*/ 111 w 94"/>
                  <a:gd name="T27" fmla="*/ 217 h 96"/>
                  <a:gd name="T28" fmla="*/ 157 w 94"/>
                  <a:gd name="T29" fmla="*/ 163 h 96"/>
                  <a:gd name="T30" fmla="*/ 217 w 94"/>
                  <a:gd name="T31" fmla="*/ 112 h 96"/>
                  <a:gd name="T32" fmla="*/ 275 w 94"/>
                  <a:gd name="T33" fmla="*/ 77 h 96"/>
                  <a:gd name="T34" fmla="*/ 347 w 94"/>
                  <a:gd name="T35" fmla="*/ 60 h 96"/>
                  <a:gd name="T36" fmla="*/ 424 w 94"/>
                  <a:gd name="T37" fmla="*/ 55 h 96"/>
                  <a:gd name="T38" fmla="*/ 424 w 94"/>
                  <a:gd name="T39" fmla="*/ 55 h 96"/>
                  <a:gd name="T40" fmla="*/ 424 w 94"/>
                  <a:gd name="T41" fmla="*/ 0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96"/>
                  <a:gd name="T65" fmla="*/ 94 w 94"/>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96">
                    <a:moveTo>
                      <a:pt x="94" y="0"/>
                    </a:moveTo>
                    <a:lnTo>
                      <a:pt x="94" y="0"/>
                    </a:lnTo>
                    <a:lnTo>
                      <a:pt x="75" y="2"/>
                    </a:lnTo>
                    <a:lnTo>
                      <a:pt x="58" y="8"/>
                    </a:lnTo>
                    <a:lnTo>
                      <a:pt x="40" y="17"/>
                    </a:lnTo>
                    <a:lnTo>
                      <a:pt x="27" y="29"/>
                    </a:lnTo>
                    <a:lnTo>
                      <a:pt x="15" y="42"/>
                    </a:lnTo>
                    <a:lnTo>
                      <a:pt x="8" y="59"/>
                    </a:lnTo>
                    <a:lnTo>
                      <a:pt x="2" y="77"/>
                    </a:lnTo>
                    <a:lnTo>
                      <a:pt x="0" y="96"/>
                    </a:lnTo>
                    <a:lnTo>
                      <a:pt x="12" y="96"/>
                    </a:lnTo>
                    <a:lnTo>
                      <a:pt x="13" y="79"/>
                    </a:lnTo>
                    <a:lnTo>
                      <a:pt x="17" y="63"/>
                    </a:lnTo>
                    <a:lnTo>
                      <a:pt x="25" y="48"/>
                    </a:lnTo>
                    <a:lnTo>
                      <a:pt x="35" y="36"/>
                    </a:lnTo>
                    <a:lnTo>
                      <a:pt x="48" y="25"/>
                    </a:lnTo>
                    <a:lnTo>
                      <a:pt x="61" y="17"/>
                    </a:lnTo>
                    <a:lnTo>
                      <a:pt x="77" y="13"/>
                    </a:lnTo>
                    <a:lnTo>
                      <a:pt x="94" y="12"/>
                    </a:lnTo>
                    <a:lnTo>
                      <a:pt x="9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13" name="Freeform 704"/>
              <p:cNvSpPr>
                <a:spLocks/>
              </p:cNvSpPr>
              <p:nvPr/>
            </p:nvSpPr>
            <p:spPr bwMode="auto">
              <a:xfrm>
                <a:off x="4215" y="524"/>
                <a:ext cx="252" cy="255"/>
              </a:xfrm>
              <a:custGeom>
                <a:avLst/>
                <a:gdLst>
                  <a:gd name="T0" fmla="*/ 779 w 173"/>
                  <a:gd name="T1" fmla="*/ 790 h 175"/>
                  <a:gd name="T2" fmla="*/ 779 w 173"/>
                  <a:gd name="T3" fmla="*/ 790 h 175"/>
                  <a:gd name="T4" fmla="*/ 779 w 173"/>
                  <a:gd name="T5" fmla="*/ 711 h 175"/>
                  <a:gd name="T6" fmla="*/ 771 w 173"/>
                  <a:gd name="T7" fmla="*/ 635 h 175"/>
                  <a:gd name="T8" fmla="*/ 743 w 173"/>
                  <a:gd name="T9" fmla="*/ 554 h 175"/>
                  <a:gd name="T10" fmla="*/ 717 w 173"/>
                  <a:gd name="T11" fmla="*/ 487 h 175"/>
                  <a:gd name="T12" fmla="*/ 683 w 173"/>
                  <a:gd name="T13" fmla="*/ 421 h 175"/>
                  <a:gd name="T14" fmla="*/ 650 w 173"/>
                  <a:gd name="T15" fmla="*/ 347 h 175"/>
                  <a:gd name="T16" fmla="*/ 603 w 173"/>
                  <a:gd name="T17" fmla="*/ 289 h 175"/>
                  <a:gd name="T18" fmla="*/ 554 w 173"/>
                  <a:gd name="T19" fmla="*/ 236 h 175"/>
                  <a:gd name="T20" fmla="*/ 492 w 173"/>
                  <a:gd name="T21" fmla="*/ 185 h 175"/>
                  <a:gd name="T22" fmla="*/ 433 w 173"/>
                  <a:gd name="T23" fmla="*/ 140 h 175"/>
                  <a:gd name="T24" fmla="*/ 367 w 173"/>
                  <a:gd name="T25" fmla="*/ 99 h 175"/>
                  <a:gd name="T26" fmla="*/ 303 w 173"/>
                  <a:gd name="T27" fmla="*/ 61 h 175"/>
                  <a:gd name="T28" fmla="*/ 236 w 173"/>
                  <a:gd name="T29" fmla="*/ 36 h 175"/>
                  <a:gd name="T30" fmla="*/ 154 w 173"/>
                  <a:gd name="T31" fmla="*/ 19 h 175"/>
                  <a:gd name="T32" fmla="*/ 76 w 173"/>
                  <a:gd name="T33" fmla="*/ 9 h 175"/>
                  <a:gd name="T34" fmla="*/ 0 w 173"/>
                  <a:gd name="T35" fmla="*/ 0 h 175"/>
                  <a:gd name="T36" fmla="*/ 0 w 173"/>
                  <a:gd name="T37" fmla="*/ 52 h 175"/>
                  <a:gd name="T38" fmla="*/ 68 w 173"/>
                  <a:gd name="T39" fmla="*/ 61 h 175"/>
                  <a:gd name="T40" fmla="*/ 149 w 173"/>
                  <a:gd name="T41" fmla="*/ 73 h 175"/>
                  <a:gd name="T42" fmla="*/ 217 w 173"/>
                  <a:gd name="T43" fmla="*/ 89 h 175"/>
                  <a:gd name="T44" fmla="*/ 284 w 173"/>
                  <a:gd name="T45" fmla="*/ 111 h 175"/>
                  <a:gd name="T46" fmla="*/ 345 w 173"/>
                  <a:gd name="T47" fmla="*/ 140 h 175"/>
                  <a:gd name="T48" fmla="*/ 405 w 173"/>
                  <a:gd name="T49" fmla="*/ 185 h 175"/>
                  <a:gd name="T50" fmla="*/ 466 w 173"/>
                  <a:gd name="T51" fmla="*/ 224 h 175"/>
                  <a:gd name="T52" fmla="*/ 520 w 173"/>
                  <a:gd name="T53" fmla="*/ 270 h 175"/>
                  <a:gd name="T54" fmla="*/ 562 w 173"/>
                  <a:gd name="T55" fmla="*/ 319 h 175"/>
                  <a:gd name="T56" fmla="*/ 603 w 173"/>
                  <a:gd name="T57" fmla="*/ 385 h 175"/>
                  <a:gd name="T58" fmla="*/ 641 w 173"/>
                  <a:gd name="T59" fmla="*/ 442 h 175"/>
                  <a:gd name="T60" fmla="*/ 674 w 173"/>
                  <a:gd name="T61" fmla="*/ 506 h 175"/>
                  <a:gd name="T62" fmla="*/ 698 w 173"/>
                  <a:gd name="T63" fmla="*/ 573 h 175"/>
                  <a:gd name="T64" fmla="*/ 717 w 173"/>
                  <a:gd name="T65" fmla="*/ 641 h 175"/>
                  <a:gd name="T66" fmla="*/ 725 w 173"/>
                  <a:gd name="T67" fmla="*/ 711 h 175"/>
                  <a:gd name="T68" fmla="*/ 725 w 173"/>
                  <a:gd name="T69" fmla="*/ 790 h 175"/>
                  <a:gd name="T70" fmla="*/ 725 w 173"/>
                  <a:gd name="T71" fmla="*/ 790 h 175"/>
                  <a:gd name="T72" fmla="*/ 779 w 173"/>
                  <a:gd name="T73" fmla="*/ 790 h 1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3"/>
                  <a:gd name="T112" fmla="*/ 0 h 175"/>
                  <a:gd name="T113" fmla="*/ 173 w 173"/>
                  <a:gd name="T114" fmla="*/ 175 h 1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3" h="175">
                    <a:moveTo>
                      <a:pt x="173" y="175"/>
                    </a:moveTo>
                    <a:lnTo>
                      <a:pt x="173" y="175"/>
                    </a:lnTo>
                    <a:lnTo>
                      <a:pt x="173" y="158"/>
                    </a:lnTo>
                    <a:lnTo>
                      <a:pt x="171" y="141"/>
                    </a:lnTo>
                    <a:lnTo>
                      <a:pt x="165" y="123"/>
                    </a:lnTo>
                    <a:lnTo>
                      <a:pt x="159" y="108"/>
                    </a:lnTo>
                    <a:lnTo>
                      <a:pt x="152" y="93"/>
                    </a:lnTo>
                    <a:lnTo>
                      <a:pt x="144" y="77"/>
                    </a:lnTo>
                    <a:lnTo>
                      <a:pt x="134" y="64"/>
                    </a:lnTo>
                    <a:lnTo>
                      <a:pt x="123" y="52"/>
                    </a:lnTo>
                    <a:lnTo>
                      <a:pt x="109" y="41"/>
                    </a:lnTo>
                    <a:lnTo>
                      <a:pt x="96" y="31"/>
                    </a:lnTo>
                    <a:lnTo>
                      <a:pt x="82" y="22"/>
                    </a:lnTo>
                    <a:lnTo>
                      <a:pt x="67" y="14"/>
                    </a:lnTo>
                    <a:lnTo>
                      <a:pt x="52" y="8"/>
                    </a:lnTo>
                    <a:lnTo>
                      <a:pt x="34" y="4"/>
                    </a:lnTo>
                    <a:lnTo>
                      <a:pt x="17" y="2"/>
                    </a:lnTo>
                    <a:lnTo>
                      <a:pt x="0" y="0"/>
                    </a:lnTo>
                    <a:lnTo>
                      <a:pt x="0" y="12"/>
                    </a:lnTo>
                    <a:lnTo>
                      <a:pt x="15" y="14"/>
                    </a:lnTo>
                    <a:lnTo>
                      <a:pt x="33" y="16"/>
                    </a:lnTo>
                    <a:lnTo>
                      <a:pt x="48" y="20"/>
                    </a:lnTo>
                    <a:lnTo>
                      <a:pt x="63" y="25"/>
                    </a:lnTo>
                    <a:lnTo>
                      <a:pt x="77" y="31"/>
                    </a:lnTo>
                    <a:lnTo>
                      <a:pt x="90" y="41"/>
                    </a:lnTo>
                    <a:lnTo>
                      <a:pt x="104" y="50"/>
                    </a:lnTo>
                    <a:lnTo>
                      <a:pt x="115" y="60"/>
                    </a:lnTo>
                    <a:lnTo>
                      <a:pt x="125" y="71"/>
                    </a:lnTo>
                    <a:lnTo>
                      <a:pt x="134" y="85"/>
                    </a:lnTo>
                    <a:lnTo>
                      <a:pt x="142" y="98"/>
                    </a:lnTo>
                    <a:lnTo>
                      <a:pt x="150" y="112"/>
                    </a:lnTo>
                    <a:lnTo>
                      <a:pt x="155" y="127"/>
                    </a:lnTo>
                    <a:lnTo>
                      <a:pt x="159" y="142"/>
                    </a:lnTo>
                    <a:lnTo>
                      <a:pt x="161" y="158"/>
                    </a:lnTo>
                    <a:lnTo>
                      <a:pt x="161" y="175"/>
                    </a:lnTo>
                    <a:lnTo>
                      <a:pt x="173" y="17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14" name="Freeform 705"/>
              <p:cNvSpPr>
                <a:spLocks/>
              </p:cNvSpPr>
              <p:nvPr/>
            </p:nvSpPr>
            <p:spPr bwMode="auto">
              <a:xfrm>
                <a:off x="4215" y="779"/>
                <a:ext cx="252" cy="255"/>
              </a:xfrm>
              <a:custGeom>
                <a:avLst/>
                <a:gdLst>
                  <a:gd name="T0" fmla="*/ 0 w 173"/>
                  <a:gd name="T1" fmla="*/ 790 h 175"/>
                  <a:gd name="T2" fmla="*/ 0 w 173"/>
                  <a:gd name="T3" fmla="*/ 790 h 175"/>
                  <a:gd name="T4" fmla="*/ 76 w 173"/>
                  <a:gd name="T5" fmla="*/ 780 h 175"/>
                  <a:gd name="T6" fmla="*/ 154 w 173"/>
                  <a:gd name="T7" fmla="*/ 771 h 175"/>
                  <a:gd name="T8" fmla="*/ 236 w 173"/>
                  <a:gd name="T9" fmla="*/ 752 h 175"/>
                  <a:gd name="T10" fmla="*/ 303 w 173"/>
                  <a:gd name="T11" fmla="*/ 718 h 175"/>
                  <a:gd name="T12" fmla="*/ 367 w 173"/>
                  <a:gd name="T13" fmla="*/ 692 h 175"/>
                  <a:gd name="T14" fmla="*/ 433 w 173"/>
                  <a:gd name="T15" fmla="*/ 650 h 175"/>
                  <a:gd name="T16" fmla="*/ 492 w 173"/>
                  <a:gd name="T17" fmla="*/ 603 h 175"/>
                  <a:gd name="T18" fmla="*/ 554 w 173"/>
                  <a:gd name="T19" fmla="*/ 554 h 175"/>
                  <a:gd name="T20" fmla="*/ 603 w 173"/>
                  <a:gd name="T21" fmla="*/ 501 h 175"/>
                  <a:gd name="T22" fmla="*/ 650 w 173"/>
                  <a:gd name="T23" fmla="*/ 442 h 175"/>
                  <a:gd name="T24" fmla="*/ 683 w 173"/>
                  <a:gd name="T25" fmla="*/ 373 h 175"/>
                  <a:gd name="T26" fmla="*/ 717 w 173"/>
                  <a:gd name="T27" fmla="*/ 303 h 175"/>
                  <a:gd name="T28" fmla="*/ 743 w 173"/>
                  <a:gd name="T29" fmla="*/ 236 h 175"/>
                  <a:gd name="T30" fmla="*/ 771 w 173"/>
                  <a:gd name="T31" fmla="*/ 157 h 175"/>
                  <a:gd name="T32" fmla="*/ 779 w 173"/>
                  <a:gd name="T33" fmla="*/ 76 h 175"/>
                  <a:gd name="T34" fmla="*/ 779 w 173"/>
                  <a:gd name="T35" fmla="*/ 0 h 175"/>
                  <a:gd name="T36" fmla="*/ 725 w 173"/>
                  <a:gd name="T37" fmla="*/ 0 h 175"/>
                  <a:gd name="T38" fmla="*/ 725 w 173"/>
                  <a:gd name="T39" fmla="*/ 76 h 175"/>
                  <a:gd name="T40" fmla="*/ 717 w 173"/>
                  <a:gd name="T41" fmla="*/ 149 h 175"/>
                  <a:gd name="T42" fmla="*/ 698 w 173"/>
                  <a:gd name="T43" fmla="*/ 217 h 175"/>
                  <a:gd name="T44" fmla="*/ 674 w 173"/>
                  <a:gd name="T45" fmla="*/ 284 h 175"/>
                  <a:gd name="T46" fmla="*/ 641 w 173"/>
                  <a:gd name="T47" fmla="*/ 347 h 175"/>
                  <a:gd name="T48" fmla="*/ 603 w 173"/>
                  <a:gd name="T49" fmla="*/ 405 h 175"/>
                  <a:gd name="T50" fmla="*/ 562 w 173"/>
                  <a:gd name="T51" fmla="*/ 469 h 175"/>
                  <a:gd name="T52" fmla="*/ 520 w 173"/>
                  <a:gd name="T53" fmla="*/ 520 h 175"/>
                  <a:gd name="T54" fmla="*/ 466 w 173"/>
                  <a:gd name="T55" fmla="*/ 562 h 175"/>
                  <a:gd name="T56" fmla="*/ 405 w 173"/>
                  <a:gd name="T57" fmla="*/ 603 h 175"/>
                  <a:gd name="T58" fmla="*/ 345 w 173"/>
                  <a:gd name="T59" fmla="*/ 641 h 175"/>
                  <a:gd name="T60" fmla="*/ 284 w 173"/>
                  <a:gd name="T61" fmla="*/ 678 h 175"/>
                  <a:gd name="T62" fmla="*/ 217 w 173"/>
                  <a:gd name="T63" fmla="*/ 702 h 175"/>
                  <a:gd name="T64" fmla="*/ 149 w 173"/>
                  <a:gd name="T65" fmla="*/ 718 h 175"/>
                  <a:gd name="T66" fmla="*/ 68 w 173"/>
                  <a:gd name="T67" fmla="*/ 726 h 175"/>
                  <a:gd name="T68" fmla="*/ 0 w 173"/>
                  <a:gd name="T69" fmla="*/ 737 h 175"/>
                  <a:gd name="T70" fmla="*/ 0 w 173"/>
                  <a:gd name="T71" fmla="*/ 737 h 175"/>
                  <a:gd name="T72" fmla="*/ 0 w 173"/>
                  <a:gd name="T73" fmla="*/ 790 h 1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3"/>
                  <a:gd name="T112" fmla="*/ 0 h 175"/>
                  <a:gd name="T113" fmla="*/ 173 w 173"/>
                  <a:gd name="T114" fmla="*/ 175 h 1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3" h="175">
                    <a:moveTo>
                      <a:pt x="0" y="175"/>
                    </a:moveTo>
                    <a:lnTo>
                      <a:pt x="0" y="175"/>
                    </a:lnTo>
                    <a:lnTo>
                      <a:pt x="17" y="173"/>
                    </a:lnTo>
                    <a:lnTo>
                      <a:pt x="34" y="171"/>
                    </a:lnTo>
                    <a:lnTo>
                      <a:pt x="52" y="167"/>
                    </a:lnTo>
                    <a:lnTo>
                      <a:pt x="67" y="159"/>
                    </a:lnTo>
                    <a:lnTo>
                      <a:pt x="82" y="154"/>
                    </a:lnTo>
                    <a:lnTo>
                      <a:pt x="96" y="144"/>
                    </a:lnTo>
                    <a:lnTo>
                      <a:pt x="109" y="134"/>
                    </a:lnTo>
                    <a:lnTo>
                      <a:pt x="123" y="123"/>
                    </a:lnTo>
                    <a:lnTo>
                      <a:pt x="134" y="111"/>
                    </a:lnTo>
                    <a:lnTo>
                      <a:pt x="144" y="98"/>
                    </a:lnTo>
                    <a:lnTo>
                      <a:pt x="152" y="83"/>
                    </a:lnTo>
                    <a:lnTo>
                      <a:pt x="159" y="67"/>
                    </a:lnTo>
                    <a:lnTo>
                      <a:pt x="165" y="52"/>
                    </a:lnTo>
                    <a:lnTo>
                      <a:pt x="171" y="35"/>
                    </a:lnTo>
                    <a:lnTo>
                      <a:pt x="173" y="17"/>
                    </a:lnTo>
                    <a:lnTo>
                      <a:pt x="173" y="0"/>
                    </a:lnTo>
                    <a:lnTo>
                      <a:pt x="161" y="0"/>
                    </a:lnTo>
                    <a:lnTo>
                      <a:pt x="161" y="17"/>
                    </a:lnTo>
                    <a:lnTo>
                      <a:pt x="159" y="33"/>
                    </a:lnTo>
                    <a:lnTo>
                      <a:pt x="155" y="48"/>
                    </a:lnTo>
                    <a:lnTo>
                      <a:pt x="150" y="63"/>
                    </a:lnTo>
                    <a:lnTo>
                      <a:pt x="142" y="77"/>
                    </a:lnTo>
                    <a:lnTo>
                      <a:pt x="134" y="90"/>
                    </a:lnTo>
                    <a:lnTo>
                      <a:pt x="125" y="104"/>
                    </a:lnTo>
                    <a:lnTo>
                      <a:pt x="115" y="115"/>
                    </a:lnTo>
                    <a:lnTo>
                      <a:pt x="104" y="125"/>
                    </a:lnTo>
                    <a:lnTo>
                      <a:pt x="90" y="134"/>
                    </a:lnTo>
                    <a:lnTo>
                      <a:pt x="77" y="142"/>
                    </a:lnTo>
                    <a:lnTo>
                      <a:pt x="63" y="150"/>
                    </a:lnTo>
                    <a:lnTo>
                      <a:pt x="48" y="156"/>
                    </a:lnTo>
                    <a:lnTo>
                      <a:pt x="33" y="159"/>
                    </a:lnTo>
                    <a:lnTo>
                      <a:pt x="15" y="161"/>
                    </a:lnTo>
                    <a:lnTo>
                      <a:pt x="0" y="163"/>
                    </a:lnTo>
                    <a:lnTo>
                      <a:pt x="0" y="17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15" name="Freeform 706"/>
              <p:cNvSpPr>
                <a:spLocks/>
              </p:cNvSpPr>
              <p:nvPr/>
            </p:nvSpPr>
            <p:spPr bwMode="auto">
              <a:xfrm>
                <a:off x="3960" y="779"/>
                <a:ext cx="255" cy="255"/>
              </a:xfrm>
              <a:custGeom>
                <a:avLst/>
                <a:gdLst>
                  <a:gd name="T0" fmla="*/ 0 w 175"/>
                  <a:gd name="T1" fmla="*/ 0 h 175"/>
                  <a:gd name="T2" fmla="*/ 0 w 175"/>
                  <a:gd name="T3" fmla="*/ 0 h 175"/>
                  <a:gd name="T4" fmla="*/ 0 w 175"/>
                  <a:gd name="T5" fmla="*/ 76 h 175"/>
                  <a:gd name="T6" fmla="*/ 19 w 175"/>
                  <a:gd name="T7" fmla="*/ 157 h 175"/>
                  <a:gd name="T8" fmla="*/ 36 w 175"/>
                  <a:gd name="T9" fmla="*/ 236 h 175"/>
                  <a:gd name="T10" fmla="*/ 61 w 175"/>
                  <a:gd name="T11" fmla="*/ 303 h 175"/>
                  <a:gd name="T12" fmla="*/ 96 w 175"/>
                  <a:gd name="T13" fmla="*/ 373 h 175"/>
                  <a:gd name="T14" fmla="*/ 140 w 175"/>
                  <a:gd name="T15" fmla="*/ 442 h 175"/>
                  <a:gd name="T16" fmla="*/ 185 w 175"/>
                  <a:gd name="T17" fmla="*/ 501 h 175"/>
                  <a:gd name="T18" fmla="*/ 236 w 175"/>
                  <a:gd name="T19" fmla="*/ 554 h 175"/>
                  <a:gd name="T20" fmla="*/ 289 w 175"/>
                  <a:gd name="T21" fmla="*/ 603 h 175"/>
                  <a:gd name="T22" fmla="*/ 347 w 175"/>
                  <a:gd name="T23" fmla="*/ 650 h 175"/>
                  <a:gd name="T24" fmla="*/ 414 w 175"/>
                  <a:gd name="T25" fmla="*/ 692 h 175"/>
                  <a:gd name="T26" fmla="*/ 475 w 175"/>
                  <a:gd name="T27" fmla="*/ 718 h 175"/>
                  <a:gd name="T28" fmla="*/ 554 w 175"/>
                  <a:gd name="T29" fmla="*/ 752 h 175"/>
                  <a:gd name="T30" fmla="*/ 622 w 175"/>
                  <a:gd name="T31" fmla="*/ 771 h 175"/>
                  <a:gd name="T32" fmla="*/ 702 w 175"/>
                  <a:gd name="T33" fmla="*/ 780 h 175"/>
                  <a:gd name="T34" fmla="*/ 790 w 175"/>
                  <a:gd name="T35" fmla="*/ 790 h 175"/>
                  <a:gd name="T36" fmla="*/ 790 w 175"/>
                  <a:gd name="T37" fmla="*/ 737 h 175"/>
                  <a:gd name="T38" fmla="*/ 711 w 175"/>
                  <a:gd name="T39" fmla="*/ 726 h 175"/>
                  <a:gd name="T40" fmla="*/ 641 w 175"/>
                  <a:gd name="T41" fmla="*/ 718 h 175"/>
                  <a:gd name="T42" fmla="*/ 573 w 175"/>
                  <a:gd name="T43" fmla="*/ 702 h 175"/>
                  <a:gd name="T44" fmla="*/ 506 w 175"/>
                  <a:gd name="T45" fmla="*/ 678 h 175"/>
                  <a:gd name="T46" fmla="*/ 433 w 175"/>
                  <a:gd name="T47" fmla="*/ 641 h 175"/>
                  <a:gd name="T48" fmla="*/ 373 w 175"/>
                  <a:gd name="T49" fmla="*/ 603 h 175"/>
                  <a:gd name="T50" fmla="*/ 319 w 175"/>
                  <a:gd name="T51" fmla="*/ 562 h 175"/>
                  <a:gd name="T52" fmla="*/ 270 w 175"/>
                  <a:gd name="T53" fmla="*/ 520 h 175"/>
                  <a:gd name="T54" fmla="*/ 217 w 175"/>
                  <a:gd name="T55" fmla="*/ 469 h 175"/>
                  <a:gd name="T56" fmla="*/ 176 w 175"/>
                  <a:gd name="T57" fmla="*/ 405 h 175"/>
                  <a:gd name="T58" fmla="*/ 140 w 175"/>
                  <a:gd name="T59" fmla="*/ 347 h 175"/>
                  <a:gd name="T60" fmla="*/ 111 w 175"/>
                  <a:gd name="T61" fmla="*/ 284 h 175"/>
                  <a:gd name="T62" fmla="*/ 87 w 175"/>
                  <a:gd name="T63" fmla="*/ 217 h 175"/>
                  <a:gd name="T64" fmla="*/ 73 w 175"/>
                  <a:gd name="T65" fmla="*/ 149 h 175"/>
                  <a:gd name="T66" fmla="*/ 52 w 175"/>
                  <a:gd name="T67" fmla="*/ 76 h 175"/>
                  <a:gd name="T68" fmla="*/ 52 w 175"/>
                  <a:gd name="T69" fmla="*/ 0 h 175"/>
                  <a:gd name="T70" fmla="*/ 52 w 175"/>
                  <a:gd name="T71" fmla="*/ 0 h 175"/>
                  <a:gd name="T72" fmla="*/ 0 w 175"/>
                  <a:gd name="T73" fmla="*/ 0 h 1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175"/>
                  <a:gd name="T113" fmla="*/ 175 w 175"/>
                  <a:gd name="T114" fmla="*/ 175 h 1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175">
                    <a:moveTo>
                      <a:pt x="0" y="0"/>
                    </a:moveTo>
                    <a:lnTo>
                      <a:pt x="0" y="0"/>
                    </a:lnTo>
                    <a:lnTo>
                      <a:pt x="0" y="17"/>
                    </a:lnTo>
                    <a:lnTo>
                      <a:pt x="4" y="35"/>
                    </a:lnTo>
                    <a:lnTo>
                      <a:pt x="8" y="52"/>
                    </a:lnTo>
                    <a:lnTo>
                      <a:pt x="14" y="67"/>
                    </a:lnTo>
                    <a:lnTo>
                      <a:pt x="21" y="83"/>
                    </a:lnTo>
                    <a:lnTo>
                      <a:pt x="31" y="98"/>
                    </a:lnTo>
                    <a:lnTo>
                      <a:pt x="41" y="111"/>
                    </a:lnTo>
                    <a:lnTo>
                      <a:pt x="52" y="123"/>
                    </a:lnTo>
                    <a:lnTo>
                      <a:pt x="64" y="134"/>
                    </a:lnTo>
                    <a:lnTo>
                      <a:pt x="77" y="144"/>
                    </a:lnTo>
                    <a:lnTo>
                      <a:pt x="92" y="154"/>
                    </a:lnTo>
                    <a:lnTo>
                      <a:pt x="106" y="159"/>
                    </a:lnTo>
                    <a:lnTo>
                      <a:pt x="123" y="167"/>
                    </a:lnTo>
                    <a:lnTo>
                      <a:pt x="138" y="171"/>
                    </a:lnTo>
                    <a:lnTo>
                      <a:pt x="156" y="173"/>
                    </a:lnTo>
                    <a:lnTo>
                      <a:pt x="175" y="175"/>
                    </a:lnTo>
                    <a:lnTo>
                      <a:pt x="175" y="163"/>
                    </a:lnTo>
                    <a:lnTo>
                      <a:pt x="158" y="161"/>
                    </a:lnTo>
                    <a:lnTo>
                      <a:pt x="142" y="159"/>
                    </a:lnTo>
                    <a:lnTo>
                      <a:pt x="127" y="156"/>
                    </a:lnTo>
                    <a:lnTo>
                      <a:pt x="112" y="150"/>
                    </a:lnTo>
                    <a:lnTo>
                      <a:pt x="96" y="142"/>
                    </a:lnTo>
                    <a:lnTo>
                      <a:pt x="83" y="134"/>
                    </a:lnTo>
                    <a:lnTo>
                      <a:pt x="71" y="125"/>
                    </a:lnTo>
                    <a:lnTo>
                      <a:pt x="60" y="115"/>
                    </a:lnTo>
                    <a:lnTo>
                      <a:pt x="48" y="104"/>
                    </a:lnTo>
                    <a:lnTo>
                      <a:pt x="39" y="90"/>
                    </a:lnTo>
                    <a:lnTo>
                      <a:pt x="31" y="77"/>
                    </a:lnTo>
                    <a:lnTo>
                      <a:pt x="25" y="63"/>
                    </a:lnTo>
                    <a:lnTo>
                      <a:pt x="19" y="48"/>
                    </a:lnTo>
                    <a:lnTo>
                      <a:pt x="16" y="33"/>
                    </a:lnTo>
                    <a:lnTo>
                      <a:pt x="12" y="17"/>
                    </a:lnTo>
                    <a:lnTo>
                      <a:pt x="12"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16" name="Freeform 707"/>
              <p:cNvSpPr>
                <a:spLocks/>
              </p:cNvSpPr>
              <p:nvPr/>
            </p:nvSpPr>
            <p:spPr bwMode="auto">
              <a:xfrm>
                <a:off x="3960" y="524"/>
                <a:ext cx="255" cy="255"/>
              </a:xfrm>
              <a:custGeom>
                <a:avLst/>
                <a:gdLst>
                  <a:gd name="T0" fmla="*/ 790 w 175"/>
                  <a:gd name="T1" fmla="*/ 0 h 175"/>
                  <a:gd name="T2" fmla="*/ 790 w 175"/>
                  <a:gd name="T3" fmla="*/ 0 h 175"/>
                  <a:gd name="T4" fmla="*/ 702 w 175"/>
                  <a:gd name="T5" fmla="*/ 9 h 175"/>
                  <a:gd name="T6" fmla="*/ 622 w 175"/>
                  <a:gd name="T7" fmla="*/ 19 h 175"/>
                  <a:gd name="T8" fmla="*/ 554 w 175"/>
                  <a:gd name="T9" fmla="*/ 36 h 175"/>
                  <a:gd name="T10" fmla="*/ 475 w 175"/>
                  <a:gd name="T11" fmla="*/ 61 h 175"/>
                  <a:gd name="T12" fmla="*/ 414 w 175"/>
                  <a:gd name="T13" fmla="*/ 99 h 175"/>
                  <a:gd name="T14" fmla="*/ 347 w 175"/>
                  <a:gd name="T15" fmla="*/ 140 h 175"/>
                  <a:gd name="T16" fmla="*/ 289 w 175"/>
                  <a:gd name="T17" fmla="*/ 185 h 175"/>
                  <a:gd name="T18" fmla="*/ 236 w 175"/>
                  <a:gd name="T19" fmla="*/ 236 h 175"/>
                  <a:gd name="T20" fmla="*/ 185 w 175"/>
                  <a:gd name="T21" fmla="*/ 289 h 175"/>
                  <a:gd name="T22" fmla="*/ 140 w 175"/>
                  <a:gd name="T23" fmla="*/ 347 h 175"/>
                  <a:gd name="T24" fmla="*/ 96 w 175"/>
                  <a:gd name="T25" fmla="*/ 421 h 175"/>
                  <a:gd name="T26" fmla="*/ 61 w 175"/>
                  <a:gd name="T27" fmla="*/ 487 h 175"/>
                  <a:gd name="T28" fmla="*/ 36 w 175"/>
                  <a:gd name="T29" fmla="*/ 554 h 175"/>
                  <a:gd name="T30" fmla="*/ 19 w 175"/>
                  <a:gd name="T31" fmla="*/ 635 h 175"/>
                  <a:gd name="T32" fmla="*/ 0 w 175"/>
                  <a:gd name="T33" fmla="*/ 711 h 175"/>
                  <a:gd name="T34" fmla="*/ 0 w 175"/>
                  <a:gd name="T35" fmla="*/ 790 h 175"/>
                  <a:gd name="T36" fmla="*/ 52 w 175"/>
                  <a:gd name="T37" fmla="*/ 790 h 175"/>
                  <a:gd name="T38" fmla="*/ 52 w 175"/>
                  <a:gd name="T39" fmla="*/ 711 h 175"/>
                  <a:gd name="T40" fmla="*/ 73 w 175"/>
                  <a:gd name="T41" fmla="*/ 641 h 175"/>
                  <a:gd name="T42" fmla="*/ 87 w 175"/>
                  <a:gd name="T43" fmla="*/ 573 h 175"/>
                  <a:gd name="T44" fmla="*/ 111 w 175"/>
                  <a:gd name="T45" fmla="*/ 506 h 175"/>
                  <a:gd name="T46" fmla="*/ 140 w 175"/>
                  <a:gd name="T47" fmla="*/ 442 h 175"/>
                  <a:gd name="T48" fmla="*/ 176 w 175"/>
                  <a:gd name="T49" fmla="*/ 385 h 175"/>
                  <a:gd name="T50" fmla="*/ 217 w 175"/>
                  <a:gd name="T51" fmla="*/ 319 h 175"/>
                  <a:gd name="T52" fmla="*/ 270 w 175"/>
                  <a:gd name="T53" fmla="*/ 270 h 175"/>
                  <a:gd name="T54" fmla="*/ 319 w 175"/>
                  <a:gd name="T55" fmla="*/ 224 h 175"/>
                  <a:gd name="T56" fmla="*/ 373 w 175"/>
                  <a:gd name="T57" fmla="*/ 185 h 175"/>
                  <a:gd name="T58" fmla="*/ 433 w 175"/>
                  <a:gd name="T59" fmla="*/ 140 h 175"/>
                  <a:gd name="T60" fmla="*/ 506 w 175"/>
                  <a:gd name="T61" fmla="*/ 111 h 175"/>
                  <a:gd name="T62" fmla="*/ 573 w 175"/>
                  <a:gd name="T63" fmla="*/ 89 h 175"/>
                  <a:gd name="T64" fmla="*/ 641 w 175"/>
                  <a:gd name="T65" fmla="*/ 73 h 175"/>
                  <a:gd name="T66" fmla="*/ 711 w 175"/>
                  <a:gd name="T67" fmla="*/ 61 h 175"/>
                  <a:gd name="T68" fmla="*/ 790 w 175"/>
                  <a:gd name="T69" fmla="*/ 52 h 175"/>
                  <a:gd name="T70" fmla="*/ 790 w 175"/>
                  <a:gd name="T71" fmla="*/ 52 h 175"/>
                  <a:gd name="T72" fmla="*/ 790 w 175"/>
                  <a:gd name="T73" fmla="*/ 0 h 1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175"/>
                  <a:gd name="T113" fmla="*/ 175 w 175"/>
                  <a:gd name="T114" fmla="*/ 175 h 1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175">
                    <a:moveTo>
                      <a:pt x="175" y="0"/>
                    </a:moveTo>
                    <a:lnTo>
                      <a:pt x="175" y="0"/>
                    </a:lnTo>
                    <a:lnTo>
                      <a:pt x="156" y="2"/>
                    </a:lnTo>
                    <a:lnTo>
                      <a:pt x="138" y="4"/>
                    </a:lnTo>
                    <a:lnTo>
                      <a:pt x="123" y="8"/>
                    </a:lnTo>
                    <a:lnTo>
                      <a:pt x="106" y="14"/>
                    </a:lnTo>
                    <a:lnTo>
                      <a:pt x="92" y="22"/>
                    </a:lnTo>
                    <a:lnTo>
                      <a:pt x="77" y="31"/>
                    </a:lnTo>
                    <a:lnTo>
                      <a:pt x="64" y="41"/>
                    </a:lnTo>
                    <a:lnTo>
                      <a:pt x="52" y="52"/>
                    </a:lnTo>
                    <a:lnTo>
                      <a:pt x="41" y="64"/>
                    </a:lnTo>
                    <a:lnTo>
                      <a:pt x="31" y="77"/>
                    </a:lnTo>
                    <a:lnTo>
                      <a:pt x="21" y="93"/>
                    </a:lnTo>
                    <a:lnTo>
                      <a:pt x="14" y="108"/>
                    </a:lnTo>
                    <a:lnTo>
                      <a:pt x="8" y="123"/>
                    </a:lnTo>
                    <a:lnTo>
                      <a:pt x="4" y="141"/>
                    </a:lnTo>
                    <a:lnTo>
                      <a:pt x="0" y="158"/>
                    </a:lnTo>
                    <a:lnTo>
                      <a:pt x="0" y="175"/>
                    </a:lnTo>
                    <a:lnTo>
                      <a:pt x="12" y="175"/>
                    </a:lnTo>
                    <a:lnTo>
                      <a:pt x="12" y="158"/>
                    </a:lnTo>
                    <a:lnTo>
                      <a:pt x="16" y="142"/>
                    </a:lnTo>
                    <a:lnTo>
                      <a:pt x="19" y="127"/>
                    </a:lnTo>
                    <a:lnTo>
                      <a:pt x="25" y="112"/>
                    </a:lnTo>
                    <a:lnTo>
                      <a:pt x="31" y="98"/>
                    </a:lnTo>
                    <a:lnTo>
                      <a:pt x="39" y="85"/>
                    </a:lnTo>
                    <a:lnTo>
                      <a:pt x="48" y="71"/>
                    </a:lnTo>
                    <a:lnTo>
                      <a:pt x="60" y="60"/>
                    </a:lnTo>
                    <a:lnTo>
                      <a:pt x="71" y="50"/>
                    </a:lnTo>
                    <a:lnTo>
                      <a:pt x="83" y="41"/>
                    </a:lnTo>
                    <a:lnTo>
                      <a:pt x="96" y="31"/>
                    </a:lnTo>
                    <a:lnTo>
                      <a:pt x="112" y="25"/>
                    </a:lnTo>
                    <a:lnTo>
                      <a:pt x="127" y="20"/>
                    </a:lnTo>
                    <a:lnTo>
                      <a:pt x="142" y="16"/>
                    </a:lnTo>
                    <a:lnTo>
                      <a:pt x="158" y="14"/>
                    </a:lnTo>
                    <a:lnTo>
                      <a:pt x="175" y="12"/>
                    </a:lnTo>
                    <a:lnTo>
                      <a:pt x="17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17" name="Freeform 708"/>
              <p:cNvSpPr>
                <a:spLocks/>
              </p:cNvSpPr>
              <p:nvPr/>
            </p:nvSpPr>
            <p:spPr bwMode="auto">
              <a:xfrm>
                <a:off x="4925" y="1454"/>
                <a:ext cx="29" cy="53"/>
              </a:xfrm>
              <a:custGeom>
                <a:avLst/>
                <a:gdLst>
                  <a:gd name="T0" fmla="*/ 46 w 20"/>
                  <a:gd name="T1" fmla="*/ 0 h 36"/>
                  <a:gd name="T2" fmla="*/ 0 w 20"/>
                  <a:gd name="T3" fmla="*/ 13 h 36"/>
                  <a:gd name="T4" fmla="*/ 46 w 20"/>
                  <a:gd name="T5" fmla="*/ 169 h 36"/>
                  <a:gd name="T6" fmla="*/ 88 w 20"/>
                  <a:gd name="T7" fmla="*/ 150 h 36"/>
                  <a:gd name="T8" fmla="*/ 46 w 20"/>
                  <a:gd name="T9" fmla="*/ 0 h 36"/>
                  <a:gd name="T10" fmla="*/ 46 w 20"/>
                  <a:gd name="T11" fmla="*/ 0 h 36"/>
                  <a:gd name="T12" fmla="*/ 0 60000 65536"/>
                  <a:gd name="T13" fmla="*/ 0 60000 65536"/>
                  <a:gd name="T14" fmla="*/ 0 60000 65536"/>
                  <a:gd name="T15" fmla="*/ 0 60000 65536"/>
                  <a:gd name="T16" fmla="*/ 0 60000 65536"/>
                  <a:gd name="T17" fmla="*/ 0 60000 65536"/>
                  <a:gd name="T18" fmla="*/ 0 w 20"/>
                  <a:gd name="T19" fmla="*/ 0 h 36"/>
                  <a:gd name="T20" fmla="*/ 20 w 2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0" h="36">
                    <a:moveTo>
                      <a:pt x="10" y="0"/>
                    </a:moveTo>
                    <a:lnTo>
                      <a:pt x="0" y="3"/>
                    </a:lnTo>
                    <a:lnTo>
                      <a:pt x="10" y="36"/>
                    </a:lnTo>
                    <a:lnTo>
                      <a:pt x="20" y="32"/>
                    </a:lnTo>
                    <a:lnTo>
                      <a:pt x="1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18" name="Freeform 709"/>
              <p:cNvSpPr>
                <a:spLocks/>
              </p:cNvSpPr>
              <p:nvPr/>
            </p:nvSpPr>
            <p:spPr bwMode="auto">
              <a:xfrm>
                <a:off x="4922" y="1412"/>
                <a:ext cx="40" cy="47"/>
              </a:xfrm>
              <a:custGeom>
                <a:avLst/>
                <a:gdLst>
                  <a:gd name="T0" fmla="*/ 96 w 27"/>
                  <a:gd name="T1" fmla="*/ 0 h 32"/>
                  <a:gd name="T2" fmla="*/ 96 w 27"/>
                  <a:gd name="T3" fmla="*/ 0 h 32"/>
                  <a:gd name="T4" fmla="*/ 79 w 27"/>
                  <a:gd name="T5" fmla="*/ 9 h 32"/>
                  <a:gd name="T6" fmla="*/ 59 w 27"/>
                  <a:gd name="T7" fmla="*/ 28 h 32"/>
                  <a:gd name="T8" fmla="*/ 40 w 27"/>
                  <a:gd name="T9" fmla="*/ 41 h 32"/>
                  <a:gd name="T10" fmla="*/ 28 w 27"/>
                  <a:gd name="T11" fmla="*/ 60 h 32"/>
                  <a:gd name="T12" fmla="*/ 9 w 27"/>
                  <a:gd name="T13" fmla="*/ 79 h 32"/>
                  <a:gd name="T14" fmla="*/ 0 w 27"/>
                  <a:gd name="T15" fmla="*/ 100 h 32"/>
                  <a:gd name="T16" fmla="*/ 0 w 27"/>
                  <a:gd name="T17" fmla="*/ 128 h 32"/>
                  <a:gd name="T18" fmla="*/ 9 w 27"/>
                  <a:gd name="T19" fmla="*/ 148 h 32"/>
                  <a:gd name="T20" fmla="*/ 59 w 27"/>
                  <a:gd name="T21" fmla="*/ 137 h 32"/>
                  <a:gd name="T22" fmla="*/ 59 w 27"/>
                  <a:gd name="T23" fmla="*/ 128 h 32"/>
                  <a:gd name="T24" fmla="*/ 59 w 27"/>
                  <a:gd name="T25" fmla="*/ 116 h 32"/>
                  <a:gd name="T26" fmla="*/ 59 w 27"/>
                  <a:gd name="T27" fmla="*/ 100 h 32"/>
                  <a:gd name="T28" fmla="*/ 68 w 27"/>
                  <a:gd name="T29" fmla="*/ 88 h 32"/>
                  <a:gd name="T30" fmla="*/ 87 w 27"/>
                  <a:gd name="T31" fmla="*/ 79 h 32"/>
                  <a:gd name="T32" fmla="*/ 96 w 27"/>
                  <a:gd name="T33" fmla="*/ 60 h 32"/>
                  <a:gd name="T34" fmla="*/ 117 w 27"/>
                  <a:gd name="T35" fmla="*/ 51 h 32"/>
                  <a:gd name="T36" fmla="*/ 129 w 27"/>
                  <a:gd name="T37" fmla="*/ 38 h 32"/>
                  <a:gd name="T38" fmla="*/ 129 w 27"/>
                  <a:gd name="T39" fmla="*/ 38 h 32"/>
                  <a:gd name="T40" fmla="*/ 96 w 27"/>
                  <a:gd name="T41" fmla="*/ 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2"/>
                  <a:gd name="T65" fmla="*/ 27 w 27"/>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2">
                    <a:moveTo>
                      <a:pt x="20" y="0"/>
                    </a:moveTo>
                    <a:lnTo>
                      <a:pt x="20" y="0"/>
                    </a:lnTo>
                    <a:lnTo>
                      <a:pt x="16" y="2"/>
                    </a:lnTo>
                    <a:lnTo>
                      <a:pt x="12" y="6"/>
                    </a:lnTo>
                    <a:lnTo>
                      <a:pt x="8" y="9"/>
                    </a:lnTo>
                    <a:lnTo>
                      <a:pt x="6" y="13"/>
                    </a:lnTo>
                    <a:lnTo>
                      <a:pt x="2" y="17"/>
                    </a:lnTo>
                    <a:lnTo>
                      <a:pt x="0" y="21"/>
                    </a:lnTo>
                    <a:lnTo>
                      <a:pt x="0" y="27"/>
                    </a:lnTo>
                    <a:lnTo>
                      <a:pt x="2" y="32"/>
                    </a:lnTo>
                    <a:lnTo>
                      <a:pt x="12" y="29"/>
                    </a:lnTo>
                    <a:lnTo>
                      <a:pt x="12" y="27"/>
                    </a:lnTo>
                    <a:lnTo>
                      <a:pt x="12" y="25"/>
                    </a:lnTo>
                    <a:lnTo>
                      <a:pt x="12" y="21"/>
                    </a:lnTo>
                    <a:lnTo>
                      <a:pt x="14" y="19"/>
                    </a:lnTo>
                    <a:lnTo>
                      <a:pt x="18" y="17"/>
                    </a:lnTo>
                    <a:lnTo>
                      <a:pt x="20" y="13"/>
                    </a:lnTo>
                    <a:lnTo>
                      <a:pt x="24" y="11"/>
                    </a:lnTo>
                    <a:lnTo>
                      <a:pt x="27" y="8"/>
                    </a:lnTo>
                    <a:lnTo>
                      <a:pt x="2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19" name="Freeform 710"/>
              <p:cNvSpPr>
                <a:spLocks/>
              </p:cNvSpPr>
              <p:nvPr/>
            </p:nvSpPr>
            <p:spPr bwMode="auto">
              <a:xfrm>
                <a:off x="4951" y="1358"/>
                <a:ext cx="78" cy="66"/>
              </a:xfrm>
              <a:custGeom>
                <a:avLst/>
                <a:gdLst>
                  <a:gd name="T0" fmla="*/ 235 w 53"/>
                  <a:gd name="T1" fmla="*/ 0 h 45"/>
                  <a:gd name="T2" fmla="*/ 216 w 53"/>
                  <a:gd name="T3" fmla="*/ 0 h 45"/>
                  <a:gd name="T4" fmla="*/ 0 w 53"/>
                  <a:gd name="T5" fmla="*/ 170 h 45"/>
                  <a:gd name="T6" fmla="*/ 32 w 53"/>
                  <a:gd name="T7" fmla="*/ 208 h 45"/>
                  <a:gd name="T8" fmla="*/ 249 w 53"/>
                  <a:gd name="T9" fmla="*/ 47 h 45"/>
                  <a:gd name="T10" fmla="*/ 235 w 53"/>
                  <a:gd name="T11" fmla="*/ 0 h 45"/>
                  <a:gd name="T12" fmla="*/ 0 60000 65536"/>
                  <a:gd name="T13" fmla="*/ 0 60000 65536"/>
                  <a:gd name="T14" fmla="*/ 0 60000 65536"/>
                  <a:gd name="T15" fmla="*/ 0 60000 65536"/>
                  <a:gd name="T16" fmla="*/ 0 60000 65536"/>
                  <a:gd name="T17" fmla="*/ 0 60000 65536"/>
                  <a:gd name="T18" fmla="*/ 0 w 53"/>
                  <a:gd name="T19" fmla="*/ 0 h 45"/>
                  <a:gd name="T20" fmla="*/ 53 w 5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3" h="45">
                    <a:moveTo>
                      <a:pt x="50" y="0"/>
                    </a:moveTo>
                    <a:lnTo>
                      <a:pt x="46" y="0"/>
                    </a:lnTo>
                    <a:lnTo>
                      <a:pt x="0" y="37"/>
                    </a:lnTo>
                    <a:lnTo>
                      <a:pt x="7" y="45"/>
                    </a:lnTo>
                    <a:lnTo>
                      <a:pt x="53" y="10"/>
                    </a:lnTo>
                    <a:lnTo>
                      <a:pt x="5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20" name="Freeform 711"/>
              <p:cNvSpPr>
                <a:spLocks/>
              </p:cNvSpPr>
              <p:nvPr/>
            </p:nvSpPr>
            <p:spPr bwMode="auto">
              <a:xfrm>
                <a:off x="5024" y="1358"/>
                <a:ext cx="174" cy="20"/>
              </a:xfrm>
              <a:custGeom>
                <a:avLst/>
                <a:gdLst>
                  <a:gd name="T0" fmla="*/ 542 w 119"/>
                  <a:gd name="T1" fmla="*/ 59 h 14"/>
                  <a:gd name="T2" fmla="*/ 542 w 119"/>
                  <a:gd name="T3" fmla="*/ 9 h 14"/>
                  <a:gd name="T4" fmla="*/ 0 w 119"/>
                  <a:gd name="T5" fmla="*/ 0 h 14"/>
                  <a:gd name="T6" fmla="*/ 0 w 119"/>
                  <a:gd name="T7" fmla="*/ 49 h 14"/>
                  <a:gd name="T8" fmla="*/ 542 w 119"/>
                  <a:gd name="T9" fmla="*/ 59 h 14"/>
                  <a:gd name="T10" fmla="*/ 542 w 119"/>
                  <a:gd name="T11" fmla="*/ 59 h 14"/>
                  <a:gd name="T12" fmla="*/ 0 60000 65536"/>
                  <a:gd name="T13" fmla="*/ 0 60000 65536"/>
                  <a:gd name="T14" fmla="*/ 0 60000 65536"/>
                  <a:gd name="T15" fmla="*/ 0 60000 65536"/>
                  <a:gd name="T16" fmla="*/ 0 60000 65536"/>
                  <a:gd name="T17" fmla="*/ 0 60000 65536"/>
                  <a:gd name="T18" fmla="*/ 0 w 119"/>
                  <a:gd name="T19" fmla="*/ 0 h 14"/>
                  <a:gd name="T20" fmla="*/ 119 w 11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19" h="14">
                    <a:moveTo>
                      <a:pt x="119" y="14"/>
                    </a:moveTo>
                    <a:lnTo>
                      <a:pt x="119" y="2"/>
                    </a:lnTo>
                    <a:lnTo>
                      <a:pt x="0" y="0"/>
                    </a:lnTo>
                    <a:lnTo>
                      <a:pt x="0" y="12"/>
                    </a:lnTo>
                    <a:lnTo>
                      <a:pt x="119"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21" name="Freeform 712"/>
              <p:cNvSpPr>
                <a:spLocks/>
              </p:cNvSpPr>
              <p:nvPr/>
            </p:nvSpPr>
            <p:spPr bwMode="auto">
              <a:xfrm>
                <a:off x="5198" y="1361"/>
                <a:ext cx="46" cy="36"/>
              </a:xfrm>
              <a:custGeom>
                <a:avLst/>
                <a:gdLst>
                  <a:gd name="T0" fmla="*/ 137 w 32"/>
                  <a:gd name="T1" fmla="*/ 89 h 25"/>
                  <a:gd name="T2" fmla="*/ 137 w 32"/>
                  <a:gd name="T3" fmla="*/ 89 h 25"/>
                  <a:gd name="T4" fmla="*/ 128 w 32"/>
                  <a:gd name="T5" fmla="*/ 69 h 25"/>
                  <a:gd name="T6" fmla="*/ 118 w 32"/>
                  <a:gd name="T7" fmla="*/ 50 h 25"/>
                  <a:gd name="T8" fmla="*/ 108 w 32"/>
                  <a:gd name="T9" fmla="*/ 35 h 25"/>
                  <a:gd name="T10" fmla="*/ 81 w 32"/>
                  <a:gd name="T11" fmla="*/ 27 h 25"/>
                  <a:gd name="T12" fmla="*/ 66 w 32"/>
                  <a:gd name="T13" fmla="*/ 19 h 25"/>
                  <a:gd name="T14" fmla="*/ 47 w 32"/>
                  <a:gd name="T15" fmla="*/ 9 h 25"/>
                  <a:gd name="T16" fmla="*/ 20 w 32"/>
                  <a:gd name="T17" fmla="*/ 0 h 25"/>
                  <a:gd name="T18" fmla="*/ 0 w 32"/>
                  <a:gd name="T19" fmla="*/ 0 h 25"/>
                  <a:gd name="T20" fmla="*/ 0 w 32"/>
                  <a:gd name="T21" fmla="*/ 50 h 25"/>
                  <a:gd name="T22" fmla="*/ 13 w 32"/>
                  <a:gd name="T23" fmla="*/ 50 h 25"/>
                  <a:gd name="T24" fmla="*/ 29 w 32"/>
                  <a:gd name="T25" fmla="*/ 60 h 25"/>
                  <a:gd name="T26" fmla="*/ 47 w 32"/>
                  <a:gd name="T27" fmla="*/ 60 h 25"/>
                  <a:gd name="T28" fmla="*/ 66 w 32"/>
                  <a:gd name="T29" fmla="*/ 69 h 25"/>
                  <a:gd name="T30" fmla="*/ 70 w 32"/>
                  <a:gd name="T31" fmla="*/ 76 h 25"/>
                  <a:gd name="T32" fmla="*/ 81 w 32"/>
                  <a:gd name="T33" fmla="*/ 86 h 25"/>
                  <a:gd name="T34" fmla="*/ 89 w 32"/>
                  <a:gd name="T35" fmla="*/ 89 h 25"/>
                  <a:gd name="T36" fmla="*/ 98 w 32"/>
                  <a:gd name="T37" fmla="*/ 108 h 25"/>
                  <a:gd name="T38" fmla="*/ 98 w 32"/>
                  <a:gd name="T39" fmla="*/ 108 h 25"/>
                  <a:gd name="T40" fmla="*/ 137 w 32"/>
                  <a:gd name="T41" fmla="*/ 89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25"/>
                  <a:gd name="T65" fmla="*/ 32 w 32"/>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25">
                    <a:moveTo>
                      <a:pt x="32" y="21"/>
                    </a:moveTo>
                    <a:lnTo>
                      <a:pt x="32" y="21"/>
                    </a:lnTo>
                    <a:lnTo>
                      <a:pt x="30" y="16"/>
                    </a:lnTo>
                    <a:lnTo>
                      <a:pt x="28" y="12"/>
                    </a:lnTo>
                    <a:lnTo>
                      <a:pt x="25" y="8"/>
                    </a:lnTo>
                    <a:lnTo>
                      <a:pt x="19" y="6"/>
                    </a:lnTo>
                    <a:lnTo>
                      <a:pt x="15" y="4"/>
                    </a:lnTo>
                    <a:lnTo>
                      <a:pt x="11" y="2"/>
                    </a:lnTo>
                    <a:lnTo>
                      <a:pt x="5" y="0"/>
                    </a:lnTo>
                    <a:lnTo>
                      <a:pt x="0" y="0"/>
                    </a:lnTo>
                    <a:lnTo>
                      <a:pt x="0" y="12"/>
                    </a:lnTo>
                    <a:lnTo>
                      <a:pt x="3" y="12"/>
                    </a:lnTo>
                    <a:lnTo>
                      <a:pt x="7" y="14"/>
                    </a:lnTo>
                    <a:lnTo>
                      <a:pt x="11" y="14"/>
                    </a:lnTo>
                    <a:lnTo>
                      <a:pt x="15" y="16"/>
                    </a:lnTo>
                    <a:lnTo>
                      <a:pt x="17" y="18"/>
                    </a:lnTo>
                    <a:lnTo>
                      <a:pt x="19" y="20"/>
                    </a:lnTo>
                    <a:lnTo>
                      <a:pt x="21" y="21"/>
                    </a:lnTo>
                    <a:lnTo>
                      <a:pt x="23" y="25"/>
                    </a:lnTo>
                    <a:lnTo>
                      <a:pt x="3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22" name="Freeform 713"/>
              <p:cNvSpPr>
                <a:spLocks/>
              </p:cNvSpPr>
              <p:nvPr/>
            </p:nvSpPr>
            <p:spPr bwMode="auto">
              <a:xfrm>
                <a:off x="5231" y="1392"/>
                <a:ext cx="25" cy="33"/>
              </a:xfrm>
              <a:custGeom>
                <a:avLst/>
                <a:gdLst>
                  <a:gd name="T0" fmla="*/ 32 w 17"/>
                  <a:gd name="T1" fmla="*/ 96 h 23"/>
                  <a:gd name="T2" fmla="*/ 79 w 17"/>
                  <a:gd name="T3" fmla="*/ 86 h 23"/>
                  <a:gd name="T4" fmla="*/ 41 w 17"/>
                  <a:gd name="T5" fmla="*/ 0 h 23"/>
                  <a:gd name="T6" fmla="*/ 0 w 17"/>
                  <a:gd name="T7" fmla="*/ 19 h 23"/>
                  <a:gd name="T8" fmla="*/ 32 w 17"/>
                  <a:gd name="T9" fmla="*/ 96 h 23"/>
                  <a:gd name="T10" fmla="*/ 32 w 17"/>
                  <a:gd name="T11" fmla="*/ 96 h 23"/>
                  <a:gd name="T12" fmla="*/ 0 60000 65536"/>
                  <a:gd name="T13" fmla="*/ 0 60000 65536"/>
                  <a:gd name="T14" fmla="*/ 0 60000 65536"/>
                  <a:gd name="T15" fmla="*/ 0 60000 65536"/>
                  <a:gd name="T16" fmla="*/ 0 60000 65536"/>
                  <a:gd name="T17" fmla="*/ 0 60000 65536"/>
                  <a:gd name="T18" fmla="*/ 0 w 17"/>
                  <a:gd name="T19" fmla="*/ 0 h 23"/>
                  <a:gd name="T20" fmla="*/ 17 w 1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7" h="23">
                    <a:moveTo>
                      <a:pt x="7" y="23"/>
                    </a:moveTo>
                    <a:lnTo>
                      <a:pt x="17" y="20"/>
                    </a:lnTo>
                    <a:lnTo>
                      <a:pt x="9" y="0"/>
                    </a:lnTo>
                    <a:lnTo>
                      <a:pt x="0" y="4"/>
                    </a:lnTo>
                    <a:lnTo>
                      <a:pt x="7"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23" name="Freeform 714"/>
              <p:cNvSpPr>
                <a:spLocks/>
              </p:cNvSpPr>
              <p:nvPr/>
            </p:nvSpPr>
            <p:spPr bwMode="auto">
              <a:xfrm>
                <a:off x="5152" y="1421"/>
                <a:ext cx="104" cy="52"/>
              </a:xfrm>
              <a:custGeom>
                <a:avLst/>
                <a:gdLst>
                  <a:gd name="T0" fmla="*/ 19 w 71"/>
                  <a:gd name="T1" fmla="*/ 156 h 36"/>
                  <a:gd name="T2" fmla="*/ 19 w 71"/>
                  <a:gd name="T3" fmla="*/ 156 h 36"/>
                  <a:gd name="T4" fmla="*/ 50 w 71"/>
                  <a:gd name="T5" fmla="*/ 149 h 36"/>
                  <a:gd name="T6" fmla="*/ 88 w 71"/>
                  <a:gd name="T7" fmla="*/ 137 h 36"/>
                  <a:gd name="T8" fmla="*/ 142 w 71"/>
                  <a:gd name="T9" fmla="*/ 121 h 36"/>
                  <a:gd name="T10" fmla="*/ 195 w 71"/>
                  <a:gd name="T11" fmla="*/ 108 h 36"/>
                  <a:gd name="T12" fmla="*/ 249 w 71"/>
                  <a:gd name="T13" fmla="*/ 90 h 36"/>
                  <a:gd name="T14" fmla="*/ 290 w 71"/>
                  <a:gd name="T15" fmla="*/ 66 h 36"/>
                  <a:gd name="T16" fmla="*/ 318 w 71"/>
                  <a:gd name="T17" fmla="*/ 39 h 36"/>
                  <a:gd name="T18" fmla="*/ 327 w 71"/>
                  <a:gd name="T19" fmla="*/ 0 h 36"/>
                  <a:gd name="T20" fmla="*/ 278 w 71"/>
                  <a:gd name="T21" fmla="*/ 13 h 36"/>
                  <a:gd name="T22" fmla="*/ 271 w 71"/>
                  <a:gd name="T23" fmla="*/ 13 h 36"/>
                  <a:gd name="T24" fmla="*/ 258 w 71"/>
                  <a:gd name="T25" fmla="*/ 20 h 36"/>
                  <a:gd name="T26" fmla="*/ 221 w 71"/>
                  <a:gd name="T27" fmla="*/ 39 h 36"/>
                  <a:gd name="T28" fmla="*/ 176 w 71"/>
                  <a:gd name="T29" fmla="*/ 56 h 36"/>
                  <a:gd name="T30" fmla="*/ 126 w 71"/>
                  <a:gd name="T31" fmla="*/ 75 h 36"/>
                  <a:gd name="T32" fmla="*/ 79 w 71"/>
                  <a:gd name="T33" fmla="*/ 90 h 36"/>
                  <a:gd name="T34" fmla="*/ 38 w 71"/>
                  <a:gd name="T35" fmla="*/ 108 h 36"/>
                  <a:gd name="T36" fmla="*/ 0 w 71"/>
                  <a:gd name="T37" fmla="*/ 114 h 36"/>
                  <a:gd name="T38" fmla="*/ 0 w 71"/>
                  <a:gd name="T39" fmla="*/ 114 h 36"/>
                  <a:gd name="T40" fmla="*/ 19 w 71"/>
                  <a:gd name="T41" fmla="*/ 156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36"/>
                  <a:gd name="T65" fmla="*/ 71 w 71"/>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36">
                    <a:moveTo>
                      <a:pt x="4" y="36"/>
                    </a:moveTo>
                    <a:lnTo>
                      <a:pt x="4" y="36"/>
                    </a:lnTo>
                    <a:lnTo>
                      <a:pt x="11" y="34"/>
                    </a:lnTo>
                    <a:lnTo>
                      <a:pt x="19" y="32"/>
                    </a:lnTo>
                    <a:lnTo>
                      <a:pt x="31" y="28"/>
                    </a:lnTo>
                    <a:lnTo>
                      <a:pt x="42" y="25"/>
                    </a:lnTo>
                    <a:lnTo>
                      <a:pt x="54" y="21"/>
                    </a:lnTo>
                    <a:lnTo>
                      <a:pt x="63" y="15"/>
                    </a:lnTo>
                    <a:lnTo>
                      <a:pt x="69" y="9"/>
                    </a:lnTo>
                    <a:lnTo>
                      <a:pt x="71" y="0"/>
                    </a:lnTo>
                    <a:lnTo>
                      <a:pt x="61" y="3"/>
                    </a:lnTo>
                    <a:lnTo>
                      <a:pt x="59" y="3"/>
                    </a:lnTo>
                    <a:lnTo>
                      <a:pt x="56" y="5"/>
                    </a:lnTo>
                    <a:lnTo>
                      <a:pt x="48" y="9"/>
                    </a:lnTo>
                    <a:lnTo>
                      <a:pt x="38" y="13"/>
                    </a:lnTo>
                    <a:lnTo>
                      <a:pt x="27" y="17"/>
                    </a:lnTo>
                    <a:lnTo>
                      <a:pt x="17" y="21"/>
                    </a:lnTo>
                    <a:lnTo>
                      <a:pt x="8" y="25"/>
                    </a:lnTo>
                    <a:lnTo>
                      <a:pt x="0" y="26"/>
                    </a:lnTo>
                    <a:lnTo>
                      <a:pt x="4" y="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24" name="Freeform 715"/>
              <p:cNvSpPr>
                <a:spLocks/>
              </p:cNvSpPr>
              <p:nvPr/>
            </p:nvSpPr>
            <p:spPr bwMode="auto">
              <a:xfrm>
                <a:off x="4985" y="1459"/>
                <a:ext cx="173" cy="76"/>
              </a:xfrm>
              <a:custGeom>
                <a:avLst/>
                <a:gdLst>
                  <a:gd name="T0" fmla="*/ 0 w 119"/>
                  <a:gd name="T1" fmla="*/ 189 h 52"/>
                  <a:gd name="T2" fmla="*/ 19 w 119"/>
                  <a:gd name="T3" fmla="*/ 237 h 52"/>
                  <a:gd name="T4" fmla="*/ 532 w 119"/>
                  <a:gd name="T5" fmla="*/ 47 h 52"/>
                  <a:gd name="T6" fmla="*/ 513 w 119"/>
                  <a:gd name="T7" fmla="*/ 0 h 52"/>
                  <a:gd name="T8" fmla="*/ 0 w 119"/>
                  <a:gd name="T9" fmla="*/ 189 h 52"/>
                  <a:gd name="T10" fmla="*/ 0 w 119"/>
                  <a:gd name="T11" fmla="*/ 189 h 52"/>
                  <a:gd name="T12" fmla="*/ 0 60000 65536"/>
                  <a:gd name="T13" fmla="*/ 0 60000 65536"/>
                  <a:gd name="T14" fmla="*/ 0 60000 65536"/>
                  <a:gd name="T15" fmla="*/ 0 60000 65536"/>
                  <a:gd name="T16" fmla="*/ 0 60000 65536"/>
                  <a:gd name="T17" fmla="*/ 0 60000 65536"/>
                  <a:gd name="T18" fmla="*/ 0 w 119"/>
                  <a:gd name="T19" fmla="*/ 0 h 52"/>
                  <a:gd name="T20" fmla="*/ 119 w 11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19" h="52">
                    <a:moveTo>
                      <a:pt x="0" y="41"/>
                    </a:moveTo>
                    <a:lnTo>
                      <a:pt x="4" y="52"/>
                    </a:lnTo>
                    <a:lnTo>
                      <a:pt x="119" y="10"/>
                    </a:lnTo>
                    <a:lnTo>
                      <a:pt x="115" y="0"/>
                    </a:lnTo>
                    <a:lnTo>
                      <a:pt x="0" y="4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25" name="Freeform 716"/>
              <p:cNvSpPr>
                <a:spLocks/>
              </p:cNvSpPr>
              <p:nvPr/>
            </p:nvSpPr>
            <p:spPr bwMode="auto">
              <a:xfrm>
                <a:off x="4940" y="1501"/>
                <a:ext cx="51" cy="36"/>
              </a:xfrm>
              <a:custGeom>
                <a:avLst/>
                <a:gdLst>
                  <a:gd name="T0" fmla="*/ 0 w 35"/>
                  <a:gd name="T1" fmla="*/ 19 h 25"/>
                  <a:gd name="T2" fmla="*/ 0 w 35"/>
                  <a:gd name="T3" fmla="*/ 19 h 25"/>
                  <a:gd name="T4" fmla="*/ 9 w 35"/>
                  <a:gd name="T5" fmla="*/ 35 h 25"/>
                  <a:gd name="T6" fmla="*/ 28 w 35"/>
                  <a:gd name="T7" fmla="*/ 60 h 25"/>
                  <a:gd name="T8" fmla="*/ 36 w 35"/>
                  <a:gd name="T9" fmla="*/ 76 h 25"/>
                  <a:gd name="T10" fmla="*/ 60 w 35"/>
                  <a:gd name="T11" fmla="*/ 89 h 25"/>
                  <a:gd name="T12" fmla="*/ 76 w 35"/>
                  <a:gd name="T13" fmla="*/ 99 h 25"/>
                  <a:gd name="T14" fmla="*/ 106 w 35"/>
                  <a:gd name="T15" fmla="*/ 108 h 25"/>
                  <a:gd name="T16" fmla="*/ 130 w 35"/>
                  <a:gd name="T17" fmla="*/ 108 h 25"/>
                  <a:gd name="T18" fmla="*/ 157 w 35"/>
                  <a:gd name="T19" fmla="*/ 99 h 25"/>
                  <a:gd name="T20" fmla="*/ 140 w 35"/>
                  <a:gd name="T21" fmla="*/ 50 h 25"/>
                  <a:gd name="T22" fmla="*/ 121 w 35"/>
                  <a:gd name="T23" fmla="*/ 60 h 25"/>
                  <a:gd name="T24" fmla="*/ 111 w 35"/>
                  <a:gd name="T25" fmla="*/ 60 h 25"/>
                  <a:gd name="T26" fmla="*/ 96 w 35"/>
                  <a:gd name="T27" fmla="*/ 50 h 25"/>
                  <a:gd name="T28" fmla="*/ 87 w 35"/>
                  <a:gd name="T29" fmla="*/ 50 h 25"/>
                  <a:gd name="T30" fmla="*/ 68 w 35"/>
                  <a:gd name="T31" fmla="*/ 35 h 25"/>
                  <a:gd name="T32" fmla="*/ 60 w 35"/>
                  <a:gd name="T33" fmla="*/ 27 h 25"/>
                  <a:gd name="T34" fmla="*/ 52 w 35"/>
                  <a:gd name="T35" fmla="*/ 19 h 25"/>
                  <a:gd name="T36" fmla="*/ 47 w 35"/>
                  <a:gd name="T37" fmla="*/ 0 h 25"/>
                  <a:gd name="T38" fmla="*/ 47 w 35"/>
                  <a:gd name="T39" fmla="*/ 0 h 25"/>
                  <a:gd name="T40" fmla="*/ 0 w 35"/>
                  <a:gd name="T41" fmla="*/ 19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25"/>
                  <a:gd name="T65" fmla="*/ 35 w 35"/>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25">
                    <a:moveTo>
                      <a:pt x="0" y="4"/>
                    </a:moveTo>
                    <a:lnTo>
                      <a:pt x="0" y="4"/>
                    </a:lnTo>
                    <a:lnTo>
                      <a:pt x="2" y="8"/>
                    </a:lnTo>
                    <a:lnTo>
                      <a:pt x="6" y="14"/>
                    </a:lnTo>
                    <a:lnTo>
                      <a:pt x="8" y="18"/>
                    </a:lnTo>
                    <a:lnTo>
                      <a:pt x="13" y="21"/>
                    </a:lnTo>
                    <a:lnTo>
                      <a:pt x="17" y="23"/>
                    </a:lnTo>
                    <a:lnTo>
                      <a:pt x="23" y="25"/>
                    </a:lnTo>
                    <a:lnTo>
                      <a:pt x="29" y="25"/>
                    </a:lnTo>
                    <a:lnTo>
                      <a:pt x="35" y="23"/>
                    </a:lnTo>
                    <a:lnTo>
                      <a:pt x="31" y="12"/>
                    </a:lnTo>
                    <a:lnTo>
                      <a:pt x="27" y="14"/>
                    </a:lnTo>
                    <a:lnTo>
                      <a:pt x="25" y="14"/>
                    </a:lnTo>
                    <a:lnTo>
                      <a:pt x="21" y="12"/>
                    </a:lnTo>
                    <a:lnTo>
                      <a:pt x="19" y="12"/>
                    </a:lnTo>
                    <a:lnTo>
                      <a:pt x="15" y="8"/>
                    </a:lnTo>
                    <a:lnTo>
                      <a:pt x="13" y="6"/>
                    </a:lnTo>
                    <a:lnTo>
                      <a:pt x="12" y="4"/>
                    </a:lnTo>
                    <a:lnTo>
                      <a:pt x="10" y="0"/>
                    </a:lnTo>
                    <a:lnTo>
                      <a:pt x="0"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26" name="Freeform 717"/>
              <p:cNvSpPr>
                <a:spLocks/>
              </p:cNvSpPr>
              <p:nvPr/>
            </p:nvSpPr>
            <p:spPr bwMode="auto">
              <a:xfrm>
                <a:off x="4889" y="1479"/>
                <a:ext cx="59" cy="98"/>
              </a:xfrm>
              <a:custGeom>
                <a:avLst/>
                <a:gdLst>
                  <a:gd name="T0" fmla="*/ 117 w 41"/>
                  <a:gd name="T1" fmla="*/ 19 h 67"/>
                  <a:gd name="T2" fmla="*/ 117 w 41"/>
                  <a:gd name="T3" fmla="*/ 19 h 67"/>
                  <a:gd name="T4" fmla="*/ 124 w 41"/>
                  <a:gd name="T5" fmla="*/ 50 h 67"/>
                  <a:gd name="T6" fmla="*/ 135 w 41"/>
                  <a:gd name="T7" fmla="*/ 88 h 67"/>
                  <a:gd name="T8" fmla="*/ 124 w 41"/>
                  <a:gd name="T9" fmla="*/ 121 h 67"/>
                  <a:gd name="T10" fmla="*/ 108 w 41"/>
                  <a:gd name="T11" fmla="*/ 157 h 67"/>
                  <a:gd name="T12" fmla="*/ 95 w 41"/>
                  <a:gd name="T13" fmla="*/ 190 h 67"/>
                  <a:gd name="T14" fmla="*/ 68 w 41"/>
                  <a:gd name="T15" fmla="*/ 218 h 67"/>
                  <a:gd name="T16" fmla="*/ 35 w 41"/>
                  <a:gd name="T17" fmla="*/ 249 h 67"/>
                  <a:gd name="T18" fmla="*/ 0 w 41"/>
                  <a:gd name="T19" fmla="*/ 265 h 67"/>
                  <a:gd name="T20" fmla="*/ 19 w 41"/>
                  <a:gd name="T21" fmla="*/ 306 h 67"/>
                  <a:gd name="T22" fmla="*/ 60 w 41"/>
                  <a:gd name="T23" fmla="*/ 288 h 67"/>
                  <a:gd name="T24" fmla="*/ 98 w 41"/>
                  <a:gd name="T25" fmla="*/ 257 h 67"/>
                  <a:gd name="T26" fmla="*/ 135 w 41"/>
                  <a:gd name="T27" fmla="*/ 218 h 67"/>
                  <a:gd name="T28" fmla="*/ 157 w 41"/>
                  <a:gd name="T29" fmla="*/ 184 h 67"/>
                  <a:gd name="T30" fmla="*/ 176 w 41"/>
                  <a:gd name="T31" fmla="*/ 142 h 67"/>
                  <a:gd name="T32" fmla="*/ 176 w 41"/>
                  <a:gd name="T33" fmla="*/ 97 h 67"/>
                  <a:gd name="T34" fmla="*/ 176 w 41"/>
                  <a:gd name="T35" fmla="*/ 47 h 67"/>
                  <a:gd name="T36" fmla="*/ 168 w 41"/>
                  <a:gd name="T37" fmla="*/ 0 h 67"/>
                  <a:gd name="T38" fmla="*/ 168 w 41"/>
                  <a:gd name="T39" fmla="*/ 0 h 67"/>
                  <a:gd name="T40" fmla="*/ 117 w 41"/>
                  <a:gd name="T41" fmla="*/ 19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67"/>
                  <a:gd name="T65" fmla="*/ 41 w 41"/>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67">
                    <a:moveTo>
                      <a:pt x="27" y="4"/>
                    </a:moveTo>
                    <a:lnTo>
                      <a:pt x="27" y="4"/>
                    </a:lnTo>
                    <a:lnTo>
                      <a:pt x="29" y="11"/>
                    </a:lnTo>
                    <a:lnTo>
                      <a:pt x="31" y="19"/>
                    </a:lnTo>
                    <a:lnTo>
                      <a:pt x="29" y="27"/>
                    </a:lnTo>
                    <a:lnTo>
                      <a:pt x="25" y="34"/>
                    </a:lnTo>
                    <a:lnTo>
                      <a:pt x="22" y="42"/>
                    </a:lnTo>
                    <a:lnTo>
                      <a:pt x="16" y="48"/>
                    </a:lnTo>
                    <a:lnTo>
                      <a:pt x="8" y="54"/>
                    </a:lnTo>
                    <a:lnTo>
                      <a:pt x="0" y="58"/>
                    </a:lnTo>
                    <a:lnTo>
                      <a:pt x="4" y="67"/>
                    </a:lnTo>
                    <a:lnTo>
                      <a:pt x="14" y="63"/>
                    </a:lnTo>
                    <a:lnTo>
                      <a:pt x="23" y="56"/>
                    </a:lnTo>
                    <a:lnTo>
                      <a:pt x="31" y="48"/>
                    </a:lnTo>
                    <a:lnTo>
                      <a:pt x="37" y="40"/>
                    </a:lnTo>
                    <a:lnTo>
                      <a:pt x="41" y="31"/>
                    </a:lnTo>
                    <a:lnTo>
                      <a:pt x="41" y="21"/>
                    </a:lnTo>
                    <a:lnTo>
                      <a:pt x="41" y="10"/>
                    </a:lnTo>
                    <a:lnTo>
                      <a:pt x="39" y="0"/>
                    </a:lnTo>
                    <a:lnTo>
                      <a:pt x="27"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27" name="Freeform 718"/>
              <p:cNvSpPr>
                <a:spLocks/>
              </p:cNvSpPr>
              <p:nvPr/>
            </p:nvSpPr>
            <p:spPr bwMode="auto">
              <a:xfrm>
                <a:off x="4906" y="1415"/>
                <a:ext cx="39" cy="70"/>
              </a:xfrm>
              <a:custGeom>
                <a:avLst/>
                <a:gdLst>
                  <a:gd name="T0" fmla="*/ 48 w 27"/>
                  <a:gd name="T1" fmla="*/ 0 h 48"/>
                  <a:gd name="T2" fmla="*/ 0 w 27"/>
                  <a:gd name="T3" fmla="*/ 9 h 48"/>
                  <a:gd name="T4" fmla="*/ 66 w 27"/>
                  <a:gd name="T5" fmla="*/ 217 h 48"/>
                  <a:gd name="T6" fmla="*/ 117 w 27"/>
                  <a:gd name="T7" fmla="*/ 198 h 48"/>
                  <a:gd name="T8" fmla="*/ 48 w 27"/>
                  <a:gd name="T9" fmla="*/ 0 h 48"/>
                  <a:gd name="T10" fmla="*/ 48 w 27"/>
                  <a:gd name="T11" fmla="*/ 0 h 48"/>
                  <a:gd name="T12" fmla="*/ 0 60000 65536"/>
                  <a:gd name="T13" fmla="*/ 0 60000 65536"/>
                  <a:gd name="T14" fmla="*/ 0 60000 65536"/>
                  <a:gd name="T15" fmla="*/ 0 60000 65536"/>
                  <a:gd name="T16" fmla="*/ 0 60000 65536"/>
                  <a:gd name="T17" fmla="*/ 0 60000 65536"/>
                  <a:gd name="T18" fmla="*/ 0 w 27"/>
                  <a:gd name="T19" fmla="*/ 0 h 48"/>
                  <a:gd name="T20" fmla="*/ 27 w 27"/>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7" h="48">
                    <a:moveTo>
                      <a:pt x="11" y="0"/>
                    </a:moveTo>
                    <a:lnTo>
                      <a:pt x="0" y="2"/>
                    </a:lnTo>
                    <a:lnTo>
                      <a:pt x="15" y="48"/>
                    </a:lnTo>
                    <a:lnTo>
                      <a:pt x="27" y="44"/>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28" name="Freeform 719"/>
              <p:cNvSpPr>
                <a:spLocks/>
              </p:cNvSpPr>
              <p:nvPr/>
            </p:nvSpPr>
            <p:spPr bwMode="auto">
              <a:xfrm>
                <a:off x="4824" y="1364"/>
                <a:ext cx="98" cy="54"/>
              </a:xfrm>
              <a:custGeom>
                <a:avLst/>
                <a:gdLst>
                  <a:gd name="T0" fmla="*/ 19 w 67"/>
                  <a:gd name="T1" fmla="*/ 61 h 37"/>
                  <a:gd name="T2" fmla="*/ 19 w 67"/>
                  <a:gd name="T3" fmla="*/ 61 h 37"/>
                  <a:gd name="T4" fmla="*/ 56 w 67"/>
                  <a:gd name="T5" fmla="*/ 55 h 37"/>
                  <a:gd name="T6" fmla="*/ 97 w 67"/>
                  <a:gd name="T7" fmla="*/ 47 h 37"/>
                  <a:gd name="T8" fmla="*/ 130 w 67"/>
                  <a:gd name="T9" fmla="*/ 55 h 37"/>
                  <a:gd name="T10" fmla="*/ 161 w 67"/>
                  <a:gd name="T11" fmla="*/ 61 h 37"/>
                  <a:gd name="T12" fmla="*/ 197 w 67"/>
                  <a:gd name="T13" fmla="*/ 88 h 37"/>
                  <a:gd name="T14" fmla="*/ 218 w 67"/>
                  <a:gd name="T15" fmla="*/ 107 h 37"/>
                  <a:gd name="T16" fmla="*/ 237 w 67"/>
                  <a:gd name="T17" fmla="*/ 140 h 37"/>
                  <a:gd name="T18" fmla="*/ 257 w 67"/>
                  <a:gd name="T19" fmla="*/ 168 h 37"/>
                  <a:gd name="T20" fmla="*/ 306 w 67"/>
                  <a:gd name="T21" fmla="*/ 158 h 37"/>
                  <a:gd name="T22" fmla="*/ 293 w 67"/>
                  <a:gd name="T23" fmla="*/ 112 h 37"/>
                  <a:gd name="T24" fmla="*/ 257 w 67"/>
                  <a:gd name="T25" fmla="*/ 73 h 37"/>
                  <a:gd name="T26" fmla="*/ 218 w 67"/>
                  <a:gd name="T27" fmla="*/ 47 h 37"/>
                  <a:gd name="T28" fmla="*/ 189 w 67"/>
                  <a:gd name="T29" fmla="*/ 19 h 37"/>
                  <a:gd name="T30" fmla="*/ 142 w 67"/>
                  <a:gd name="T31" fmla="*/ 0 h 37"/>
                  <a:gd name="T32" fmla="*/ 97 w 67"/>
                  <a:gd name="T33" fmla="*/ 0 h 37"/>
                  <a:gd name="T34" fmla="*/ 56 w 67"/>
                  <a:gd name="T35" fmla="*/ 0 h 37"/>
                  <a:gd name="T36" fmla="*/ 0 w 67"/>
                  <a:gd name="T37" fmla="*/ 9 h 37"/>
                  <a:gd name="T38" fmla="*/ 0 w 67"/>
                  <a:gd name="T39" fmla="*/ 9 h 37"/>
                  <a:gd name="T40" fmla="*/ 19 w 67"/>
                  <a:gd name="T41" fmla="*/ 61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37"/>
                  <a:gd name="T65" fmla="*/ 67 w 67"/>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37">
                    <a:moveTo>
                      <a:pt x="4" y="14"/>
                    </a:moveTo>
                    <a:lnTo>
                      <a:pt x="4" y="14"/>
                    </a:lnTo>
                    <a:lnTo>
                      <a:pt x="12" y="12"/>
                    </a:lnTo>
                    <a:lnTo>
                      <a:pt x="21" y="10"/>
                    </a:lnTo>
                    <a:lnTo>
                      <a:pt x="29" y="12"/>
                    </a:lnTo>
                    <a:lnTo>
                      <a:pt x="35" y="14"/>
                    </a:lnTo>
                    <a:lnTo>
                      <a:pt x="43" y="19"/>
                    </a:lnTo>
                    <a:lnTo>
                      <a:pt x="48" y="23"/>
                    </a:lnTo>
                    <a:lnTo>
                      <a:pt x="52" y="31"/>
                    </a:lnTo>
                    <a:lnTo>
                      <a:pt x="56" y="37"/>
                    </a:lnTo>
                    <a:lnTo>
                      <a:pt x="67" y="35"/>
                    </a:lnTo>
                    <a:lnTo>
                      <a:pt x="64" y="25"/>
                    </a:lnTo>
                    <a:lnTo>
                      <a:pt x="56" y="16"/>
                    </a:lnTo>
                    <a:lnTo>
                      <a:pt x="48" y="10"/>
                    </a:lnTo>
                    <a:lnTo>
                      <a:pt x="41" y="4"/>
                    </a:lnTo>
                    <a:lnTo>
                      <a:pt x="31" y="0"/>
                    </a:lnTo>
                    <a:lnTo>
                      <a:pt x="21" y="0"/>
                    </a:lnTo>
                    <a:lnTo>
                      <a:pt x="12" y="0"/>
                    </a:lnTo>
                    <a:lnTo>
                      <a:pt x="0" y="2"/>
                    </a:lnTo>
                    <a:lnTo>
                      <a:pt x="4"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29" name="Freeform 720"/>
              <p:cNvSpPr>
                <a:spLocks/>
              </p:cNvSpPr>
              <p:nvPr/>
            </p:nvSpPr>
            <p:spPr bwMode="auto">
              <a:xfrm>
                <a:off x="4434" y="1367"/>
                <a:ext cx="396" cy="154"/>
              </a:xfrm>
              <a:custGeom>
                <a:avLst/>
                <a:gdLst>
                  <a:gd name="T0" fmla="*/ 0 w 272"/>
                  <a:gd name="T1" fmla="*/ 446 h 106"/>
                  <a:gd name="T2" fmla="*/ 22 w 272"/>
                  <a:gd name="T3" fmla="*/ 462 h 106"/>
                  <a:gd name="T4" fmla="*/ 1223 w 272"/>
                  <a:gd name="T5" fmla="*/ 52 h 106"/>
                  <a:gd name="T6" fmla="*/ 1204 w 272"/>
                  <a:gd name="T7" fmla="*/ 0 h 106"/>
                  <a:gd name="T8" fmla="*/ 9 w 272"/>
                  <a:gd name="T9" fmla="*/ 420 h 106"/>
                  <a:gd name="T10" fmla="*/ 0 w 272"/>
                  <a:gd name="T11" fmla="*/ 446 h 106"/>
                  <a:gd name="T12" fmla="*/ 0 w 272"/>
                  <a:gd name="T13" fmla="*/ 446 h 106"/>
                  <a:gd name="T14" fmla="*/ 0 w 272"/>
                  <a:gd name="T15" fmla="*/ 472 h 106"/>
                  <a:gd name="T16" fmla="*/ 22 w 272"/>
                  <a:gd name="T17" fmla="*/ 462 h 106"/>
                  <a:gd name="T18" fmla="*/ 0 w 272"/>
                  <a:gd name="T19" fmla="*/ 446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106"/>
                  <a:gd name="T32" fmla="*/ 272 w 272"/>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106">
                    <a:moveTo>
                      <a:pt x="0" y="100"/>
                    </a:moveTo>
                    <a:lnTo>
                      <a:pt x="5" y="104"/>
                    </a:lnTo>
                    <a:lnTo>
                      <a:pt x="272" y="12"/>
                    </a:lnTo>
                    <a:lnTo>
                      <a:pt x="268" y="0"/>
                    </a:lnTo>
                    <a:lnTo>
                      <a:pt x="2" y="94"/>
                    </a:lnTo>
                    <a:lnTo>
                      <a:pt x="0" y="100"/>
                    </a:lnTo>
                    <a:lnTo>
                      <a:pt x="0" y="106"/>
                    </a:lnTo>
                    <a:lnTo>
                      <a:pt x="5" y="104"/>
                    </a:lnTo>
                    <a:lnTo>
                      <a:pt x="0" y="10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30" name="Freeform 721"/>
              <p:cNvSpPr>
                <a:spLocks/>
              </p:cNvSpPr>
              <p:nvPr/>
            </p:nvSpPr>
            <p:spPr bwMode="auto">
              <a:xfrm>
                <a:off x="4313" y="1166"/>
                <a:ext cx="134" cy="347"/>
              </a:xfrm>
              <a:custGeom>
                <a:avLst/>
                <a:gdLst>
                  <a:gd name="T0" fmla="*/ 47 w 92"/>
                  <a:gd name="T1" fmla="*/ 0 h 238"/>
                  <a:gd name="T2" fmla="*/ 0 w 92"/>
                  <a:gd name="T3" fmla="*/ 19 h 238"/>
                  <a:gd name="T4" fmla="*/ 373 w 92"/>
                  <a:gd name="T5" fmla="*/ 1076 h 238"/>
                  <a:gd name="T6" fmla="*/ 414 w 92"/>
                  <a:gd name="T7" fmla="*/ 1067 h 238"/>
                  <a:gd name="T8" fmla="*/ 47 w 92"/>
                  <a:gd name="T9" fmla="*/ 0 h 238"/>
                  <a:gd name="T10" fmla="*/ 47 w 92"/>
                  <a:gd name="T11" fmla="*/ 0 h 238"/>
                  <a:gd name="T12" fmla="*/ 0 60000 65536"/>
                  <a:gd name="T13" fmla="*/ 0 60000 65536"/>
                  <a:gd name="T14" fmla="*/ 0 60000 65536"/>
                  <a:gd name="T15" fmla="*/ 0 60000 65536"/>
                  <a:gd name="T16" fmla="*/ 0 60000 65536"/>
                  <a:gd name="T17" fmla="*/ 0 60000 65536"/>
                  <a:gd name="T18" fmla="*/ 0 w 92"/>
                  <a:gd name="T19" fmla="*/ 0 h 238"/>
                  <a:gd name="T20" fmla="*/ 92 w 92"/>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92" h="238">
                    <a:moveTo>
                      <a:pt x="10" y="0"/>
                    </a:moveTo>
                    <a:lnTo>
                      <a:pt x="0" y="4"/>
                    </a:lnTo>
                    <a:lnTo>
                      <a:pt x="83" y="238"/>
                    </a:lnTo>
                    <a:lnTo>
                      <a:pt x="92" y="236"/>
                    </a:lnTo>
                    <a:lnTo>
                      <a:pt x="1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31" name="Freeform 722"/>
              <p:cNvSpPr>
                <a:spLocks/>
              </p:cNvSpPr>
              <p:nvPr/>
            </p:nvSpPr>
            <p:spPr bwMode="auto">
              <a:xfrm>
                <a:off x="4224" y="1093"/>
                <a:ext cx="103" cy="78"/>
              </a:xfrm>
              <a:custGeom>
                <a:avLst/>
                <a:gdLst>
                  <a:gd name="T0" fmla="*/ 13 w 71"/>
                  <a:gd name="T1" fmla="*/ 56 h 54"/>
                  <a:gd name="T2" fmla="*/ 13 w 71"/>
                  <a:gd name="T3" fmla="*/ 56 h 54"/>
                  <a:gd name="T4" fmla="*/ 48 w 71"/>
                  <a:gd name="T5" fmla="*/ 52 h 54"/>
                  <a:gd name="T6" fmla="*/ 86 w 71"/>
                  <a:gd name="T7" fmla="*/ 56 h 54"/>
                  <a:gd name="T8" fmla="*/ 120 w 71"/>
                  <a:gd name="T9" fmla="*/ 75 h 54"/>
                  <a:gd name="T10" fmla="*/ 158 w 71"/>
                  <a:gd name="T11" fmla="*/ 90 h 54"/>
                  <a:gd name="T12" fmla="*/ 196 w 71"/>
                  <a:gd name="T13" fmla="*/ 127 h 54"/>
                  <a:gd name="T14" fmla="*/ 225 w 71"/>
                  <a:gd name="T15" fmla="*/ 160 h 54"/>
                  <a:gd name="T16" fmla="*/ 252 w 71"/>
                  <a:gd name="T17" fmla="*/ 198 h 54"/>
                  <a:gd name="T18" fmla="*/ 270 w 71"/>
                  <a:gd name="T19" fmla="*/ 235 h 54"/>
                  <a:gd name="T20" fmla="*/ 313 w 71"/>
                  <a:gd name="T21" fmla="*/ 217 h 54"/>
                  <a:gd name="T22" fmla="*/ 297 w 71"/>
                  <a:gd name="T23" fmla="*/ 175 h 54"/>
                  <a:gd name="T24" fmla="*/ 263 w 71"/>
                  <a:gd name="T25" fmla="*/ 136 h 54"/>
                  <a:gd name="T26" fmla="*/ 225 w 71"/>
                  <a:gd name="T27" fmla="*/ 90 h 54"/>
                  <a:gd name="T28" fmla="*/ 186 w 71"/>
                  <a:gd name="T29" fmla="*/ 56 h 54"/>
                  <a:gd name="T30" fmla="*/ 141 w 71"/>
                  <a:gd name="T31" fmla="*/ 27 h 54"/>
                  <a:gd name="T32" fmla="*/ 93 w 71"/>
                  <a:gd name="T33" fmla="*/ 9 h 54"/>
                  <a:gd name="T34" fmla="*/ 48 w 71"/>
                  <a:gd name="T35" fmla="*/ 0 h 54"/>
                  <a:gd name="T36" fmla="*/ 0 w 71"/>
                  <a:gd name="T37" fmla="*/ 9 h 54"/>
                  <a:gd name="T38" fmla="*/ 0 w 71"/>
                  <a:gd name="T39" fmla="*/ 9 h 54"/>
                  <a:gd name="T40" fmla="*/ 13 w 71"/>
                  <a:gd name="T41" fmla="*/ 56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54"/>
                  <a:gd name="T65" fmla="*/ 71 w 71"/>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54">
                    <a:moveTo>
                      <a:pt x="3" y="13"/>
                    </a:moveTo>
                    <a:lnTo>
                      <a:pt x="3" y="13"/>
                    </a:lnTo>
                    <a:lnTo>
                      <a:pt x="11" y="12"/>
                    </a:lnTo>
                    <a:lnTo>
                      <a:pt x="19" y="13"/>
                    </a:lnTo>
                    <a:lnTo>
                      <a:pt x="27" y="17"/>
                    </a:lnTo>
                    <a:lnTo>
                      <a:pt x="36" y="21"/>
                    </a:lnTo>
                    <a:lnTo>
                      <a:pt x="44" y="29"/>
                    </a:lnTo>
                    <a:lnTo>
                      <a:pt x="51" y="37"/>
                    </a:lnTo>
                    <a:lnTo>
                      <a:pt x="57" y="46"/>
                    </a:lnTo>
                    <a:lnTo>
                      <a:pt x="61" y="54"/>
                    </a:lnTo>
                    <a:lnTo>
                      <a:pt x="71" y="50"/>
                    </a:lnTo>
                    <a:lnTo>
                      <a:pt x="67" y="40"/>
                    </a:lnTo>
                    <a:lnTo>
                      <a:pt x="59" y="31"/>
                    </a:lnTo>
                    <a:lnTo>
                      <a:pt x="51" y="21"/>
                    </a:lnTo>
                    <a:lnTo>
                      <a:pt x="42" y="13"/>
                    </a:lnTo>
                    <a:lnTo>
                      <a:pt x="32" y="6"/>
                    </a:lnTo>
                    <a:lnTo>
                      <a:pt x="21" y="2"/>
                    </a:lnTo>
                    <a:lnTo>
                      <a:pt x="11" y="0"/>
                    </a:lnTo>
                    <a:lnTo>
                      <a:pt x="0" y="2"/>
                    </a:lnTo>
                    <a:lnTo>
                      <a:pt x="3"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32" name="Freeform 723"/>
              <p:cNvSpPr>
                <a:spLocks/>
              </p:cNvSpPr>
              <p:nvPr/>
            </p:nvSpPr>
            <p:spPr bwMode="auto">
              <a:xfrm>
                <a:off x="4130" y="1096"/>
                <a:ext cx="98" cy="48"/>
              </a:xfrm>
              <a:custGeom>
                <a:avLst/>
                <a:gdLst>
                  <a:gd name="T0" fmla="*/ 0 w 67"/>
                  <a:gd name="T1" fmla="*/ 95 h 33"/>
                  <a:gd name="T2" fmla="*/ 19 w 67"/>
                  <a:gd name="T3" fmla="*/ 148 h 33"/>
                  <a:gd name="T4" fmla="*/ 306 w 67"/>
                  <a:gd name="T5" fmla="*/ 48 h 33"/>
                  <a:gd name="T6" fmla="*/ 293 w 67"/>
                  <a:gd name="T7" fmla="*/ 0 h 33"/>
                  <a:gd name="T8" fmla="*/ 0 w 67"/>
                  <a:gd name="T9" fmla="*/ 95 h 33"/>
                  <a:gd name="T10" fmla="*/ 0 w 67"/>
                  <a:gd name="T11" fmla="*/ 95 h 33"/>
                  <a:gd name="T12" fmla="*/ 0 60000 65536"/>
                  <a:gd name="T13" fmla="*/ 0 60000 65536"/>
                  <a:gd name="T14" fmla="*/ 0 60000 65536"/>
                  <a:gd name="T15" fmla="*/ 0 60000 65536"/>
                  <a:gd name="T16" fmla="*/ 0 60000 65536"/>
                  <a:gd name="T17" fmla="*/ 0 60000 65536"/>
                  <a:gd name="T18" fmla="*/ 0 w 67"/>
                  <a:gd name="T19" fmla="*/ 0 h 33"/>
                  <a:gd name="T20" fmla="*/ 67 w 6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7" h="33">
                    <a:moveTo>
                      <a:pt x="0" y="21"/>
                    </a:moveTo>
                    <a:lnTo>
                      <a:pt x="4" y="33"/>
                    </a:lnTo>
                    <a:lnTo>
                      <a:pt x="67" y="11"/>
                    </a:lnTo>
                    <a:lnTo>
                      <a:pt x="64" y="0"/>
                    </a:lnTo>
                    <a:lnTo>
                      <a:pt x="0"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33" name="Freeform 724"/>
              <p:cNvSpPr>
                <a:spLocks/>
              </p:cNvSpPr>
              <p:nvPr/>
            </p:nvSpPr>
            <p:spPr bwMode="auto">
              <a:xfrm>
                <a:off x="4084" y="1126"/>
                <a:ext cx="52" cy="107"/>
              </a:xfrm>
              <a:custGeom>
                <a:avLst/>
                <a:gdLst>
                  <a:gd name="T0" fmla="*/ 66 w 36"/>
                  <a:gd name="T1" fmla="*/ 318 h 73"/>
                  <a:gd name="T2" fmla="*/ 66 w 36"/>
                  <a:gd name="T3" fmla="*/ 318 h 73"/>
                  <a:gd name="T4" fmla="*/ 56 w 36"/>
                  <a:gd name="T5" fmla="*/ 286 h 73"/>
                  <a:gd name="T6" fmla="*/ 48 w 36"/>
                  <a:gd name="T7" fmla="*/ 239 h 73"/>
                  <a:gd name="T8" fmla="*/ 56 w 36"/>
                  <a:gd name="T9" fmla="*/ 202 h 73"/>
                  <a:gd name="T10" fmla="*/ 66 w 36"/>
                  <a:gd name="T11" fmla="*/ 161 h 73"/>
                  <a:gd name="T12" fmla="*/ 81 w 36"/>
                  <a:gd name="T13" fmla="*/ 126 h 73"/>
                  <a:gd name="T14" fmla="*/ 108 w 36"/>
                  <a:gd name="T15" fmla="*/ 88 h 73"/>
                  <a:gd name="T16" fmla="*/ 130 w 36"/>
                  <a:gd name="T17" fmla="*/ 69 h 73"/>
                  <a:gd name="T18" fmla="*/ 156 w 36"/>
                  <a:gd name="T19" fmla="*/ 56 h 73"/>
                  <a:gd name="T20" fmla="*/ 137 w 36"/>
                  <a:gd name="T21" fmla="*/ 0 h 73"/>
                  <a:gd name="T22" fmla="*/ 100 w 36"/>
                  <a:gd name="T23" fmla="*/ 28 h 73"/>
                  <a:gd name="T24" fmla="*/ 66 w 36"/>
                  <a:gd name="T25" fmla="*/ 66 h 73"/>
                  <a:gd name="T26" fmla="*/ 39 w 36"/>
                  <a:gd name="T27" fmla="*/ 97 h 73"/>
                  <a:gd name="T28" fmla="*/ 20 w 36"/>
                  <a:gd name="T29" fmla="*/ 142 h 73"/>
                  <a:gd name="T30" fmla="*/ 9 w 36"/>
                  <a:gd name="T31" fmla="*/ 185 h 73"/>
                  <a:gd name="T32" fmla="*/ 0 w 36"/>
                  <a:gd name="T33" fmla="*/ 239 h 73"/>
                  <a:gd name="T34" fmla="*/ 9 w 36"/>
                  <a:gd name="T35" fmla="*/ 290 h 73"/>
                  <a:gd name="T36" fmla="*/ 19 w 36"/>
                  <a:gd name="T37" fmla="*/ 337 h 73"/>
                  <a:gd name="T38" fmla="*/ 19 w 36"/>
                  <a:gd name="T39" fmla="*/ 337 h 73"/>
                  <a:gd name="T40" fmla="*/ 66 w 36"/>
                  <a:gd name="T41" fmla="*/ 318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73"/>
                  <a:gd name="T65" fmla="*/ 36 w 36"/>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73">
                    <a:moveTo>
                      <a:pt x="15" y="69"/>
                    </a:moveTo>
                    <a:lnTo>
                      <a:pt x="15" y="69"/>
                    </a:lnTo>
                    <a:lnTo>
                      <a:pt x="13" y="62"/>
                    </a:lnTo>
                    <a:lnTo>
                      <a:pt x="11" y="52"/>
                    </a:lnTo>
                    <a:lnTo>
                      <a:pt x="13" y="44"/>
                    </a:lnTo>
                    <a:lnTo>
                      <a:pt x="15" y="35"/>
                    </a:lnTo>
                    <a:lnTo>
                      <a:pt x="19" y="27"/>
                    </a:lnTo>
                    <a:lnTo>
                      <a:pt x="25" y="19"/>
                    </a:lnTo>
                    <a:lnTo>
                      <a:pt x="30" y="15"/>
                    </a:lnTo>
                    <a:lnTo>
                      <a:pt x="36" y="12"/>
                    </a:lnTo>
                    <a:lnTo>
                      <a:pt x="32" y="0"/>
                    </a:lnTo>
                    <a:lnTo>
                      <a:pt x="23" y="6"/>
                    </a:lnTo>
                    <a:lnTo>
                      <a:pt x="15" y="14"/>
                    </a:lnTo>
                    <a:lnTo>
                      <a:pt x="9" y="21"/>
                    </a:lnTo>
                    <a:lnTo>
                      <a:pt x="5" y="31"/>
                    </a:lnTo>
                    <a:lnTo>
                      <a:pt x="2" y="40"/>
                    </a:lnTo>
                    <a:lnTo>
                      <a:pt x="0" y="52"/>
                    </a:lnTo>
                    <a:lnTo>
                      <a:pt x="2" y="63"/>
                    </a:lnTo>
                    <a:lnTo>
                      <a:pt x="4" y="73"/>
                    </a:lnTo>
                    <a:lnTo>
                      <a:pt x="15" y="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34" name="Freeform 725"/>
              <p:cNvSpPr>
                <a:spLocks/>
              </p:cNvSpPr>
              <p:nvPr/>
            </p:nvSpPr>
            <p:spPr bwMode="auto">
              <a:xfrm>
                <a:off x="4090" y="1227"/>
                <a:ext cx="186" cy="496"/>
              </a:xfrm>
              <a:custGeom>
                <a:avLst/>
                <a:gdLst>
                  <a:gd name="T0" fmla="*/ 522 w 128"/>
                  <a:gd name="T1" fmla="*/ 1541 h 340"/>
                  <a:gd name="T2" fmla="*/ 570 w 128"/>
                  <a:gd name="T3" fmla="*/ 1522 h 340"/>
                  <a:gd name="T4" fmla="*/ 48 w 128"/>
                  <a:gd name="T5" fmla="*/ 0 h 340"/>
                  <a:gd name="T6" fmla="*/ 0 w 128"/>
                  <a:gd name="T7" fmla="*/ 19 h 340"/>
                  <a:gd name="T8" fmla="*/ 522 w 128"/>
                  <a:gd name="T9" fmla="*/ 1541 h 340"/>
                  <a:gd name="T10" fmla="*/ 522 w 128"/>
                  <a:gd name="T11" fmla="*/ 1541 h 340"/>
                  <a:gd name="T12" fmla="*/ 0 60000 65536"/>
                  <a:gd name="T13" fmla="*/ 0 60000 65536"/>
                  <a:gd name="T14" fmla="*/ 0 60000 65536"/>
                  <a:gd name="T15" fmla="*/ 0 60000 65536"/>
                  <a:gd name="T16" fmla="*/ 0 60000 65536"/>
                  <a:gd name="T17" fmla="*/ 0 60000 65536"/>
                  <a:gd name="T18" fmla="*/ 0 w 128"/>
                  <a:gd name="T19" fmla="*/ 0 h 340"/>
                  <a:gd name="T20" fmla="*/ 128 w 128"/>
                  <a:gd name="T21" fmla="*/ 340 h 340"/>
                </a:gdLst>
                <a:ahLst/>
                <a:cxnLst>
                  <a:cxn ang="T12">
                    <a:pos x="T0" y="T1"/>
                  </a:cxn>
                  <a:cxn ang="T13">
                    <a:pos x="T2" y="T3"/>
                  </a:cxn>
                  <a:cxn ang="T14">
                    <a:pos x="T4" y="T5"/>
                  </a:cxn>
                  <a:cxn ang="T15">
                    <a:pos x="T6" y="T7"/>
                  </a:cxn>
                  <a:cxn ang="T16">
                    <a:pos x="T8" y="T9"/>
                  </a:cxn>
                  <a:cxn ang="T17">
                    <a:pos x="T10" y="T11"/>
                  </a:cxn>
                </a:cxnLst>
                <a:rect l="T18" t="T19" r="T20" b="T21"/>
                <a:pathLst>
                  <a:path w="128" h="340">
                    <a:moveTo>
                      <a:pt x="117" y="340"/>
                    </a:moveTo>
                    <a:lnTo>
                      <a:pt x="128" y="336"/>
                    </a:lnTo>
                    <a:lnTo>
                      <a:pt x="11" y="0"/>
                    </a:lnTo>
                    <a:lnTo>
                      <a:pt x="0" y="4"/>
                    </a:lnTo>
                    <a:lnTo>
                      <a:pt x="117" y="3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35" name="Freeform 726"/>
              <p:cNvSpPr>
                <a:spLocks/>
              </p:cNvSpPr>
              <p:nvPr/>
            </p:nvSpPr>
            <p:spPr bwMode="auto">
              <a:xfrm>
                <a:off x="4260" y="1717"/>
                <a:ext cx="98" cy="55"/>
              </a:xfrm>
              <a:custGeom>
                <a:avLst/>
                <a:gdLst>
                  <a:gd name="T0" fmla="*/ 288 w 67"/>
                  <a:gd name="T1" fmla="*/ 109 h 38"/>
                  <a:gd name="T2" fmla="*/ 288 w 67"/>
                  <a:gd name="T3" fmla="*/ 109 h 38"/>
                  <a:gd name="T4" fmla="*/ 250 w 67"/>
                  <a:gd name="T5" fmla="*/ 117 h 38"/>
                  <a:gd name="T6" fmla="*/ 209 w 67"/>
                  <a:gd name="T7" fmla="*/ 117 h 38"/>
                  <a:gd name="T8" fmla="*/ 176 w 67"/>
                  <a:gd name="T9" fmla="*/ 109 h 38"/>
                  <a:gd name="T10" fmla="*/ 148 w 67"/>
                  <a:gd name="T11" fmla="*/ 100 h 38"/>
                  <a:gd name="T12" fmla="*/ 116 w 67"/>
                  <a:gd name="T13" fmla="*/ 85 h 38"/>
                  <a:gd name="T14" fmla="*/ 88 w 67"/>
                  <a:gd name="T15" fmla="*/ 61 h 38"/>
                  <a:gd name="T16" fmla="*/ 69 w 67"/>
                  <a:gd name="T17" fmla="*/ 28 h 38"/>
                  <a:gd name="T18" fmla="*/ 50 w 67"/>
                  <a:gd name="T19" fmla="*/ 0 h 38"/>
                  <a:gd name="T20" fmla="*/ 0 w 67"/>
                  <a:gd name="T21" fmla="*/ 19 h 38"/>
                  <a:gd name="T22" fmla="*/ 22 w 67"/>
                  <a:gd name="T23" fmla="*/ 61 h 38"/>
                  <a:gd name="T24" fmla="*/ 50 w 67"/>
                  <a:gd name="T25" fmla="*/ 90 h 38"/>
                  <a:gd name="T26" fmla="*/ 88 w 67"/>
                  <a:gd name="T27" fmla="*/ 117 h 38"/>
                  <a:gd name="T28" fmla="*/ 120 w 67"/>
                  <a:gd name="T29" fmla="*/ 145 h 38"/>
                  <a:gd name="T30" fmla="*/ 167 w 67"/>
                  <a:gd name="T31" fmla="*/ 164 h 38"/>
                  <a:gd name="T32" fmla="*/ 209 w 67"/>
                  <a:gd name="T33" fmla="*/ 168 h 38"/>
                  <a:gd name="T34" fmla="*/ 250 w 67"/>
                  <a:gd name="T35" fmla="*/ 164 h 38"/>
                  <a:gd name="T36" fmla="*/ 306 w 67"/>
                  <a:gd name="T37" fmla="*/ 155 h 38"/>
                  <a:gd name="T38" fmla="*/ 306 w 67"/>
                  <a:gd name="T39" fmla="*/ 155 h 38"/>
                  <a:gd name="T40" fmla="*/ 288 w 67"/>
                  <a:gd name="T41" fmla="*/ 109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38"/>
                  <a:gd name="T65" fmla="*/ 67 w 67"/>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38">
                    <a:moveTo>
                      <a:pt x="63" y="25"/>
                    </a:moveTo>
                    <a:lnTo>
                      <a:pt x="63" y="25"/>
                    </a:lnTo>
                    <a:lnTo>
                      <a:pt x="55" y="27"/>
                    </a:lnTo>
                    <a:lnTo>
                      <a:pt x="46" y="27"/>
                    </a:lnTo>
                    <a:lnTo>
                      <a:pt x="38" y="25"/>
                    </a:lnTo>
                    <a:lnTo>
                      <a:pt x="32" y="23"/>
                    </a:lnTo>
                    <a:lnTo>
                      <a:pt x="25" y="19"/>
                    </a:lnTo>
                    <a:lnTo>
                      <a:pt x="19" y="14"/>
                    </a:lnTo>
                    <a:lnTo>
                      <a:pt x="15" y="6"/>
                    </a:lnTo>
                    <a:lnTo>
                      <a:pt x="11" y="0"/>
                    </a:lnTo>
                    <a:lnTo>
                      <a:pt x="0" y="4"/>
                    </a:lnTo>
                    <a:lnTo>
                      <a:pt x="5" y="14"/>
                    </a:lnTo>
                    <a:lnTo>
                      <a:pt x="11" y="21"/>
                    </a:lnTo>
                    <a:lnTo>
                      <a:pt x="19" y="27"/>
                    </a:lnTo>
                    <a:lnTo>
                      <a:pt x="26" y="33"/>
                    </a:lnTo>
                    <a:lnTo>
                      <a:pt x="36" y="37"/>
                    </a:lnTo>
                    <a:lnTo>
                      <a:pt x="46" y="38"/>
                    </a:lnTo>
                    <a:lnTo>
                      <a:pt x="55" y="37"/>
                    </a:lnTo>
                    <a:lnTo>
                      <a:pt x="67" y="35"/>
                    </a:lnTo>
                    <a:lnTo>
                      <a:pt x="63" y="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36" name="Freeform 727"/>
              <p:cNvSpPr>
                <a:spLocks/>
              </p:cNvSpPr>
              <p:nvPr/>
            </p:nvSpPr>
            <p:spPr bwMode="auto">
              <a:xfrm>
                <a:off x="4352" y="1564"/>
                <a:ext cx="542" cy="204"/>
              </a:xfrm>
              <a:custGeom>
                <a:avLst/>
                <a:gdLst>
                  <a:gd name="T0" fmla="*/ 1677 w 372"/>
                  <a:gd name="T1" fmla="*/ 41 h 140"/>
                  <a:gd name="T2" fmla="*/ 1658 w 372"/>
                  <a:gd name="T3" fmla="*/ 0 h 140"/>
                  <a:gd name="T4" fmla="*/ 0 w 372"/>
                  <a:gd name="T5" fmla="*/ 584 h 140"/>
                  <a:gd name="T6" fmla="*/ 19 w 372"/>
                  <a:gd name="T7" fmla="*/ 631 h 140"/>
                  <a:gd name="T8" fmla="*/ 1677 w 372"/>
                  <a:gd name="T9" fmla="*/ 41 h 140"/>
                  <a:gd name="T10" fmla="*/ 1677 w 372"/>
                  <a:gd name="T11" fmla="*/ 41 h 140"/>
                  <a:gd name="T12" fmla="*/ 0 60000 65536"/>
                  <a:gd name="T13" fmla="*/ 0 60000 65536"/>
                  <a:gd name="T14" fmla="*/ 0 60000 65536"/>
                  <a:gd name="T15" fmla="*/ 0 60000 65536"/>
                  <a:gd name="T16" fmla="*/ 0 60000 65536"/>
                  <a:gd name="T17" fmla="*/ 0 60000 65536"/>
                  <a:gd name="T18" fmla="*/ 0 w 372"/>
                  <a:gd name="T19" fmla="*/ 0 h 140"/>
                  <a:gd name="T20" fmla="*/ 372 w 372"/>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372" h="140">
                    <a:moveTo>
                      <a:pt x="372" y="9"/>
                    </a:moveTo>
                    <a:lnTo>
                      <a:pt x="368" y="0"/>
                    </a:lnTo>
                    <a:lnTo>
                      <a:pt x="0" y="130"/>
                    </a:lnTo>
                    <a:lnTo>
                      <a:pt x="4" y="140"/>
                    </a:lnTo>
                    <a:lnTo>
                      <a:pt x="372"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sp>
        <p:nvSpPr>
          <p:cNvPr id="33795" name="Rectangle 729"/>
          <p:cNvSpPr>
            <a:spLocks noChangeArrowheads="1"/>
          </p:cNvSpPr>
          <p:nvPr/>
        </p:nvSpPr>
        <p:spPr bwMode="auto">
          <a:xfrm>
            <a:off x="468313" y="333375"/>
            <a:ext cx="83820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ctr" eaLnBrk="1" hangingPunct="1">
              <a:lnSpc>
                <a:spcPct val="80000"/>
              </a:lnSpc>
              <a:buFont typeface="Wingdings" pitchFamily="2" charset="2"/>
              <a:buNone/>
            </a:pPr>
            <a:r>
              <a:rPr lang="tr-TR" altLang="tr-TR" sz="3200" b="1">
                <a:solidFill>
                  <a:srgbClr val="FF0000"/>
                </a:solidFill>
              </a:rPr>
              <a:t>OTURMA-DİKİLME-DİNAMİKLİĞİ</a:t>
            </a:r>
          </a:p>
        </p:txBody>
      </p:sp>
      <p:sp>
        <p:nvSpPr>
          <p:cNvPr id="624346" name="Rectangle 730"/>
          <p:cNvSpPr>
            <a:spLocks noChangeArrowheads="1"/>
          </p:cNvSpPr>
          <p:nvPr/>
        </p:nvSpPr>
        <p:spPr bwMode="auto">
          <a:xfrm>
            <a:off x="5148263" y="1989138"/>
            <a:ext cx="399573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 typeface="Wingdings" pitchFamily="2" charset="2"/>
              <a:buChar char="§"/>
            </a:pPr>
            <a:r>
              <a:rPr lang="tr-TR" altLang="tr-TR" sz="2400" b="1" dirty="0">
                <a:solidFill>
                  <a:srgbClr val="002060"/>
                </a:solidFill>
                <a:latin typeface="+mn-lt"/>
              </a:rPr>
              <a:t>Duruşlarınızı saatte en az </a:t>
            </a:r>
            <a:r>
              <a:rPr lang="de-DE" altLang="tr-TR" sz="2400" b="1" dirty="0">
                <a:solidFill>
                  <a:srgbClr val="002060"/>
                </a:solidFill>
                <a:latin typeface="+mn-lt"/>
              </a:rPr>
              <a:t>2 - 4 </a:t>
            </a:r>
            <a:r>
              <a:rPr lang="tr-TR" altLang="tr-TR" sz="2400" b="1" dirty="0">
                <a:solidFill>
                  <a:srgbClr val="002060"/>
                </a:solidFill>
                <a:latin typeface="+mn-lt"/>
              </a:rPr>
              <a:t>kez değiştiriniz.</a:t>
            </a:r>
          </a:p>
          <a:p>
            <a:pPr eaLnBrk="1" hangingPunct="1">
              <a:spcBef>
                <a:spcPct val="0"/>
              </a:spcBef>
              <a:buClrTx/>
              <a:buSzTx/>
              <a:buFont typeface="Wingdings" pitchFamily="2" charset="2"/>
              <a:buChar char="§"/>
            </a:pPr>
            <a:endParaRPr lang="de-DE" altLang="tr-TR" sz="2400" b="1" dirty="0">
              <a:solidFill>
                <a:srgbClr val="002060"/>
              </a:solidFill>
              <a:latin typeface="+mn-lt"/>
            </a:endParaRPr>
          </a:p>
          <a:p>
            <a:pPr eaLnBrk="1" hangingPunct="1">
              <a:spcBef>
                <a:spcPct val="0"/>
              </a:spcBef>
              <a:buClrTx/>
              <a:buSzTx/>
              <a:buFont typeface="Wingdings" pitchFamily="2" charset="2"/>
              <a:buChar char="§"/>
            </a:pPr>
            <a:r>
              <a:rPr lang="tr-TR" altLang="tr-TR" sz="2400" b="1" dirty="0">
                <a:solidFill>
                  <a:srgbClr val="002060"/>
                </a:solidFill>
                <a:latin typeface="+mn-lt"/>
              </a:rPr>
              <a:t>Kısa süreli bir kaç kez ayağa kalkma, sadece oturmaktan çok daha iyidir. </a:t>
            </a:r>
          </a:p>
          <a:p>
            <a:pPr eaLnBrk="1" hangingPunct="1">
              <a:spcBef>
                <a:spcPct val="0"/>
              </a:spcBef>
              <a:buClrTx/>
              <a:buSzTx/>
              <a:buFont typeface="Wingdings" pitchFamily="2" charset="2"/>
              <a:buChar char="§"/>
            </a:pPr>
            <a:endParaRPr lang="de-DE" altLang="tr-TR" sz="2400" b="1" dirty="0">
              <a:solidFill>
                <a:srgbClr val="002060"/>
              </a:solidFill>
              <a:latin typeface="+mn-lt"/>
            </a:endParaRPr>
          </a:p>
          <a:p>
            <a:pPr eaLnBrk="1" hangingPunct="1">
              <a:spcBef>
                <a:spcPct val="0"/>
              </a:spcBef>
              <a:buClrTx/>
              <a:buSzTx/>
              <a:buFont typeface="Wingdings" pitchFamily="2" charset="2"/>
              <a:buChar char="§"/>
            </a:pPr>
            <a:r>
              <a:rPr lang="tr-TR" altLang="tr-TR" sz="2400" b="1" dirty="0">
                <a:solidFill>
                  <a:srgbClr val="002060"/>
                </a:solidFill>
                <a:latin typeface="+mn-lt"/>
              </a:rPr>
              <a:t>Ayakta durma 20 dakikadan fazla olmamalıdır. </a:t>
            </a:r>
            <a:endParaRPr lang="de-DE" altLang="tr-TR" sz="2400" b="1" dirty="0">
              <a:solidFill>
                <a:srgbClr val="002060"/>
              </a:solidFill>
              <a:latin typeface="+mn-lt"/>
            </a:endParaRPr>
          </a:p>
        </p:txBody>
      </p:sp>
      <p:pic>
        <p:nvPicPr>
          <p:cNvPr id="33797" name="Picture 73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443663" y="765175"/>
            <a:ext cx="1343025" cy="1228725"/>
          </a:xfrm>
          <a:noFill/>
        </p:spPr>
      </p:pic>
    </p:spTree>
    <p:extLst>
      <p:ext uri="{BB962C8B-B14F-4D97-AF65-F5344CB8AC3E}">
        <p14:creationId xmlns:p14="http://schemas.microsoft.com/office/powerpoint/2010/main" val="3782619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3000"/>
                                  </p:stCondLst>
                                  <p:childTnLst>
                                    <p:set>
                                      <p:cBhvr>
                                        <p:cTn id="6" dur="1" fill="hold">
                                          <p:stCondLst>
                                            <p:cond delay="0"/>
                                          </p:stCondLst>
                                        </p:cTn>
                                        <p:tgtEl>
                                          <p:spTgt spid="624346"/>
                                        </p:tgtEl>
                                        <p:attrNameLst>
                                          <p:attrName>style.visibility</p:attrName>
                                        </p:attrNameLst>
                                      </p:cBhvr>
                                      <p:to>
                                        <p:strVal val="visible"/>
                                      </p:to>
                                    </p:set>
                                    <p:anim calcmode="lin" valueType="num">
                                      <p:cBhvr additive="base">
                                        <p:cTn id="7" dur="500" fill="hold"/>
                                        <p:tgtEl>
                                          <p:spTgt spid="624346"/>
                                        </p:tgtEl>
                                        <p:attrNameLst>
                                          <p:attrName>ppt_x</p:attrName>
                                        </p:attrNameLst>
                                      </p:cBhvr>
                                      <p:tavLst>
                                        <p:tav tm="0">
                                          <p:val>
                                            <p:strVal val="0-#ppt_w/2"/>
                                          </p:val>
                                        </p:tav>
                                        <p:tav tm="100000">
                                          <p:val>
                                            <p:strVal val="#ppt_x"/>
                                          </p:val>
                                        </p:tav>
                                      </p:tavLst>
                                    </p:anim>
                                    <p:anim calcmode="lin" valueType="num">
                                      <p:cBhvr additive="base">
                                        <p:cTn id="8" dur="500" fill="hold"/>
                                        <p:tgtEl>
                                          <p:spTgt spid="6243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34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188640"/>
            <a:ext cx="7772400" cy="1470025"/>
          </a:xfrm>
        </p:spPr>
        <p:txBody>
          <a:bodyPr>
            <a:noAutofit/>
          </a:bodyPr>
          <a:lstStyle/>
          <a:p>
            <a:r>
              <a:rPr lang="tr-TR" b="1" dirty="0" smtClean="0">
                <a:solidFill>
                  <a:srgbClr val="C00000"/>
                </a:solidFill>
              </a:rPr>
              <a:t>ERGONOMİNİN AMAÇLARI</a:t>
            </a:r>
            <a:endParaRPr lang="en-US" sz="4800" b="1" dirty="0">
              <a:solidFill>
                <a:srgbClr val="C00000"/>
              </a:solidFill>
            </a:endParaRPr>
          </a:p>
        </p:txBody>
      </p:sp>
      <p:sp>
        <p:nvSpPr>
          <p:cNvPr id="3" name="2 Alt Başlık"/>
          <p:cNvSpPr>
            <a:spLocks noGrp="1"/>
          </p:cNvSpPr>
          <p:nvPr>
            <p:ph type="subTitle" idx="1"/>
          </p:nvPr>
        </p:nvSpPr>
        <p:spPr>
          <a:xfrm>
            <a:off x="611560" y="1340768"/>
            <a:ext cx="7704856" cy="4968552"/>
          </a:xfrm>
        </p:spPr>
        <p:txBody>
          <a:bodyPr>
            <a:noAutofit/>
          </a:bodyPr>
          <a:lstStyle/>
          <a:p>
            <a:pPr marL="457200" indent="-457200" algn="l">
              <a:buFont typeface="Arial" charset="0"/>
              <a:buChar char="•"/>
            </a:pPr>
            <a:r>
              <a:rPr lang="en-US" sz="2800" b="1" dirty="0" err="1">
                <a:solidFill>
                  <a:srgbClr val="002060"/>
                </a:solidFill>
              </a:rPr>
              <a:t>İnsanlar</a:t>
            </a:r>
            <a:r>
              <a:rPr lang="en-US" sz="2800" b="1" dirty="0">
                <a:solidFill>
                  <a:srgbClr val="002060"/>
                </a:solidFill>
              </a:rPr>
              <a:t> </a:t>
            </a:r>
            <a:r>
              <a:rPr lang="en-US" sz="2800" b="1" dirty="0" err="1">
                <a:solidFill>
                  <a:srgbClr val="002060"/>
                </a:solidFill>
              </a:rPr>
              <a:t>tarafından</a:t>
            </a:r>
            <a:r>
              <a:rPr lang="en-US" sz="2800" b="1" dirty="0">
                <a:solidFill>
                  <a:srgbClr val="002060"/>
                </a:solidFill>
              </a:rPr>
              <a:t> </a:t>
            </a:r>
            <a:r>
              <a:rPr lang="en-US" sz="2800" b="1" dirty="0" err="1">
                <a:solidFill>
                  <a:srgbClr val="002060"/>
                </a:solidFill>
              </a:rPr>
              <a:t>kullanılan</a:t>
            </a:r>
            <a:r>
              <a:rPr lang="en-US" sz="2800" b="1" dirty="0">
                <a:solidFill>
                  <a:srgbClr val="002060"/>
                </a:solidFill>
              </a:rPr>
              <a:t> </a:t>
            </a:r>
            <a:r>
              <a:rPr lang="en-US" sz="2800" b="1" dirty="0" err="1">
                <a:solidFill>
                  <a:srgbClr val="002060"/>
                </a:solidFill>
              </a:rPr>
              <a:t>araç</a:t>
            </a:r>
            <a:r>
              <a:rPr lang="en-US" sz="2800" b="1" dirty="0">
                <a:solidFill>
                  <a:srgbClr val="002060"/>
                </a:solidFill>
              </a:rPr>
              <a:t> </a:t>
            </a:r>
            <a:r>
              <a:rPr lang="en-US" sz="2800" b="1" dirty="0" err="1">
                <a:solidFill>
                  <a:srgbClr val="002060"/>
                </a:solidFill>
              </a:rPr>
              <a:t>gereç</a:t>
            </a:r>
            <a:r>
              <a:rPr lang="en-US" sz="2800" b="1" dirty="0">
                <a:solidFill>
                  <a:srgbClr val="002060"/>
                </a:solidFill>
              </a:rPr>
              <a:t> </a:t>
            </a:r>
            <a:r>
              <a:rPr lang="en-US" sz="2800" b="1" dirty="0" err="1">
                <a:solidFill>
                  <a:srgbClr val="002060"/>
                </a:solidFill>
              </a:rPr>
              <a:t>ve</a:t>
            </a:r>
            <a:r>
              <a:rPr lang="en-US" sz="2800" b="1" dirty="0">
                <a:solidFill>
                  <a:srgbClr val="002060"/>
                </a:solidFill>
              </a:rPr>
              <a:t> </a:t>
            </a:r>
            <a:r>
              <a:rPr lang="en-US" sz="2800" b="1" dirty="0" err="1">
                <a:solidFill>
                  <a:srgbClr val="002060"/>
                </a:solidFill>
              </a:rPr>
              <a:t>düzeneklerin</a:t>
            </a:r>
            <a:r>
              <a:rPr lang="en-US" sz="2800" b="1" dirty="0">
                <a:solidFill>
                  <a:srgbClr val="002060"/>
                </a:solidFill>
              </a:rPr>
              <a:t>  </a:t>
            </a:r>
            <a:r>
              <a:rPr lang="en-US" sz="2800" b="1" dirty="0" err="1">
                <a:solidFill>
                  <a:srgbClr val="002060"/>
                </a:solidFill>
              </a:rPr>
              <a:t>kullanım</a:t>
            </a:r>
            <a:r>
              <a:rPr lang="en-US" sz="2800" b="1" dirty="0">
                <a:solidFill>
                  <a:srgbClr val="002060"/>
                </a:solidFill>
              </a:rPr>
              <a:t> </a:t>
            </a:r>
            <a:r>
              <a:rPr lang="en-US" sz="2800" b="1" dirty="0" err="1">
                <a:solidFill>
                  <a:srgbClr val="002060"/>
                </a:solidFill>
              </a:rPr>
              <a:t>etkinliğinin</a:t>
            </a:r>
            <a:r>
              <a:rPr lang="en-US" sz="2800" b="1" dirty="0">
                <a:solidFill>
                  <a:srgbClr val="002060"/>
                </a:solidFill>
              </a:rPr>
              <a:t> </a:t>
            </a:r>
            <a:r>
              <a:rPr lang="en-US" sz="2800" b="1" dirty="0" err="1" smtClean="0">
                <a:solidFill>
                  <a:srgbClr val="002060"/>
                </a:solidFill>
              </a:rPr>
              <a:t>artırılması</a:t>
            </a:r>
            <a:endParaRPr lang="tr-TR" sz="2800" b="1" dirty="0" smtClean="0">
              <a:solidFill>
                <a:srgbClr val="002060"/>
              </a:solidFill>
            </a:endParaRPr>
          </a:p>
          <a:p>
            <a:pPr marL="457200" indent="-457200" algn="l">
              <a:buFont typeface="Arial" charset="0"/>
              <a:buChar char="•"/>
            </a:pPr>
            <a:endParaRPr lang="en-US" sz="2800" b="1" dirty="0">
              <a:solidFill>
                <a:srgbClr val="002060"/>
              </a:solidFill>
            </a:endParaRPr>
          </a:p>
          <a:p>
            <a:pPr marL="457200" indent="-457200" algn="l">
              <a:buFont typeface="Arial" charset="0"/>
              <a:buChar char="•"/>
            </a:pPr>
            <a:r>
              <a:rPr lang="en-US" sz="2800" b="1" dirty="0" err="1">
                <a:solidFill>
                  <a:srgbClr val="002060"/>
                </a:solidFill>
              </a:rPr>
              <a:t>Günlük</a:t>
            </a:r>
            <a:r>
              <a:rPr lang="en-US" sz="2800" b="1" dirty="0">
                <a:solidFill>
                  <a:srgbClr val="002060"/>
                </a:solidFill>
              </a:rPr>
              <a:t> </a:t>
            </a:r>
            <a:r>
              <a:rPr lang="en-US" sz="2800" b="1" dirty="0" err="1">
                <a:solidFill>
                  <a:srgbClr val="002060"/>
                </a:solidFill>
              </a:rPr>
              <a:t>hayatta</a:t>
            </a:r>
            <a:r>
              <a:rPr lang="en-US" sz="2800" b="1" dirty="0">
                <a:solidFill>
                  <a:srgbClr val="002060"/>
                </a:solidFill>
              </a:rPr>
              <a:t>  </a:t>
            </a:r>
            <a:r>
              <a:rPr lang="en-US" sz="2800" b="1" dirty="0" err="1">
                <a:solidFill>
                  <a:srgbClr val="002060"/>
                </a:solidFill>
              </a:rPr>
              <a:t>karşılaşılan</a:t>
            </a:r>
            <a:r>
              <a:rPr lang="en-US" sz="2800" b="1" dirty="0">
                <a:solidFill>
                  <a:srgbClr val="002060"/>
                </a:solidFill>
              </a:rPr>
              <a:t> </a:t>
            </a:r>
            <a:r>
              <a:rPr lang="en-US" sz="2800" b="1" dirty="0" err="1">
                <a:solidFill>
                  <a:srgbClr val="002060"/>
                </a:solidFill>
              </a:rPr>
              <a:t>insan</a:t>
            </a:r>
            <a:r>
              <a:rPr lang="en-US" sz="2800" b="1" dirty="0">
                <a:solidFill>
                  <a:srgbClr val="002060"/>
                </a:solidFill>
              </a:rPr>
              <a:t> </a:t>
            </a:r>
            <a:r>
              <a:rPr lang="en-US" sz="2800" b="1" dirty="0" err="1">
                <a:solidFill>
                  <a:srgbClr val="002060"/>
                </a:solidFill>
              </a:rPr>
              <a:t>kullanımına</a:t>
            </a:r>
            <a:r>
              <a:rPr lang="en-US" sz="2800" b="1" dirty="0">
                <a:solidFill>
                  <a:srgbClr val="002060"/>
                </a:solidFill>
              </a:rPr>
              <a:t> </a:t>
            </a:r>
            <a:r>
              <a:rPr lang="en-US" sz="2800" b="1" dirty="0" err="1">
                <a:solidFill>
                  <a:srgbClr val="002060"/>
                </a:solidFill>
              </a:rPr>
              <a:t>ve</a:t>
            </a:r>
            <a:r>
              <a:rPr lang="en-US" sz="2800" b="1" dirty="0">
                <a:solidFill>
                  <a:srgbClr val="002060"/>
                </a:solidFill>
              </a:rPr>
              <a:t> </a:t>
            </a:r>
            <a:r>
              <a:rPr lang="en-US" sz="2800" b="1" dirty="0" err="1">
                <a:solidFill>
                  <a:srgbClr val="002060"/>
                </a:solidFill>
              </a:rPr>
              <a:t>etkileşimine</a:t>
            </a:r>
            <a:r>
              <a:rPr lang="en-US" sz="2800" b="1" dirty="0">
                <a:solidFill>
                  <a:srgbClr val="002060"/>
                </a:solidFill>
              </a:rPr>
              <a:t> </a:t>
            </a:r>
            <a:r>
              <a:rPr lang="en-US" sz="2800" b="1" dirty="0" err="1">
                <a:solidFill>
                  <a:srgbClr val="002060"/>
                </a:solidFill>
              </a:rPr>
              <a:t>açık</a:t>
            </a:r>
            <a:r>
              <a:rPr lang="en-US" sz="2800" b="1" dirty="0">
                <a:solidFill>
                  <a:srgbClr val="002060"/>
                </a:solidFill>
              </a:rPr>
              <a:t> </a:t>
            </a:r>
            <a:r>
              <a:rPr lang="en-US" sz="2800" b="1" dirty="0" err="1">
                <a:solidFill>
                  <a:srgbClr val="002060"/>
                </a:solidFill>
              </a:rPr>
              <a:t>olan</a:t>
            </a:r>
            <a:r>
              <a:rPr lang="en-US" sz="2800" b="1" dirty="0">
                <a:solidFill>
                  <a:srgbClr val="002060"/>
                </a:solidFill>
              </a:rPr>
              <a:t> her </a:t>
            </a:r>
            <a:r>
              <a:rPr lang="en-US" sz="2800" b="1" dirty="0" err="1">
                <a:solidFill>
                  <a:srgbClr val="002060"/>
                </a:solidFill>
              </a:rPr>
              <a:t>şeyin</a:t>
            </a:r>
            <a:r>
              <a:rPr lang="en-US" sz="2800" b="1" dirty="0">
                <a:solidFill>
                  <a:srgbClr val="002060"/>
                </a:solidFill>
              </a:rPr>
              <a:t>  </a:t>
            </a:r>
            <a:r>
              <a:rPr lang="en-US" sz="2800" b="1" dirty="0" err="1">
                <a:solidFill>
                  <a:srgbClr val="002060"/>
                </a:solidFill>
              </a:rPr>
              <a:t>insana</a:t>
            </a:r>
            <a:r>
              <a:rPr lang="en-US" sz="2800" b="1" dirty="0">
                <a:solidFill>
                  <a:srgbClr val="002060"/>
                </a:solidFill>
              </a:rPr>
              <a:t> </a:t>
            </a:r>
            <a:r>
              <a:rPr lang="en-US" sz="2800" b="1" dirty="0" err="1">
                <a:solidFill>
                  <a:srgbClr val="002060"/>
                </a:solidFill>
              </a:rPr>
              <a:t>uygun</a:t>
            </a:r>
            <a:r>
              <a:rPr lang="en-US" sz="2800" b="1" dirty="0">
                <a:solidFill>
                  <a:srgbClr val="002060"/>
                </a:solidFill>
              </a:rPr>
              <a:t> </a:t>
            </a:r>
            <a:r>
              <a:rPr lang="en-US" sz="2800" b="1" dirty="0" err="1">
                <a:solidFill>
                  <a:srgbClr val="002060"/>
                </a:solidFill>
              </a:rPr>
              <a:t>tasarımıyla</a:t>
            </a:r>
            <a:r>
              <a:rPr lang="en-US" sz="2800" b="1" dirty="0" smtClean="0">
                <a:solidFill>
                  <a:srgbClr val="002060"/>
                </a:solidFill>
              </a:rPr>
              <a:t>:</a:t>
            </a:r>
            <a:endParaRPr lang="en-US" sz="2800" b="1" dirty="0">
              <a:solidFill>
                <a:srgbClr val="002060"/>
              </a:solidFill>
            </a:endParaRPr>
          </a:p>
          <a:p>
            <a:pPr marL="914400" lvl="1" indent="-457200" algn="l">
              <a:buFont typeface="Arial" charset="0"/>
              <a:buChar char="•"/>
            </a:pPr>
            <a:r>
              <a:rPr lang="en-US" b="1" dirty="0" err="1">
                <a:solidFill>
                  <a:srgbClr val="002060"/>
                </a:solidFill>
              </a:rPr>
              <a:t>İnsan</a:t>
            </a:r>
            <a:r>
              <a:rPr lang="en-US" b="1" dirty="0">
                <a:solidFill>
                  <a:srgbClr val="002060"/>
                </a:solidFill>
              </a:rPr>
              <a:t> </a:t>
            </a:r>
            <a:r>
              <a:rPr lang="en-US" b="1" dirty="0" err="1">
                <a:solidFill>
                  <a:srgbClr val="002060"/>
                </a:solidFill>
              </a:rPr>
              <a:t>performansının</a:t>
            </a:r>
            <a:r>
              <a:rPr lang="en-US" b="1" dirty="0">
                <a:solidFill>
                  <a:srgbClr val="002060"/>
                </a:solidFill>
              </a:rPr>
              <a:t> </a:t>
            </a:r>
            <a:r>
              <a:rPr lang="en-US" b="1" dirty="0" err="1">
                <a:solidFill>
                  <a:srgbClr val="002060"/>
                </a:solidFill>
              </a:rPr>
              <a:t>artması</a:t>
            </a:r>
            <a:endParaRPr lang="en-US" b="1" dirty="0">
              <a:solidFill>
                <a:srgbClr val="002060"/>
              </a:solidFill>
            </a:endParaRPr>
          </a:p>
          <a:p>
            <a:pPr marL="914400" lvl="1" indent="-457200" algn="l">
              <a:buFont typeface="Arial" charset="0"/>
              <a:buChar char="•"/>
            </a:pPr>
            <a:r>
              <a:rPr lang="en-US" b="1" dirty="0" err="1">
                <a:solidFill>
                  <a:srgbClr val="002060"/>
                </a:solidFill>
              </a:rPr>
              <a:t>İnsan</a:t>
            </a:r>
            <a:r>
              <a:rPr lang="en-US" b="1" dirty="0">
                <a:solidFill>
                  <a:srgbClr val="002060"/>
                </a:solidFill>
              </a:rPr>
              <a:t> </a:t>
            </a:r>
            <a:r>
              <a:rPr lang="en-US" b="1" dirty="0" err="1">
                <a:solidFill>
                  <a:srgbClr val="002060"/>
                </a:solidFill>
              </a:rPr>
              <a:t>güvenliğinin</a:t>
            </a:r>
            <a:r>
              <a:rPr lang="en-US" b="1" dirty="0">
                <a:solidFill>
                  <a:srgbClr val="002060"/>
                </a:solidFill>
              </a:rPr>
              <a:t>  </a:t>
            </a:r>
            <a:r>
              <a:rPr lang="en-US" b="1" dirty="0" err="1">
                <a:solidFill>
                  <a:srgbClr val="002060"/>
                </a:solidFill>
              </a:rPr>
              <a:t>sağlanması</a:t>
            </a:r>
            <a:r>
              <a:rPr lang="en-US" b="1" dirty="0">
                <a:solidFill>
                  <a:srgbClr val="002060"/>
                </a:solidFill>
              </a:rPr>
              <a:t> </a:t>
            </a:r>
          </a:p>
          <a:p>
            <a:pPr marL="914400" lvl="1" indent="-457200" algn="l">
              <a:buFont typeface="Arial" charset="0"/>
              <a:buChar char="•"/>
            </a:pPr>
            <a:r>
              <a:rPr lang="en-US" b="1" dirty="0" err="1">
                <a:solidFill>
                  <a:srgbClr val="002060"/>
                </a:solidFill>
              </a:rPr>
              <a:t>İnsan</a:t>
            </a:r>
            <a:r>
              <a:rPr lang="en-US" b="1" dirty="0">
                <a:solidFill>
                  <a:srgbClr val="002060"/>
                </a:solidFill>
              </a:rPr>
              <a:t> </a:t>
            </a:r>
            <a:r>
              <a:rPr lang="en-US" b="1" dirty="0" err="1">
                <a:solidFill>
                  <a:srgbClr val="002060"/>
                </a:solidFill>
              </a:rPr>
              <a:t>sağlığının</a:t>
            </a:r>
            <a:r>
              <a:rPr lang="en-US" b="1" dirty="0">
                <a:solidFill>
                  <a:srgbClr val="002060"/>
                </a:solidFill>
              </a:rPr>
              <a:t> </a:t>
            </a:r>
            <a:r>
              <a:rPr lang="en-US" b="1" dirty="0" err="1">
                <a:solidFill>
                  <a:srgbClr val="002060"/>
                </a:solidFill>
              </a:rPr>
              <a:t>korunması</a:t>
            </a:r>
            <a:r>
              <a:rPr lang="en-US" b="1" dirty="0">
                <a:solidFill>
                  <a:srgbClr val="002060"/>
                </a:solidFill>
              </a:rPr>
              <a:t> </a:t>
            </a:r>
            <a:r>
              <a:rPr lang="en-US" b="1" dirty="0" err="1">
                <a:solidFill>
                  <a:srgbClr val="002060"/>
                </a:solidFill>
              </a:rPr>
              <a:t>ve</a:t>
            </a:r>
            <a:r>
              <a:rPr lang="en-US" b="1" dirty="0">
                <a:solidFill>
                  <a:srgbClr val="002060"/>
                </a:solidFill>
              </a:rPr>
              <a:t> </a:t>
            </a:r>
            <a:r>
              <a:rPr lang="en-US" b="1" dirty="0" err="1">
                <a:solidFill>
                  <a:srgbClr val="002060"/>
                </a:solidFill>
              </a:rPr>
              <a:t>iyileştirilmesi</a:t>
            </a:r>
            <a:r>
              <a:rPr lang="en-US" b="1" dirty="0">
                <a:solidFill>
                  <a:srgbClr val="002060"/>
                </a:solidFill>
              </a:rPr>
              <a:t> </a:t>
            </a:r>
          </a:p>
          <a:p>
            <a:pPr marL="914400" lvl="1" indent="-457200" algn="l">
              <a:buFont typeface="Arial" charset="0"/>
              <a:buChar char="•"/>
            </a:pPr>
            <a:r>
              <a:rPr lang="en-US" b="1" dirty="0" err="1">
                <a:solidFill>
                  <a:srgbClr val="002060"/>
                </a:solidFill>
              </a:rPr>
              <a:t>İnsan</a:t>
            </a:r>
            <a:r>
              <a:rPr lang="en-US" b="1" dirty="0">
                <a:solidFill>
                  <a:srgbClr val="002060"/>
                </a:solidFill>
              </a:rPr>
              <a:t> </a:t>
            </a:r>
            <a:r>
              <a:rPr lang="en-US" b="1" dirty="0" err="1">
                <a:solidFill>
                  <a:srgbClr val="002060"/>
                </a:solidFill>
              </a:rPr>
              <a:t>mutluluğunun</a:t>
            </a:r>
            <a:r>
              <a:rPr lang="en-US" b="1" dirty="0">
                <a:solidFill>
                  <a:srgbClr val="002060"/>
                </a:solidFill>
              </a:rPr>
              <a:t> </a:t>
            </a:r>
            <a:r>
              <a:rPr lang="en-US" b="1" dirty="0" err="1">
                <a:solidFill>
                  <a:srgbClr val="002060"/>
                </a:solidFill>
              </a:rPr>
              <a:t>ve</a:t>
            </a:r>
            <a:r>
              <a:rPr lang="en-US" b="1" dirty="0">
                <a:solidFill>
                  <a:srgbClr val="002060"/>
                </a:solidFill>
              </a:rPr>
              <a:t> </a:t>
            </a:r>
            <a:r>
              <a:rPr lang="en-US" b="1" dirty="0" err="1">
                <a:solidFill>
                  <a:srgbClr val="002060"/>
                </a:solidFill>
              </a:rPr>
              <a:t>doyumunun</a:t>
            </a:r>
            <a:r>
              <a:rPr lang="en-US" b="1" dirty="0">
                <a:solidFill>
                  <a:srgbClr val="002060"/>
                </a:solidFill>
              </a:rPr>
              <a:t> </a:t>
            </a:r>
            <a:r>
              <a:rPr lang="en-US" b="1" dirty="0" err="1">
                <a:solidFill>
                  <a:srgbClr val="002060"/>
                </a:solidFill>
              </a:rPr>
              <a:t>sağlanması</a:t>
            </a:r>
            <a:r>
              <a:rPr lang="en-US" b="1" dirty="0">
                <a:solidFill>
                  <a:srgbClr val="002060"/>
                </a:solidFill>
              </a:rPr>
              <a:t> </a:t>
            </a:r>
          </a:p>
          <a:p>
            <a:pPr algn="l"/>
            <a:endParaRPr lang="tr-TR" sz="2400" dirty="0">
              <a:solidFill>
                <a:srgbClr val="002060"/>
              </a:solidFill>
            </a:endParaRPr>
          </a:p>
          <a:p>
            <a:pPr marL="457200" indent="-457200" algn="l">
              <a:buFont typeface="Arial" charset="0"/>
              <a:buChar char="•"/>
            </a:pPr>
            <a:endParaRPr lang="tr-TR" sz="2400" dirty="0">
              <a:solidFill>
                <a:srgbClr val="002060"/>
              </a:solidFill>
            </a:endParaRPr>
          </a:p>
        </p:txBody>
      </p:sp>
    </p:spTree>
    <p:extLst>
      <p:ext uri="{BB962C8B-B14F-4D97-AF65-F5344CB8AC3E}">
        <p14:creationId xmlns:p14="http://schemas.microsoft.com/office/powerpoint/2010/main" val="7585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468313" y="333375"/>
            <a:ext cx="8382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ctr" eaLnBrk="1" hangingPunct="1">
              <a:lnSpc>
                <a:spcPct val="80000"/>
              </a:lnSpc>
              <a:buFont typeface="Wingdings" pitchFamily="2" charset="2"/>
              <a:buNone/>
            </a:pPr>
            <a:r>
              <a:rPr lang="tr-TR" altLang="tr-TR" sz="3200" b="1">
                <a:solidFill>
                  <a:srgbClr val="FF0000"/>
                </a:solidFill>
              </a:rPr>
              <a:t>HAREKET POTANSİYELLERİNDEN FAYDALANINIZ</a:t>
            </a:r>
          </a:p>
        </p:txBody>
      </p:sp>
      <p:pic>
        <p:nvPicPr>
          <p:cNvPr id="624644" name="Picture 4" descr="Kopierraum"/>
          <p:cNvPicPr>
            <a:picLocks noChangeAspect="1" noChangeArrowheads="1"/>
          </p:cNvPicPr>
          <p:nvPr/>
        </p:nvPicPr>
        <p:blipFill>
          <a:blip r:embed="rId2">
            <a:extLst>
              <a:ext uri="{28A0092B-C50C-407E-A947-70E740481C1C}">
                <a14:useLocalDpi xmlns:a14="http://schemas.microsoft.com/office/drawing/2010/main" val="0"/>
              </a:ext>
            </a:extLst>
          </a:blip>
          <a:srcRect t="9079" r="8380"/>
          <a:stretch>
            <a:fillRect/>
          </a:stretch>
        </p:blipFill>
        <p:spPr bwMode="auto">
          <a:xfrm>
            <a:off x="533400" y="887413"/>
            <a:ext cx="2238375"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45" name="Picture 5" descr="Empf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352800"/>
            <a:ext cx="2598738"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46" name="Rectangle 6"/>
          <p:cNvSpPr>
            <a:spLocks noChangeArrowheads="1"/>
          </p:cNvSpPr>
          <p:nvPr/>
        </p:nvSpPr>
        <p:spPr bwMode="auto">
          <a:xfrm>
            <a:off x="3348038" y="1628775"/>
            <a:ext cx="345598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spcBef>
                <a:spcPct val="50000"/>
              </a:spcBef>
              <a:buClrTx/>
              <a:buSzTx/>
              <a:buFont typeface="Wingdings" pitchFamily="2" charset="2"/>
              <a:buChar char="§"/>
            </a:pPr>
            <a:r>
              <a:rPr lang="tr-TR" altLang="tr-TR" sz="3200" b="1" dirty="0">
                <a:solidFill>
                  <a:srgbClr val="002060"/>
                </a:solidFill>
                <a:latin typeface="+mn-lt"/>
              </a:rPr>
              <a:t>Yazıcılara</a:t>
            </a:r>
            <a:endParaRPr lang="de-DE" altLang="tr-TR" sz="3200" b="1" dirty="0">
              <a:solidFill>
                <a:srgbClr val="002060"/>
              </a:solidFill>
              <a:latin typeface="+mn-lt"/>
            </a:endParaRPr>
          </a:p>
          <a:p>
            <a:pPr>
              <a:spcBef>
                <a:spcPct val="50000"/>
              </a:spcBef>
              <a:buClrTx/>
              <a:buSzTx/>
              <a:buFont typeface="Wingdings" pitchFamily="2" charset="2"/>
              <a:buChar char="§"/>
            </a:pPr>
            <a:r>
              <a:rPr lang="tr-TR" altLang="tr-TR" sz="3200" b="1" dirty="0">
                <a:solidFill>
                  <a:srgbClr val="002060"/>
                </a:solidFill>
                <a:latin typeface="+mn-lt"/>
              </a:rPr>
              <a:t>Fakslara kendiniz gidiniz</a:t>
            </a:r>
            <a:r>
              <a:rPr lang="de-DE" altLang="tr-TR" sz="3200" b="1" dirty="0">
                <a:solidFill>
                  <a:srgbClr val="002060"/>
                </a:solidFill>
                <a:latin typeface="+mn-lt"/>
              </a:rPr>
              <a:t>.</a:t>
            </a:r>
          </a:p>
        </p:txBody>
      </p:sp>
      <p:sp>
        <p:nvSpPr>
          <p:cNvPr id="624647" name="Text Box 7"/>
          <p:cNvSpPr txBox="1">
            <a:spLocks noChangeArrowheads="1"/>
          </p:cNvSpPr>
          <p:nvPr/>
        </p:nvSpPr>
        <p:spPr bwMode="auto">
          <a:xfrm>
            <a:off x="3124200" y="4038600"/>
            <a:ext cx="53355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spcBef>
                <a:spcPct val="50000"/>
              </a:spcBef>
              <a:buClrTx/>
              <a:buSzTx/>
              <a:buFont typeface="Wingdings" pitchFamily="2" charset="2"/>
              <a:buChar char="ü"/>
            </a:pPr>
            <a:r>
              <a:rPr lang="tr-TR" altLang="tr-TR" sz="4000" b="1" dirty="0">
                <a:solidFill>
                  <a:srgbClr val="002060"/>
                </a:solidFill>
                <a:latin typeface="+mn-lt"/>
              </a:rPr>
              <a:t>Kısa görüşmeleri ayakta yapınız. </a:t>
            </a:r>
            <a:endParaRPr lang="de-DE" altLang="tr-TR" sz="4000" b="1" dirty="0">
              <a:solidFill>
                <a:srgbClr val="002060"/>
              </a:solidFill>
              <a:latin typeface="+mn-lt"/>
            </a:endParaRPr>
          </a:p>
        </p:txBody>
      </p:sp>
      <p:pic>
        <p:nvPicPr>
          <p:cNvPr id="34823" name="Picture 8"/>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6948264" y="1949232"/>
            <a:ext cx="1631950" cy="1495425"/>
          </a:xfrm>
          <a:noFill/>
        </p:spPr>
      </p:pic>
    </p:spTree>
    <p:extLst>
      <p:ext uri="{BB962C8B-B14F-4D97-AF65-F5344CB8AC3E}">
        <p14:creationId xmlns:p14="http://schemas.microsoft.com/office/powerpoint/2010/main" val="84164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nodeType="afterEffect">
                                  <p:stCondLst>
                                    <p:cond delay="2000"/>
                                  </p:stCondLst>
                                  <p:childTnLst>
                                    <p:set>
                                      <p:cBhvr>
                                        <p:cTn id="6" dur="1" fill="hold">
                                          <p:stCondLst>
                                            <p:cond delay="0"/>
                                          </p:stCondLst>
                                        </p:cTn>
                                        <p:tgtEl>
                                          <p:spTgt spid="624644"/>
                                        </p:tgtEl>
                                        <p:attrNameLst>
                                          <p:attrName>style.visibility</p:attrName>
                                        </p:attrNameLst>
                                      </p:cBhvr>
                                      <p:to>
                                        <p:strVal val="visible"/>
                                      </p:to>
                                    </p:set>
                                    <p:animEffect transition="in" filter="barn(outHorizontal)">
                                      <p:cBhvr>
                                        <p:cTn id="7" dur="500"/>
                                        <p:tgtEl>
                                          <p:spTgt spid="624644"/>
                                        </p:tgtEl>
                                      </p:cBhvr>
                                    </p:animEffect>
                                  </p:childTnLst>
                                </p:cTn>
                              </p:par>
                            </p:childTnLst>
                          </p:cTn>
                        </p:par>
                        <p:par>
                          <p:cTn id="8" fill="hold" nodeType="afterGroup">
                            <p:stCondLst>
                              <p:cond delay="2500"/>
                            </p:stCondLst>
                            <p:childTnLst>
                              <p:par>
                                <p:cTn id="9" presetID="2" presetClass="entr" presetSubtype="2" fill="hold" grpId="0" nodeType="afterEffect">
                                  <p:stCondLst>
                                    <p:cond delay="1000"/>
                                  </p:stCondLst>
                                  <p:childTnLst>
                                    <p:set>
                                      <p:cBhvr>
                                        <p:cTn id="10" dur="1" fill="hold">
                                          <p:stCondLst>
                                            <p:cond delay="0"/>
                                          </p:stCondLst>
                                        </p:cTn>
                                        <p:tgtEl>
                                          <p:spTgt spid="624646"/>
                                        </p:tgtEl>
                                        <p:attrNameLst>
                                          <p:attrName>style.visibility</p:attrName>
                                        </p:attrNameLst>
                                      </p:cBhvr>
                                      <p:to>
                                        <p:strVal val="visible"/>
                                      </p:to>
                                    </p:set>
                                    <p:anim calcmode="lin" valueType="num">
                                      <p:cBhvr additive="base">
                                        <p:cTn id="11" dur="500" fill="hold"/>
                                        <p:tgtEl>
                                          <p:spTgt spid="624646"/>
                                        </p:tgtEl>
                                        <p:attrNameLst>
                                          <p:attrName>ppt_x</p:attrName>
                                        </p:attrNameLst>
                                      </p:cBhvr>
                                      <p:tavLst>
                                        <p:tav tm="0">
                                          <p:val>
                                            <p:strVal val="1+#ppt_w/2"/>
                                          </p:val>
                                        </p:tav>
                                        <p:tav tm="100000">
                                          <p:val>
                                            <p:strVal val="#ppt_x"/>
                                          </p:val>
                                        </p:tav>
                                      </p:tavLst>
                                    </p:anim>
                                    <p:anim calcmode="lin" valueType="num">
                                      <p:cBhvr additive="base">
                                        <p:cTn id="12" dur="500" fill="hold"/>
                                        <p:tgtEl>
                                          <p:spTgt spid="62464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4000"/>
                            </p:stCondLst>
                            <p:childTnLst>
                              <p:par>
                                <p:cTn id="14" presetID="4" presetClass="entr" presetSubtype="32" fill="hold" nodeType="afterEffect">
                                  <p:stCondLst>
                                    <p:cond delay="3000"/>
                                  </p:stCondLst>
                                  <p:childTnLst>
                                    <p:set>
                                      <p:cBhvr>
                                        <p:cTn id="15" dur="1" fill="hold">
                                          <p:stCondLst>
                                            <p:cond delay="0"/>
                                          </p:stCondLst>
                                        </p:cTn>
                                        <p:tgtEl>
                                          <p:spTgt spid="624645"/>
                                        </p:tgtEl>
                                        <p:attrNameLst>
                                          <p:attrName>style.visibility</p:attrName>
                                        </p:attrNameLst>
                                      </p:cBhvr>
                                      <p:to>
                                        <p:strVal val="visible"/>
                                      </p:to>
                                    </p:set>
                                    <p:animEffect transition="in" filter="box(out)">
                                      <p:cBhvr>
                                        <p:cTn id="16" dur="500"/>
                                        <p:tgtEl>
                                          <p:spTgt spid="624645"/>
                                        </p:tgtEl>
                                      </p:cBhvr>
                                    </p:animEffect>
                                  </p:childTnLst>
                                </p:cTn>
                              </p:par>
                            </p:childTnLst>
                          </p:cTn>
                        </p:par>
                        <p:par>
                          <p:cTn id="17" fill="hold" nodeType="afterGroup">
                            <p:stCondLst>
                              <p:cond delay="7500"/>
                            </p:stCondLst>
                            <p:childTnLst>
                              <p:par>
                                <p:cTn id="18" presetID="2" presetClass="entr" presetSubtype="2" fill="hold" grpId="0" nodeType="afterEffect">
                                  <p:stCondLst>
                                    <p:cond delay="1000"/>
                                  </p:stCondLst>
                                  <p:childTnLst>
                                    <p:set>
                                      <p:cBhvr>
                                        <p:cTn id="19" dur="1" fill="hold">
                                          <p:stCondLst>
                                            <p:cond delay="0"/>
                                          </p:stCondLst>
                                        </p:cTn>
                                        <p:tgtEl>
                                          <p:spTgt spid="624647"/>
                                        </p:tgtEl>
                                        <p:attrNameLst>
                                          <p:attrName>style.visibility</p:attrName>
                                        </p:attrNameLst>
                                      </p:cBhvr>
                                      <p:to>
                                        <p:strVal val="visible"/>
                                      </p:to>
                                    </p:set>
                                    <p:anim calcmode="lin" valueType="num">
                                      <p:cBhvr additive="base">
                                        <p:cTn id="20" dur="500" fill="hold"/>
                                        <p:tgtEl>
                                          <p:spTgt spid="624647"/>
                                        </p:tgtEl>
                                        <p:attrNameLst>
                                          <p:attrName>ppt_x</p:attrName>
                                        </p:attrNameLst>
                                      </p:cBhvr>
                                      <p:tavLst>
                                        <p:tav tm="0">
                                          <p:val>
                                            <p:strVal val="1+#ppt_w/2"/>
                                          </p:val>
                                        </p:tav>
                                        <p:tav tm="100000">
                                          <p:val>
                                            <p:strVal val="#ppt_x"/>
                                          </p:val>
                                        </p:tav>
                                      </p:tavLst>
                                    </p:anim>
                                    <p:anim calcmode="lin" valueType="num">
                                      <p:cBhvr additive="base">
                                        <p:cTn id="21" dur="500" fill="hold"/>
                                        <p:tgtEl>
                                          <p:spTgt spid="6246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6" grpId="0" autoUpdateAnimBg="0"/>
      <p:bldP spid="624647" grpId="0"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AUG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050" y="1073150"/>
            <a:ext cx="1798638"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COMP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3644900"/>
            <a:ext cx="197326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4"/>
          <p:cNvSpPr>
            <a:spLocks noGrp="1" noChangeArrowheads="1"/>
          </p:cNvSpPr>
          <p:nvPr>
            <p:ph type="body" idx="1"/>
          </p:nvPr>
        </p:nvSpPr>
        <p:spPr>
          <a:xfrm>
            <a:off x="468313" y="333375"/>
            <a:ext cx="8382000" cy="452438"/>
          </a:xfrm>
          <a:noFill/>
        </p:spPr>
        <p:txBody>
          <a:bodyPr>
            <a:noAutofit/>
          </a:bodyPr>
          <a:lstStyle/>
          <a:p>
            <a:pPr algn="ctr" eaLnBrk="1" hangingPunct="1">
              <a:lnSpc>
                <a:spcPct val="80000"/>
              </a:lnSpc>
              <a:buFont typeface="Wingdings" pitchFamily="2" charset="2"/>
              <a:buNone/>
            </a:pPr>
            <a:r>
              <a:rPr lang="tr-TR" altLang="tr-TR" sz="4800" b="1" dirty="0" smtClean="0">
                <a:solidFill>
                  <a:srgbClr val="FF0000"/>
                </a:solidFill>
              </a:rPr>
              <a:t>GÖZ MUAYENESİ</a:t>
            </a:r>
          </a:p>
        </p:txBody>
      </p:sp>
      <p:sp>
        <p:nvSpPr>
          <p:cNvPr id="37893" name="Rectangle 5"/>
          <p:cNvSpPr>
            <a:spLocks noChangeArrowheads="1"/>
          </p:cNvSpPr>
          <p:nvPr/>
        </p:nvSpPr>
        <p:spPr bwMode="auto">
          <a:xfrm>
            <a:off x="323850" y="1196975"/>
            <a:ext cx="617220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lnSpc>
                <a:spcPct val="160000"/>
              </a:lnSpc>
              <a:buClr>
                <a:schemeClr val="tx1"/>
              </a:buClr>
              <a:buFont typeface="Wingdings" pitchFamily="2" charset="2"/>
              <a:buChar char="§"/>
            </a:pPr>
            <a:r>
              <a:rPr lang="tr-TR" altLang="tr-TR" sz="2800" b="1" dirty="0">
                <a:solidFill>
                  <a:srgbClr val="002060"/>
                </a:solidFill>
                <a:latin typeface="+mn-lt"/>
              </a:rPr>
              <a:t>Sekiz saatlik Ekranlı Araçlarla çalışma esnasında; ekran, klavye ve </a:t>
            </a:r>
            <a:r>
              <a:rPr lang="tr-TR" altLang="tr-TR" sz="2800" b="1" dirty="0" err="1">
                <a:solidFill>
                  <a:srgbClr val="002060"/>
                </a:solidFill>
                <a:latin typeface="+mn-lt"/>
              </a:rPr>
              <a:t>döküman</a:t>
            </a:r>
            <a:r>
              <a:rPr lang="tr-TR" altLang="tr-TR" sz="2800" b="1" dirty="0">
                <a:solidFill>
                  <a:srgbClr val="002060"/>
                </a:solidFill>
                <a:latin typeface="+mn-lt"/>
              </a:rPr>
              <a:t> arasında yaklaşık </a:t>
            </a:r>
            <a:r>
              <a:rPr lang="de-DE" altLang="tr-TR" sz="2800" b="1" dirty="0">
                <a:solidFill>
                  <a:srgbClr val="002060"/>
                </a:solidFill>
                <a:latin typeface="+mn-lt"/>
              </a:rPr>
              <a:t>30 000 </a:t>
            </a:r>
            <a:r>
              <a:rPr lang="tr-TR" altLang="tr-TR" sz="2800" b="1" dirty="0">
                <a:solidFill>
                  <a:srgbClr val="002060"/>
                </a:solidFill>
                <a:latin typeface="+mn-lt"/>
              </a:rPr>
              <a:t>göz hareketi yapılmaktadır. </a:t>
            </a:r>
          </a:p>
          <a:p>
            <a:pPr eaLnBrk="1" hangingPunct="1">
              <a:lnSpc>
                <a:spcPct val="160000"/>
              </a:lnSpc>
              <a:buClr>
                <a:schemeClr val="tx1"/>
              </a:buClr>
              <a:buFont typeface="Wingdings" pitchFamily="2" charset="2"/>
              <a:buChar char="§"/>
            </a:pPr>
            <a:r>
              <a:rPr lang="tr-TR" altLang="tr-TR" sz="2800" b="1" dirty="0">
                <a:solidFill>
                  <a:srgbClr val="002060"/>
                </a:solidFill>
                <a:latin typeface="+mn-lt"/>
              </a:rPr>
              <a:t>Bunun neticesinde göz sıvısı kurumakta, gözde yanma ve sulanma meydana gelmektedir. </a:t>
            </a:r>
          </a:p>
        </p:txBody>
      </p:sp>
    </p:spTree>
    <p:extLst>
      <p:ext uri="{BB962C8B-B14F-4D97-AF65-F5344CB8AC3E}">
        <p14:creationId xmlns:p14="http://schemas.microsoft.com/office/powerpoint/2010/main" val="233458786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30736" y="0"/>
            <a:ext cx="9174736" cy="6858000"/>
          </a:xfrm>
          <a:prstGeom prst="rect">
            <a:avLst/>
          </a:prstGeom>
          <a:noFill/>
          <a:ln w="9525">
            <a:noFill/>
            <a:miter lim="800000"/>
            <a:headEnd/>
            <a:tailEnd/>
          </a:ln>
        </p:spPr>
      </p:pic>
    </p:spTree>
    <p:extLst>
      <p:ext uri="{BB962C8B-B14F-4D97-AF65-F5344CB8AC3E}">
        <p14:creationId xmlns:p14="http://schemas.microsoft.com/office/powerpoint/2010/main" val="369170064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0" y="0"/>
            <a:ext cx="9136368" cy="6858000"/>
          </a:xfrm>
          <a:prstGeom prst="rect">
            <a:avLst/>
          </a:prstGeom>
          <a:noFill/>
          <a:ln w="9525">
            <a:noFill/>
            <a:miter lim="800000"/>
            <a:headEnd/>
            <a:tailEnd/>
          </a:ln>
        </p:spPr>
      </p:pic>
    </p:spTree>
    <p:extLst>
      <p:ext uri="{BB962C8B-B14F-4D97-AF65-F5344CB8AC3E}">
        <p14:creationId xmlns:p14="http://schemas.microsoft.com/office/powerpoint/2010/main" val="167899787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3823" y="0"/>
            <a:ext cx="9140177" cy="6858000"/>
          </a:xfrm>
          <a:prstGeom prst="rect">
            <a:avLst/>
          </a:prstGeom>
          <a:noFill/>
          <a:ln w="9525">
            <a:noFill/>
            <a:miter lim="800000"/>
            <a:headEnd/>
            <a:tailEnd/>
          </a:ln>
        </p:spPr>
      </p:pic>
    </p:spTree>
    <p:extLst>
      <p:ext uri="{BB962C8B-B14F-4D97-AF65-F5344CB8AC3E}">
        <p14:creationId xmlns:p14="http://schemas.microsoft.com/office/powerpoint/2010/main" val="73761039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0" y="0"/>
            <a:ext cx="9170849" cy="6858000"/>
          </a:xfrm>
          <a:prstGeom prst="rect">
            <a:avLst/>
          </a:prstGeom>
          <a:noFill/>
          <a:ln w="9525">
            <a:noFill/>
            <a:miter lim="800000"/>
            <a:headEnd/>
            <a:tailEnd/>
          </a:ln>
        </p:spPr>
      </p:pic>
    </p:spTree>
    <p:extLst>
      <p:ext uri="{BB962C8B-B14F-4D97-AF65-F5344CB8AC3E}">
        <p14:creationId xmlns:p14="http://schemas.microsoft.com/office/powerpoint/2010/main" val="21064986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3855" y="0"/>
            <a:ext cx="9147855" cy="6858000"/>
          </a:xfrm>
          <a:prstGeom prst="rect">
            <a:avLst/>
          </a:prstGeom>
          <a:noFill/>
          <a:ln w="9525">
            <a:noFill/>
            <a:miter lim="800000"/>
            <a:headEnd/>
            <a:tailEnd/>
          </a:ln>
        </p:spPr>
      </p:pic>
    </p:spTree>
    <p:extLst>
      <p:ext uri="{BB962C8B-B14F-4D97-AF65-F5344CB8AC3E}">
        <p14:creationId xmlns:p14="http://schemas.microsoft.com/office/powerpoint/2010/main" val="23954354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0" y="0"/>
            <a:ext cx="9113315" cy="6858000"/>
          </a:xfrm>
          <a:prstGeom prst="rect">
            <a:avLst/>
          </a:prstGeom>
          <a:noFill/>
          <a:ln w="9525">
            <a:noFill/>
            <a:miter lim="800000"/>
            <a:headEnd/>
            <a:tailEnd/>
          </a:ln>
        </p:spPr>
      </p:pic>
    </p:spTree>
    <p:extLst>
      <p:ext uri="{BB962C8B-B14F-4D97-AF65-F5344CB8AC3E}">
        <p14:creationId xmlns:p14="http://schemas.microsoft.com/office/powerpoint/2010/main" val="106978387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0" y="0"/>
            <a:ext cx="9178636" cy="6858000"/>
          </a:xfrm>
          <a:prstGeom prst="rect">
            <a:avLst/>
          </a:prstGeom>
          <a:noFill/>
          <a:ln w="9525">
            <a:noFill/>
            <a:miter lim="800000"/>
            <a:headEnd/>
            <a:tailEnd/>
          </a:ln>
        </p:spPr>
      </p:pic>
    </p:spTree>
    <p:extLst>
      <p:ext uri="{BB962C8B-B14F-4D97-AF65-F5344CB8AC3E}">
        <p14:creationId xmlns:p14="http://schemas.microsoft.com/office/powerpoint/2010/main" val="120954644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0" y="0"/>
            <a:ext cx="9201727" cy="6858000"/>
          </a:xfrm>
          <a:prstGeom prst="rect">
            <a:avLst/>
          </a:prstGeom>
          <a:noFill/>
          <a:ln w="9525">
            <a:noFill/>
            <a:miter lim="800000"/>
            <a:headEnd/>
            <a:tailEnd/>
          </a:ln>
        </p:spPr>
      </p:pic>
    </p:spTree>
    <p:extLst>
      <p:ext uri="{BB962C8B-B14F-4D97-AF65-F5344CB8AC3E}">
        <p14:creationId xmlns:p14="http://schemas.microsoft.com/office/powerpoint/2010/main" val="3271491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12725" y="185472"/>
            <a:ext cx="8486775" cy="58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8" rIns="91393" bIns="45698"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tr-TR" altLang="tr-TR" sz="3200" b="1" dirty="0" smtClean="0">
                <a:solidFill>
                  <a:srgbClr val="FF0000"/>
                </a:solidFill>
                <a:latin typeface="+mj-lt"/>
              </a:rPr>
              <a:t>ERGONOMİNİN AMACI</a:t>
            </a:r>
            <a:endParaRPr lang="tr-TR" altLang="tr-TR" sz="3200" b="1" dirty="0">
              <a:solidFill>
                <a:srgbClr val="FF0000"/>
              </a:solidFill>
              <a:latin typeface="+mj-lt"/>
            </a:endParaRPr>
          </a:p>
        </p:txBody>
      </p:sp>
      <p:pic>
        <p:nvPicPr>
          <p:cNvPr id="10243" name="Picture 3" descr="terazi"/>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114" y="1279387"/>
            <a:ext cx="6562723" cy="456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ChangeArrowheads="1"/>
          </p:cNvSpPr>
          <p:nvPr/>
        </p:nvSpPr>
        <p:spPr bwMode="auto">
          <a:xfrm>
            <a:off x="1293813" y="2857500"/>
            <a:ext cx="2497137" cy="1703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93" tIns="45698" rIns="91393" bIns="45698"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tr-TR" altLang="tr-TR" b="1">
                <a:latin typeface="Comic Sans MS" pitchFamily="66" charset="0"/>
              </a:rPr>
              <a:t>mobilyalar, </a:t>
            </a:r>
          </a:p>
          <a:p>
            <a:pPr algn="ctr" eaLnBrk="1" hangingPunct="1"/>
            <a:r>
              <a:rPr lang="tr-TR" altLang="tr-TR" b="1">
                <a:latin typeface="Comic Sans MS" pitchFamily="66" charset="0"/>
              </a:rPr>
              <a:t>el araçları,</a:t>
            </a:r>
          </a:p>
          <a:p>
            <a:pPr algn="ctr" eaLnBrk="1" hangingPunct="1"/>
            <a:r>
              <a:rPr lang="tr-TR" altLang="tr-TR" b="1">
                <a:latin typeface="Comic Sans MS" pitchFamily="66" charset="0"/>
              </a:rPr>
              <a:t>ekipmanlar,</a:t>
            </a:r>
          </a:p>
          <a:p>
            <a:pPr algn="ctr" eaLnBrk="1" hangingPunct="1"/>
            <a:r>
              <a:rPr lang="tr-TR" altLang="tr-TR" b="1">
                <a:latin typeface="Comic Sans MS" pitchFamily="66" charset="0"/>
              </a:rPr>
              <a:t>işin gereklilikleri</a:t>
            </a:r>
          </a:p>
          <a:p>
            <a:pPr algn="ctr" eaLnBrk="1" hangingPunct="1"/>
            <a:r>
              <a:rPr lang="tr-TR" altLang="tr-TR" b="1">
                <a:latin typeface="Comic Sans MS" pitchFamily="66" charset="0"/>
              </a:rPr>
              <a:t>işyeri çevresi</a:t>
            </a:r>
          </a:p>
          <a:p>
            <a:pPr algn="ctr" eaLnBrk="1" hangingPunct="1"/>
            <a:r>
              <a:rPr lang="tr-TR" altLang="tr-TR" b="1">
                <a:latin typeface="Comic Sans MS" pitchFamily="66" charset="0"/>
              </a:rPr>
              <a:t>........</a:t>
            </a:r>
          </a:p>
        </p:txBody>
      </p:sp>
      <p:sp>
        <p:nvSpPr>
          <p:cNvPr id="10245" name="Rectangle 5"/>
          <p:cNvSpPr>
            <a:spLocks noChangeArrowheads="1"/>
          </p:cNvSpPr>
          <p:nvPr/>
        </p:nvSpPr>
        <p:spPr bwMode="auto">
          <a:xfrm>
            <a:off x="5621338" y="3048000"/>
            <a:ext cx="2222500" cy="1433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93" tIns="45698" rIns="91393" bIns="45698"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tr-TR" altLang="tr-TR" b="1">
                <a:latin typeface="Comic Sans MS" pitchFamily="66" charset="0"/>
              </a:rPr>
              <a:t>insan ölçüleri,</a:t>
            </a:r>
          </a:p>
          <a:p>
            <a:pPr algn="ctr" eaLnBrk="1" hangingPunct="1"/>
            <a:r>
              <a:rPr lang="tr-TR" altLang="tr-TR" b="1">
                <a:latin typeface="Comic Sans MS" pitchFamily="66" charset="0"/>
              </a:rPr>
              <a:t>yetenekleri</a:t>
            </a:r>
          </a:p>
          <a:p>
            <a:pPr algn="ctr" eaLnBrk="1" hangingPunct="1"/>
            <a:r>
              <a:rPr lang="tr-TR" altLang="tr-TR" b="1">
                <a:latin typeface="Comic Sans MS" pitchFamily="66" charset="0"/>
              </a:rPr>
              <a:t>kısıtlılıkları</a:t>
            </a:r>
          </a:p>
          <a:p>
            <a:pPr algn="ctr" eaLnBrk="1" hangingPunct="1"/>
            <a:r>
              <a:rPr lang="tr-TR" altLang="tr-TR" b="1">
                <a:latin typeface="Comic Sans MS" pitchFamily="66" charset="0"/>
              </a:rPr>
              <a:t>beklentileri</a:t>
            </a:r>
          </a:p>
          <a:p>
            <a:pPr algn="ctr" eaLnBrk="1" hangingPunct="1"/>
            <a:r>
              <a:rPr lang="tr-TR" altLang="tr-TR" b="1">
                <a:latin typeface="Comic Sans MS" pitchFamily="66" charset="0"/>
              </a:rPr>
              <a:t>.........</a:t>
            </a:r>
          </a:p>
        </p:txBody>
      </p:sp>
      <p:sp>
        <p:nvSpPr>
          <p:cNvPr id="10246" name="WordArt 6"/>
          <p:cNvSpPr>
            <a:spLocks noChangeArrowheads="1" noChangeShapeType="1" noTextEdit="1"/>
          </p:cNvSpPr>
          <p:nvPr/>
        </p:nvSpPr>
        <p:spPr bwMode="auto">
          <a:xfrm>
            <a:off x="5632451" y="1395413"/>
            <a:ext cx="3209925" cy="508000"/>
          </a:xfrm>
          <a:prstGeom prst="rect">
            <a:avLst/>
          </a:prstGeom>
        </p:spPr>
        <p:txBody>
          <a:bodyPr wrap="none" fromWordArt="1">
            <a:prstTxWarp prst="textPlain">
              <a:avLst>
                <a:gd name="adj" fmla="val 50000"/>
              </a:avLst>
            </a:prstTxWarp>
          </a:bodyPr>
          <a:lstStyle/>
          <a:p>
            <a:pPr algn="ctr"/>
            <a:r>
              <a:rPr lang="tr-TR" sz="3600" i="1" kern="10" dirty="0" smtClean="0">
                <a:ln w="19050">
                  <a:solidFill>
                    <a:srgbClr val="FF0000"/>
                  </a:solidFill>
                  <a:round/>
                  <a:headEnd/>
                  <a:tailEnd/>
                </a:ln>
                <a:solidFill>
                  <a:srgbClr val="FFFF00"/>
                </a:solidFill>
                <a:effectLst>
                  <a:outerShdw dist="35921" dir="2700000" algn="ctr" rotWithShape="0">
                    <a:srgbClr val="808080">
                      <a:alpha val="79999"/>
                    </a:srgbClr>
                  </a:outerShdw>
                </a:effectLst>
                <a:latin typeface="Arial Black"/>
              </a:rPr>
              <a:t>uyumluluk</a:t>
            </a:r>
            <a:endParaRPr lang="tr-TR" sz="3600" i="1" kern="10" dirty="0">
              <a:ln w="19050">
                <a:solidFill>
                  <a:srgbClr val="FF0000"/>
                </a:solidFill>
                <a:round/>
                <a:headEnd/>
                <a:tailEnd/>
              </a:ln>
              <a:solidFill>
                <a:srgbClr val="FFFF00"/>
              </a:solidFill>
              <a:effectLst>
                <a:outerShdw dist="35921" dir="2700000" algn="ctr" rotWithShape="0">
                  <a:srgbClr val="808080">
                    <a:alpha val="79999"/>
                  </a:srgbClr>
                </a:outerShdw>
              </a:effectLst>
              <a:latin typeface="Arial Black"/>
            </a:endParaRPr>
          </a:p>
        </p:txBody>
      </p:sp>
      <p:sp>
        <p:nvSpPr>
          <p:cNvPr id="10247" name="Line 7"/>
          <p:cNvSpPr>
            <a:spLocks noChangeShapeType="1"/>
          </p:cNvSpPr>
          <p:nvPr/>
        </p:nvSpPr>
        <p:spPr bwMode="auto">
          <a:xfrm flipV="1">
            <a:off x="3128963" y="1905000"/>
            <a:ext cx="0" cy="8255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48" name="Line 8"/>
          <p:cNvSpPr>
            <a:spLocks noChangeShapeType="1"/>
          </p:cNvSpPr>
          <p:nvPr/>
        </p:nvSpPr>
        <p:spPr bwMode="auto">
          <a:xfrm flipV="1">
            <a:off x="3063875" y="1841500"/>
            <a:ext cx="0" cy="8255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49" name="Line 9"/>
          <p:cNvSpPr>
            <a:spLocks noChangeShapeType="1"/>
          </p:cNvSpPr>
          <p:nvPr/>
        </p:nvSpPr>
        <p:spPr bwMode="auto">
          <a:xfrm>
            <a:off x="3124201" y="1239044"/>
            <a:ext cx="0" cy="569912"/>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50" name="Line 10"/>
          <p:cNvSpPr>
            <a:spLocks noChangeShapeType="1"/>
          </p:cNvSpPr>
          <p:nvPr/>
        </p:nvSpPr>
        <p:spPr bwMode="auto">
          <a:xfrm>
            <a:off x="3048001" y="1271588"/>
            <a:ext cx="0" cy="56991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51" name="AutoShape 11" descr="magnifying">
            <a:hlinkClick r:id="rId4"/>
          </p:cNvPr>
          <p:cNvSpPr>
            <a:spLocks noChangeAspect="1" noChangeArrowheads="1"/>
          </p:cNvSpPr>
          <p:nvPr/>
        </p:nvSpPr>
        <p:spPr bwMode="auto">
          <a:xfrm>
            <a:off x="4333875" y="3038475"/>
            <a:ext cx="4762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tr-TR" altLang="tr-TR"/>
          </a:p>
        </p:txBody>
      </p:sp>
      <p:pic>
        <p:nvPicPr>
          <p:cNvPr id="10252" name="Picture 12" descr="magnifyi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841500"/>
            <a:ext cx="9048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Rectangle 13"/>
          <p:cNvSpPr>
            <a:spLocks noChangeArrowheads="1"/>
          </p:cNvSpPr>
          <p:nvPr/>
        </p:nvSpPr>
        <p:spPr bwMode="auto">
          <a:xfrm>
            <a:off x="287586" y="1778000"/>
            <a:ext cx="1724025" cy="250825"/>
          </a:xfrm>
          <a:prstGeom prst="rect">
            <a:avLst/>
          </a:prstGeom>
          <a:solidFill>
            <a:schemeClr val="bg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bg1"/>
            </a:extrusionClr>
          </a:sp3d>
        </p:spPr>
        <p:txBody>
          <a:bodyPr lIns="91393" tIns="45698" rIns="91393" bIns="45698">
            <a:spAutoFit/>
            <a:flatTx/>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tr-TR" altLang="tr-TR" sz="1100" b="1" dirty="0">
                <a:latin typeface="Comic Sans MS" pitchFamily="66" charset="0"/>
              </a:rPr>
              <a:t>Temel ilke: Uyumluluk</a:t>
            </a:r>
          </a:p>
        </p:txBody>
      </p:sp>
      <p:sp>
        <p:nvSpPr>
          <p:cNvPr id="10254" name="Rectangle 14"/>
          <p:cNvSpPr>
            <a:spLocks noChangeArrowheads="1"/>
          </p:cNvSpPr>
          <p:nvPr/>
        </p:nvSpPr>
        <p:spPr bwMode="auto">
          <a:xfrm>
            <a:off x="1041400" y="6135688"/>
            <a:ext cx="3149600" cy="331787"/>
          </a:xfrm>
          <a:prstGeom prst="rect">
            <a:avLst/>
          </a:prstGeom>
          <a:solidFill>
            <a:schemeClr val="bg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bg1"/>
            </a:extrusionClr>
          </a:sp3d>
        </p:spPr>
        <p:txBody>
          <a:bodyPr lIns="91393" tIns="45698" rIns="91393" bIns="45698">
            <a:spAutoFit/>
            <a:flatTx/>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tr-TR" altLang="tr-TR" sz="1600" b="1">
                <a:latin typeface="Comic Sans MS" pitchFamily="66" charset="0"/>
              </a:rPr>
              <a:t>Çevreye müdahele et</a:t>
            </a:r>
          </a:p>
        </p:txBody>
      </p:sp>
      <p:sp>
        <p:nvSpPr>
          <p:cNvPr id="10255" name="Rectangle 15"/>
          <p:cNvSpPr>
            <a:spLocks noChangeArrowheads="1"/>
          </p:cNvSpPr>
          <p:nvPr/>
        </p:nvSpPr>
        <p:spPr bwMode="auto">
          <a:xfrm>
            <a:off x="5878513" y="6135688"/>
            <a:ext cx="2314575" cy="358775"/>
          </a:xfrm>
          <a:prstGeom prst="rect">
            <a:avLst/>
          </a:prstGeom>
          <a:solidFill>
            <a:schemeClr val="bg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bg1"/>
            </a:extrusionClr>
          </a:sp3d>
        </p:spPr>
        <p:txBody>
          <a:bodyPr lIns="91393" tIns="45698" rIns="91393" bIns="45698">
            <a:spAutoFit/>
            <a:flatTx/>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tr-TR" altLang="tr-TR" b="1">
                <a:latin typeface="Comic Sans MS" pitchFamily="66" charset="0"/>
              </a:rPr>
              <a:t>İnsanı gözlemle</a:t>
            </a:r>
          </a:p>
        </p:txBody>
      </p:sp>
      <p:sp>
        <p:nvSpPr>
          <p:cNvPr id="3" name="Dikdörtgen 2"/>
          <p:cNvSpPr/>
          <p:nvPr/>
        </p:nvSpPr>
        <p:spPr>
          <a:xfrm>
            <a:off x="528030" y="646160"/>
            <a:ext cx="8087940" cy="477054"/>
          </a:xfrm>
          <a:prstGeom prst="rect">
            <a:avLst/>
          </a:prstGeom>
        </p:spPr>
        <p:txBody>
          <a:bodyPr wrap="square">
            <a:spAutoFit/>
          </a:bodyPr>
          <a:lstStyle/>
          <a:p>
            <a:r>
              <a:rPr lang="tr-TR" sz="2500" b="1" dirty="0">
                <a:solidFill>
                  <a:srgbClr val="002060"/>
                </a:solidFill>
              </a:rPr>
              <a:t>Özetle insanı gözlemleyip çevreye </a:t>
            </a:r>
            <a:r>
              <a:rPr lang="tr-TR" sz="2500" b="1" dirty="0" smtClean="0">
                <a:solidFill>
                  <a:srgbClr val="002060"/>
                </a:solidFill>
              </a:rPr>
              <a:t>müdahale </a:t>
            </a:r>
            <a:r>
              <a:rPr lang="tr-TR" sz="2500" b="1" dirty="0">
                <a:solidFill>
                  <a:srgbClr val="002060"/>
                </a:solidFill>
              </a:rPr>
              <a:t>etme sanatıdır</a:t>
            </a:r>
            <a:r>
              <a:rPr lang="tr-TR" sz="2400" b="1" dirty="0" smtClean="0">
                <a:solidFill>
                  <a:srgbClr val="002060"/>
                </a:solidFill>
              </a:rPr>
              <a:t>.</a:t>
            </a:r>
            <a:r>
              <a:rPr lang="tr-TR" dirty="0" smtClean="0">
                <a:solidFill>
                  <a:srgbClr val="002060"/>
                </a:solidFill>
              </a:rPr>
              <a:t> </a:t>
            </a:r>
            <a:endParaRPr lang="tr-TR" dirty="0">
              <a:solidFill>
                <a:srgbClr val="002060"/>
              </a:solidFill>
            </a:endParaRPr>
          </a:p>
        </p:txBody>
      </p:sp>
    </p:spTree>
    <p:extLst>
      <p:ext uri="{BB962C8B-B14F-4D97-AF65-F5344CB8AC3E}">
        <p14:creationId xmlns:p14="http://schemas.microsoft.com/office/powerpoint/2010/main" val="1876653831"/>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19210" y="0"/>
            <a:ext cx="9163210" cy="6858000"/>
          </a:xfrm>
          <a:prstGeom prst="rect">
            <a:avLst/>
          </a:prstGeom>
          <a:noFill/>
          <a:ln w="9525">
            <a:noFill/>
            <a:miter lim="800000"/>
            <a:headEnd/>
            <a:tailEnd/>
          </a:ln>
        </p:spPr>
      </p:pic>
    </p:spTree>
    <p:extLst>
      <p:ext uri="{BB962C8B-B14F-4D97-AF65-F5344CB8AC3E}">
        <p14:creationId xmlns:p14="http://schemas.microsoft.com/office/powerpoint/2010/main" val="343128344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ChangeArrowheads="1"/>
          </p:cNvSpPr>
          <p:nvPr/>
        </p:nvSpPr>
        <p:spPr bwMode="auto">
          <a:xfrm>
            <a:off x="539552" y="2060848"/>
            <a:ext cx="8229600"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tr-TR" altLang="tr-TR" sz="3200" b="1" dirty="0" smtClean="0">
              <a:solidFill>
                <a:srgbClr val="FF0000"/>
              </a:solidFill>
            </a:endParaRPr>
          </a:p>
          <a:p>
            <a:pPr algn="ctr" eaLnBrk="1" hangingPunct="1">
              <a:spcBef>
                <a:spcPct val="0"/>
              </a:spcBef>
              <a:buClrTx/>
              <a:buSzTx/>
              <a:buFontTx/>
              <a:buNone/>
            </a:pPr>
            <a:r>
              <a:rPr lang="tr-TR" altLang="tr-TR" sz="5400" b="1" dirty="0" smtClean="0">
                <a:solidFill>
                  <a:srgbClr val="FF0000"/>
                </a:solidFill>
              </a:rPr>
              <a:t>İLGİNİZ İÇİN TEŞEKKÜRLER…</a:t>
            </a:r>
            <a:endParaRPr lang="en-US" altLang="tr-TR" sz="5400" b="1" dirty="0">
              <a:solidFill>
                <a:srgbClr val="FF0000"/>
              </a:solidFill>
            </a:endParaRPr>
          </a:p>
        </p:txBody>
      </p:sp>
    </p:spTree>
    <p:extLst>
      <p:ext uri="{BB962C8B-B14F-4D97-AF65-F5344CB8AC3E}">
        <p14:creationId xmlns:p14="http://schemas.microsoft.com/office/powerpoint/2010/main" val="2184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836613"/>
            <a:ext cx="8229600" cy="5289550"/>
          </a:xfrm>
        </p:spPr>
        <p:txBody>
          <a:bodyPr/>
          <a:lstStyle/>
          <a:p>
            <a:pPr eaLnBrk="1" hangingPunct="1">
              <a:buFont typeface="Wingdings" pitchFamily="2" charset="2"/>
              <a:buNone/>
              <a:defRPr/>
            </a:pPr>
            <a:r>
              <a:rPr lang="tr-TR" b="1" dirty="0" smtClean="0">
                <a:solidFill>
                  <a:srgbClr val="002060"/>
                </a:solidFill>
                <a:latin typeface="+mj-lt"/>
              </a:rPr>
              <a:t> </a:t>
            </a:r>
          </a:p>
          <a:p>
            <a:pPr eaLnBrk="1" hangingPunct="1">
              <a:buFont typeface="Wingdings" pitchFamily="2" charset="2"/>
              <a:buNone/>
              <a:defRPr/>
            </a:pPr>
            <a:endParaRPr lang="tr-TR" b="1" dirty="0">
              <a:solidFill>
                <a:srgbClr val="002060"/>
              </a:solidFill>
              <a:latin typeface="+mj-lt"/>
            </a:endParaRPr>
          </a:p>
          <a:p>
            <a:pPr eaLnBrk="1" hangingPunct="1">
              <a:buFont typeface="Wingdings" pitchFamily="2" charset="2"/>
              <a:buNone/>
              <a:defRPr/>
            </a:pPr>
            <a:r>
              <a:rPr lang="tr-TR" b="1" dirty="0" smtClean="0">
                <a:solidFill>
                  <a:srgbClr val="002060"/>
                </a:solidFill>
                <a:latin typeface="+mj-lt"/>
              </a:rPr>
              <a:t> İş sisteminin insan üzerinde oluşturduğu zorlanmalar:</a:t>
            </a:r>
          </a:p>
          <a:p>
            <a:pPr eaLnBrk="1" hangingPunct="1">
              <a:buFont typeface="Wingdings" pitchFamily="2" charset="2"/>
              <a:buNone/>
              <a:defRPr/>
            </a:pPr>
            <a:endParaRPr lang="tr-TR" b="1" dirty="0" smtClean="0">
              <a:latin typeface="Comic Sans MS" pitchFamily="66" charset="0"/>
            </a:endParaRPr>
          </a:p>
          <a:p>
            <a:pPr eaLnBrk="1" hangingPunct="1">
              <a:buFont typeface="Wingdings" pitchFamily="2" charset="2"/>
              <a:buNone/>
              <a:defRPr/>
            </a:pPr>
            <a:r>
              <a:rPr lang="tr-TR" dirty="0" smtClean="0">
                <a:latin typeface="Comic Sans MS" pitchFamily="66" charset="0"/>
              </a:rPr>
              <a:t>      </a:t>
            </a:r>
            <a:r>
              <a:rPr lang="tr-TR" b="1" dirty="0" smtClean="0">
                <a:solidFill>
                  <a:srgbClr val="002060"/>
                </a:solidFill>
                <a:latin typeface="+mj-lt"/>
              </a:rPr>
              <a:t>1)Fizyolojik (fiziksel yük)</a:t>
            </a:r>
          </a:p>
          <a:p>
            <a:pPr eaLnBrk="1" hangingPunct="1">
              <a:buFont typeface="Wingdings" pitchFamily="2" charset="2"/>
              <a:buNone/>
              <a:defRPr/>
            </a:pPr>
            <a:endParaRPr lang="tr-TR" b="1" dirty="0" smtClean="0">
              <a:solidFill>
                <a:srgbClr val="002060"/>
              </a:solidFill>
              <a:latin typeface="+mj-lt"/>
            </a:endParaRPr>
          </a:p>
          <a:p>
            <a:pPr eaLnBrk="1" hangingPunct="1">
              <a:buFont typeface="Wingdings" pitchFamily="2" charset="2"/>
              <a:buNone/>
              <a:defRPr/>
            </a:pPr>
            <a:r>
              <a:rPr lang="tr-TR" b="1" dirty="0" smtClean="0">
                <a:solidFill>
                  <a:srgbClr val="002060"/>
                </a:solidFill>
                <a:latin typeface="+mj-lt"/>
              </a:rPr>
              <a:t>        2)Psikolojik (zihinsel yük)</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2" y="260648"/>
            <a:ext cx="683418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44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500"/>
                                        <p:tgtEl>
                                          <p:spTgt spid="717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4" end="4"/>
                                            </p:txEl>
                                          </p:spTgt>
                                        </p:tgtEl>
                                        <p:attrNameLst>
                                          <p:attrName>style.visibility</p:attrName>
                                        </p:attrNameLst>
                                      </p:cBhvr>
                                      <p:to>
                                        <p:strVal val="visible"/>
                                      </p:to>
                                    </p:set>
                                    <p:animEffect transition="in" filter="fade">
                                      <p:cBhvr>
                                        <p:cTn id="12" dur="500"/>
                                        <p:tgtEl>
                                          <p:spTgt spid="717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6" end="6"/>
                                            </p:txEl>
                                          </p:spTgt>
                                        </p:tgtEl>
                                        <p:attrNameLst>
                                          <p:attrName>style.visibility</p:attrName>
                                        </p:attrNameLst>
                                      </p:cBhvr>
                                      <p:to>
                                        <p:strVal val="visible"/>
                                      </p:to>
                                    </p:set>
                                    <p:animEffect transition="in" filter="fade">
                                      <p:cBhvr>
                                        <p:cTn id="17"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188640"/>
            <a:ext cx="7772400" cy="1470025"/>
          </a:xfrm>
        </p:spPr>
        <p:txBody>
          <a:bodyPr>
            <a:noAutofit/>
          </a:bodyPr>
          <a:lstStyle/>
          <a:p>
            <a:r>
              <a:rPr lang="tr-TR" b="1" dirty="0" smtClean="0">
                <a:solidFill>
                  <a:srgbClr val="C00000"/>
                </a:solidFill>
              </a:rPr>
              <a:t>ERGONOMİNİN KONULARI</a:t>
            </a:r>
            <a:endParaRPr lang="en-US" sz="4800" b="1" dirty="0">
              <a:solidFill>
                <a:srgbClr val="C00000"/>
              </a:solidFill>
            </a:endParaRPr>
          </a:p>
        </p:txBody>
      </p:sp>
      <p:sp>
        <p:nvSpPr>
          <p:cNvPr id="3" name="2 Alt Başlık"/>
          <p:cNvSpPr>
            <a:spLocks noGrp="1"/>
          </p:cNvSpPr>
          <p:nvPr>
            <p:ph type="subTitle" idx="1"/>
          </p:nvPr>
        </p:nvSpPr>
        <p:spPr>
          <a:xfrm>
            <a:off x="467544" y="1340768"/>
            <a:ext cx="7704856" cy="4968552"/>
          </a:xfrm>
        </p:spPr>
        <p:txBody>
          <a:bodyPr>
            <a:noAutofit/>
          </a:bodyPr>
          <a:lstStyle/>
          <a:p>
            <a:pPr marL="457200" indent="-457200" algn="l">
              <a:buFont typeface="Arial" charset="0"/>
              <a:buChar char="•"/>
            </a:pPr>
            <a:r>
              <a:rPr lang="en-US" sz="3500" b="1" dirty="0" err="1" smtClean="0">
                <a:solidFill>
                  <a:srgbClr val="002060"/>
                </a:solidFill>
              </a:rPr>
              <a:t>Gürültü</a:t>
            </a:r>
            <a:r>
              <a:rPr lang="en-US" sz="3500" b="1" dirty="0">
                <a:solidFill>
                  <a:srgbClr val="002060"/>
                </a:solidFill>
              </a:rPr>
              <a:t>, </a:t>
            </a:r>
            <a:r>
              <a:rPr lang="en-US" sz="3500" b="1" dirty="0" err="1" smtClean="0">
                <a:solidFill>
                  <a:srgbClr val="002060"/>
                </a:solidFill>
              </a:rPr>
              <a:t>aydınlatma</a:t>
            </a:r>
            <a:r>
              <a:rPr lang="en-US" sz="3500" b="1" dirty="0">
                <a:solidFill>
                  <a:srgbClr val="002060"/>
                </a:solidFill>
              </a:rPr>
              <a:t>, </a:t>
            </a:r>
            <a:r>
              <a:rPr lang="en-US" sz="3500" b="1" dirty="0" err="1" smtClean="0">
                <a:solidFill>
                  <a:srgbClr val="002060"/>
                </a:solidFill>
              </a:rPr>
              <a:t>ısı</a:t>
            </a:r>
            <a:r>
              <a:rPr lang="en-US" sz="3500" b="1" dirty="0">
                <a:solidFill>
                  <a:srgbClr val="002060"/>
                </a:solidFill>
              </a:rPr>
              <a:t>, </a:t>
            </a:r>
            <a:r>
              <a:rPr lang="en-US" sz="3500" b="1" dirty="0" err="1" smtClean="0">
                <a:solidFill>
                  <a:srgbClr val="002060"/>
                </a:solidFill>
              </a:rPr>
              <a:t>titreşim</a:t>
            </a:r>
            <a:r>
              <a:rPr lang="en-US" sz="3500" b="1" dirty="0">
                <a:solidFill>
                  <a:srgbClr val="002060"/>
                </a:solidFill>
              </a:rPr>
              <a:t>, </a:t>
            </a:r>
            <a:endParaRPr lang="tr-TR" sz="3500" b="1" dirty="0" smtClean="0">
              <a:solidFill>
                <a:srgbClr val="002060"/>
              </a:solidFill>
            </a:endParaRPr>
          </a:p>
          <a:p>
            <a:pPr marL="457200" indent="-457200" algn="l">
              <a:buFont typeface="Arial" charset="0"/>
              <a:buChar char="•"/>
            </a:pPr>
            <a:r>
              <a:rPr lang="tr-TR" sz="3500" b="1" dirty="0" err="1">
                <a:solidFill>
                  <a:srgbClr val="002060"/>
                </a:solidFill>
              </a:rPr>
              <a:t>Ç</a:t>
            </a:r>
            <a:r>
              <a:rPr lang="en-US" sz="3500" b="1" dirty="0" err="1" smtClean="0">
                <a:solidFill>
                  <a:srgbClr val="002060"/>
                </a:solidFill>
              </a:rPr>
              <a:t>alışma</a:t>
            </a:r>
            <a:r>
              <a:rPr lang="en-US" sz="3500" b="1" dirty="0" smtClean="0">
                <a:solidFill>
                  <a:srgbClr val="002060"/>
                </a:solidFill>
              </a:rPr>
              <a:t> </a:t>
            </a:r>
            <a:r>
              <a:rPr lang="en-US" sz="3500" b="1" dirty="0" err="1">
                <a:solidFill>
                  <a:srgbClr val="002060"/>
                </a:solidFill>
              </a:rPr>
              <a:t>alanının</a:t>
            </a:r>
            <a:r>
              <a:rPr lang="en-US" sz="3500" b="1" dirty="0">
                <a:solidFill>
                  <a:srgbClr val="002060"/>
                </a:solidFill>
              </a:rPr>
              <a:t> </a:t>
            </a:r>
            <a:r>
              <a:rPr lang="en-US" sz="3500" b="1" dirty="0" err="1">
                <a:solidFill>
                  <a:srgbClr val="002060"/>
                </a:solidFill>
              </a:rPr>
              <a:t>dizaynı</a:t>
            </a:r>
            <a:r>
              <a:rPr lang="en-US" sz="3500" b="1" dirty="0">
                <a:solidFill>
                  <a:srgbClr val="002060"/>
                </a:solidFill>
              </a:rPr>
              <a:t>, </a:t>
            </a:r>
            <a:endParaRPr lang="tr-TR" sz="3500" b="1" dirty="0" smtClean="0">
              <a:solidFill>
                <a:srgbClr val="002060"/>
              </a:solidFill>
            </a:endParaRPr>
          </a:p>
          <a:p>
            <a:pPr marL="457200" indent="-457200" algn="l">
              <a:buFont typeface="Arial" charset="0"/>
              <a:buChar char="•"/>
            </a:pPr>
            <a:r>
              <a:rPr lang="tr-TR" sz="3500" b="1" dirty="0">
                <a:solidFill>
                  <a:srgbClr val="002060"/>
                </a:solidFill>
              </a:rPr>
              <a:t>E</a:t>
            </a:r>
            <a:r>
              <a:rPr lang="en-US" sz="3500" b="1" dirty="0" smtClean="0">
                <a:solidFill>
                  <a:srgbClr val="002060"/>
                </a:solidFill>
              </a:rPr>
              <a:t>l </a:t>
            </a:r>
            <a:r>
              <a:rPr lang="en-US" sz="3500" b="1" dirty="0" err="1">
                <a:solidFill>
                  <a:srgbClr val="002060"/>
                </a:solidFill>
              </a:rPr>
              <a:t>aletleri</a:t>
            </a:r>
            <a:r>
              <a:rPr lang="en-US" sz="3500" b="1" dirty="0">
                <a:solidFill>
                  <a:srgbClr val="002060"/>
                </a:solidFill>
              </a:rPr>
              <a:t> </a:t>
            </a:r>
            <a:r>
              <a:rPr lang="en-US" sz="3500" b="1" dirty="0" err="1">
                <a:solidFill>
                  <a:srgbClr val="002060"/>
                </a:solidFill>
              </a:rPr>
              <a:t>dizaynı</a:t>
            </a:r>
            <a:r>
              <a:rPr lang="en-US" sz="3500" b="1" dirty="0">
                <a:solidFill>
                  <a:srgbClr val="002060"/>
                </a:solidFill>
              </a:rPr>
              <a:t>, </a:t>
            </a:r>
            <a:endParaRPr lang="tr-TR" sz="3500" b="1" dirty="0" smtClean="0">
              <a:solidFill>
                <a:srgbClr val="002060"/>
              </a:solidFill>
            </a:endParaRPr>
          </a:p>
          <a:p>
            <a:pPr marL="457200" indent="-457200" algn="l">
              <a:buFont typeface="Arial" charset="0"/>
              <a:buChar char="•"/>
            </a:pPr>
            <a:r>
              <a:rPr lang="tr-TR" sz="3500" b="1" dirty="0" err="1">
                <a:solidFill>
                  <a:srgbClr val="002060"/>
                </a:solidFill>
              </a:rPr>
              <a:t>M</a:t>
            </a:r>
            <a:r>
              <a:rPr lang="en-US" sz="3500" b="1" dirty="0" err="1" smtClean="0">
                <a:solidFill>
                  <a:srgbClr val="002060"/>
                </a:solidFill>
              </a:rPr>
              <a:t>akina</a:t>
            </a:r>
            <a:r>
              <a:rPr lang="en-US" sz="3500" b="1" dirty="0" smtClean="0">
                <a:solidFill>
                  <a:srgbClr val="002060"/>
                </a:solidFill>
              </a:rPr>
              <a:t> </a:t>
            </a:r>
            <a:r>
              <a:rPr lang="en-US" sz="3500" b="1" dirty="0" err="1">
                <a:solidFill>
                  <a:srgbClr val="002060"/>
                </a:solidFill>
              </a:rPr>
              <a:t>dizaynı</a:t>
            </a:r>
            <a:r>
              <a:rPr lang="en-US" sz="3500" b="1" dirty="0">
                <a:solidFill>
                  <a:srgbClr val="002060"/>
                </a:solidFill>
              </a:rPr>
              <a:t>, </a:t>
            </a:r>
            <a:endParaRPr lang="tr-TR" sz="3500" b="1" dirty="0" smtClean="0">
              <a:solidFill>
                <a:srgbClr val="002060"/>
              </a:solidFill>
            </a:endParaRPr>
          </a:p>
          <a:p>
            <a:pPr marL="457200" indent="-457200" algn="l">
              <a:buFont typeface="Arial" charset="0"/>
              <a:buChar char="•"/>
            </a:pPr>
            <a:r>
              <a:rPr lang="tr-TR" sz="3500" b="1" dirty="0">
                <a:solidFill>
                  <a:srgbClr val="002060"/>
                </a:solidFill>
              </a:rPr>
              <a:t>Ü</a:t>
            </a:r>
            <a:r>
              <a:rPr lang="tr-TR" sz="3500" b="1" dirty="0" smtClean="0">
                <a:solidFill>
                  <a:srgbClr val="002060"/>
                </a:solidFill>
              </a:rPr>
              <a:t>rün - eşya</a:t>
            </a:r>
            <a:r>
              <a:rPr lang="en-US" sz="3500" b="1" dirty="0" smtClean="0">
                <a:solidFill>
                  <a:srgbClr val="002060"/>
                </a:solidFill>
              </a:rPr>
              <a:t> </a:t>
            </a:r>
            <a:r>
              <a:rPr lang="en-US" sz="3500" b="1" dirty="0" err="1">
                <a:solidFill>
                  <a:srgbClr val="002060"/>
                </a:solidFill>
              </a:rPr>
              <a:t>dizaynı</a:t>
            </a:r>
            <a:r>
              <a:rPr lang="en-US" sz="3500" b="1" dirty="0">
                <a:solidFill>
                  <a:srgbClr val="002060"/>
                </a:solidFill>
              </a:rPr>
              <a:t>, </a:t>
            </a:r>
            <a:r>
              <a:rPr lang="en-US" sz="3500" b="1" dirty="0" smtClean="0">
                <a:solidFill>
                  <a:srgbClr val="002060"/>
                </a:solidFill>
              </a:rPr>
              <a:t> </a:t>
            </a:r>
            <a:endParaRPr lang="tr-TR" sz="3500" b="1" dirty="0" smtClean="0">
              <a:solidFill>
                <a:srgbClr val="002060"/>
              </a:solidFill>
            </a:endParaRPr>
          </a:p>
          <a:p>
            <a:pPr marL="457200" indent="-457200" algn="l">
              <a:buFont typeface="Arial" charset="0"/>
              <a:buChar char="•"/>
            </a:pPr>
            <a:r>
              <a:rPr lang="tr-TR" sz="3500" b="1" dirty="0" err="1">
                <a:solidFill>
                  <a:srgbClr val="002060"/>
                </a:solidFill>
              </a:rPr>
              <a:t>İ</a:t>
            </a:r>
            <a:r>
              <a:rPr lang="en-US" sz="3500" b="1" dirty="0" smtClean="0">
                <a:solidFill>
                  <a:srgbClr val="002060"/>
                </a:solidFill>
              </a:rPr>
              <a:t>ş </a:t>
            </a:r>
            <a:r>
              <a:rPr lang="tr-TR" sz="3500" b="1" dirty="0" smtClean="0">
                <a:solidFill>
                  <a:srgbClr val="002060"/>
                </a:solidFill>
              </a:rPr>
              <a:t>planlama ve organizasyonu</a:t>
            </a:r>
            <a:r>
              <a:rPr lang="en-US" sz="3500" b="1" dirty="0" smtClean="0">
                <a:solidFill>
                  <a:srgbClr val="002060"/>
                </a:solidFill>
              </a:rPr>
              <a:t>, </a:t>
            </a:r>
            <a:endParaRPr lang="tr-TR" sz="3500" b="1" dirty="0" smtClean="0">
              <a:solidFill>
                <a:srgbClr val="002060"/>
              </a:solidFill>
            </a:endParaRPr>
          </a:p>
          <a:p>
            <a:pPr marL="457200" indent="-457200" algn="l">
              <a:buFont typeface="Arial" charset="0"/>
              <a:buChar char="•"/>
            </a:pPr>
            <a:r>
              <a:rPr lang="tr-TR" sz="3500" b="1" dirty="0" err="1">
                <a:solidFill>
                  <a:srgbClr val="002060"/>
                </a:solidFill>
              </a:rPr>
              <a:t>M</a:t>
            </a:r>
            <a:r>
              <a:rPr lang="en-US" sz="3500" b="1" dirty="0" err="1" smtClean="0">
                <a:solidFill>
                  <a:srgbClr val="002060"/>
                </a:solidFill>
              </a:rPr>
              <a:t>esai</a:t>
            </a:r>
            <a:r>
              <a:rPr lang="en-US" sz="3500" b="1" dirty="0" smtClean="0">
                <a:solidFill>
                  <a:srgbClr val="002060"/>
                </a:solidFill>
              </a:rPr>
              <a:t> </a:t>
            </a:r>
            <a:r>
              <a:rPr lang="en-US" sz="3500" b="1" dirty="0" err="1">
                <a:solidFill>
                  <a:srgbClr val="002060"/>
                </a:solidFill>
              </a:rPr>
              <a:t>saatleri</a:t>
            </a:r>
            <a:r>
              <a:rPr lang="en-US" sz="3500" b="1" dirty="0">
                <a:solidFill>
                  <a:srgbClr val="002060"/>
                </a:solidFill>
              </a:rPr>
              <a:t>, </a:t>
            </a:r>
            <a:r>
              <a:rPr lang="en-US" sz="3500" b="1" dirty="0" err="1">
                <a:solidFill>
                  <a:srgbClr val="002060"/>
                </a:solidFill>
              </a:rPr>
              <a:t>vardiya</a:t>
            </a:r>
            <a:r>
              <a:rPr lang="en-US" sz="3500" b="1" dirty="0">
                <a:solidFill>
                  <a:srgbClr val="002060"/>
                </a:solidFill>
              </a:rPr>
              <a:t>, </a:t>
            </a:r>
            <a:r>
              <a:rPr lang="en-US" sz="3500" b="1" dirty="0" err="1">
                <a:solidFill>
                  <a:srgbClr val="002060"/>
                </a:solidFill>
              </a:rPr>
              <a:t>mola</a:t>
            </a:r>
            <a:r>
              <a:rPr lang="en-US" sz="3500" b="1" dirty="0">
                <a:solidFill>
                  <a:srgbClr val="002060"/>
                </a:solidFill>
              </a:rPr>
              <a:t> </a:t>
            </a:r>
            <a:r>
              <a:rPr lang="en-US" sz="3500" b="1" dirty="0" err="1">
                <a:solidFill>
                  <a:srgbClr val="002060"/>
                </a:solidFill>
              </a:rPr>
              <a:t>saatleri</a:t>
            </a:r>
            <a:r>
              <a:rPr lang="en-US" sz="3500" b="1" dirty="0">
                <a:solidFill>
                  <a:srgbClr val="002060"/>
                </a:solidFill>
              </a:rPr>
              <a:t>, </a:t>
            </a:r>
            <a:endParaRPr lang="tr-TR" sz="3500" b="1" dirty="0" smtClean="0">
              <a:solidFill>
                <a:srgbClr val="002060"/>
              </a:solidFill>
            </a:endParaRPr>
          </a:p>
          <a:p>
            <a:pPr marL="457200" indent="-457200" algn="l">
              <a:buFont typeface="Arial" charset="0"/>
              <a:buChar char="•"/>
            </a:pPr>
            <a:r>
              <a:rPr lang="tr-TR" sz="3500" b="1" dirty="0" smtClean="0">
                <a:solidFill>
                  <a:srgbClr val="002060"/>
                </a:solidFill>
              </a:rPr>
              <a:t>Beslenme kontrolü</a:t>
            </a:r>
            <a:endParaRPr lang="en-US" sz="3500" b="1" dirty="0">
              <a:solidFill>
                <a:srgbClr val="002060"/>
              </a:solidFill>
            </a:endParaRPr>
          </a:p>
          <a:p>
            <a:pPr marL="457200" indent="-457200" algn="l">
              <a:buFont typeface="Arial" charset="0"/>
              <a:buChar char="•"/>
            </a:pPr>
            <a:endParaRPr lang="tr-TR" sz="2800" b="1" dirty="0" smtClean="0">
              <a:solidFill>
                <a:srgbClr val="002060"/>
              </a:solidFill>
            </a:endParaRPr>
          </a:p>
          <a:p>
            <a:pPr algn="l"/>
            <a:endParaRPr lang="tr-TR" sz="2800" b="1" dirty="0" smtClean="0">
              <a:solidFill>
                <a:srgbClr val="002060"/>
              </a:solidFill>
            </a:endParaRPr>
          </a:p>
          <a:p>
            <a:pPr algn="l"/>
            <a:endParaRPr lang="tr-TR" sz="2800" b="1" dirty="0">
              <a:solidFill>
                <a:srgbClr val="002060"/>
              </a:solidFill>
            </a:endParaRPr>
          </a:p>
          <a:p>
            <a:endParaRPr lang="tr-TR" sz="2800" b="1" dirty="0" smtClean="0">
              <a:solidFill>
                <a:srgbClr val="002060"/>
              </a:solidFill>
            </a:endParaRPr>
          </a:p>
          <a:p>
            <a:pPr algn="l"/>
            <a:endParaRPr lang="tr-TR" sz="2800" b="1" dirty="0" smtClean="0">
              <a:solidFill>
                <a:srgbClr val="002060"/>
              </a:solidFill>
            </a:endParaRPr>
          </a:p>
          <a:p>
            <a:pPr marL="571500" indent="-571500" algn="l">
              <a:buFont typeface="Arial" charset="0"/>
              <a:buChar char="•"/>
            </a:pPr>
            <a:endParaRPr lang="tr-TR" sz="2800" b="1" dirty="0" smtClean="0">
              <a:solidFill>
                <a:srgbClr val="002060"/>
              </a:solidFill>
            </a:endParaRPr>
          </a:p>
          <a:p>
            <a:pPr marL="571500" indent="-571500" algn="l">
              <a:buFont typeface="Arial" charset="0"/>
              <a:buChar char="•"/>
            </a:pPr>
            <a:endParaRPr lang="tr-TR" sz="2800" b="1" dirty="0">
              <a:solidFill>
                <a:srgbClr val="002060"/>
              </a:solidFill>
            </a:endParaRPr>
          </a:p>
          <a:p>
            <a:pPr lvl="1" algn="l"/>
            <a:endParaRPr lang="tr-TR" sz="2400" b="1" dirty="0" smtClean="0">
              <a:solidFill>
                <a:srgbClr val="002060"/>
              </a:solidFill>
            </a:endParaRPr>
          </a:p>
          <a:p>
            <a:pPr algn="l"/>
            <a:endParaRPr lang="en-US" sz="4400" dirty="0" smtClean="0">
              <a:solidFill>
                <a:srgbClr val="002060"/>
              </a:solidFill>
            </a:endParaRPr>
          </a:p>
          <a:p>
            <a:pPr algn="l"/>
            <a:endParaRPr lang="tr-TR" sz="2400" dirty="0">
              <a:solidFill>
                <a:srgbClr val="002060"/>
              </a:solidFill>
            </a:endParaRPr>
          </a:p>
          <a:p>
            <a:pPr marL="457200" indent="-457200" algn="l">
              <a:buFont typeface="Arial" charset="0"/>
              <a:buChar char="•"/>
            </a:pPr>
            <a:endParaRPr lang="tr-TR" sz="2400" dirty="0">
              <a:solidFill>
                <a:srgbClr val="002060"/>
              </a:solidFill>
            </a:endParaRPr>
          </a:p>
        </p:txBody>
      </p:sp>
    </p:spTree>
    <p:extLst>
      <p:ext uri="{BB962C8B-B14F-4D97-AF65-F5344CB8AC3E}">
        <p14:creationId xmlns:p14="http://schemas.microsoft.com/office/powerpoint/2010/main" val="268597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16968" y="1860719"/>
            <a:ext cx="7848872" cy="523220"/>
          </a:xfrm>
          <a:prstGeom prst="rect">
            <a:avLst/>
          </a:prstGeom>
        </p:spPr>
        <p:txBody>
          <a:bodyPr wrap="square">
            <a:spAutoFit/>
          </a:bodyPr>
          <a:lstStyle/>
          <a:p>
            <a:endParaRPr lang="tr-TR" sz="2800" b="1" dirty="0">
              <a:solidFill>
                <a:srgbClr val="002060"/>
              </a:solidFill>
            </a:endParaRPr>
          </a:p>
        </p:txBody>
      </p:sp>
      <p:sp>
        <p:nvSpPr>
          <p:cNvPr id="5" name="Dikdörtgen 4"/>
          <p:cNvSpPr/>
          <p:nvPr/>
        </p:nvSpPr>
        <p:spPr>
          <a:xfrm>
            <a:off x="539552" y="539389"/>
            <a:ext cx="8064896" cy="830997"/>
          </a:xfrm>
          <a:prstGeom prst="rect">
            <a:avLst/>
          </a:prstGeom>
        </p:spPr>
        <p:txBody>
          <a:bodyPr wrap="square">
            <a:spAutoFit/>
          </a:bodyPr>
          <a:lstStyle/>
          <a:p>
            <a:pPr algn="ctr"/>
            <a:r>
              <a:rPr lang="tr-TR" sz="4800" b="1" dirty="0">
                <a:solidFill>
                  <a:srgbClr val="C00000"/>
                </a:solidFill>
              </a:rPr>
              <a:t>ERGONOMİNİN </a:t>
            </a:r>
            <a:r>
              <a:rPr lang="tr-TR" sz="4800" b="1" dirty="0" smtClean="0">
                <a:solidFill>
                  <a:srgbClr val="C00000"/>
                </a:solidFill>
              </a:rPr>
              <a:t>TARİHÇESİ</a:t>
            </a:r>
            <a:endParaRPr lang="tr-TR" sz="4800" b="1" dirty="0">
              <a:solidFill>
                <a:srgbClr val="C00000"/>
              </a:solidFill>
            </a:endParaRPr>
          </a:p>
        </p:txBody>
      </p:sp>
      <p:sp>
        <p:nvSpPr>
          <p:cNvPr id="2" name="Dikdörtgen 1"/>
          <p:cNvSpPr/>
          <p:nvPr/>
        </p:nvSpPr>
        <p:spPr>
          <a:xfrm>
            <a:off x="562794" y="1772816"/>
            <a:ext cx="8064896" cy="4832092"/>
          </a:xfrm>
          <a:prstGeom prst="rect">
            <a:avLst/>
          </a:prstGeom>
        </p:spPr>
        <p:txBody>
          <a:bodyPr wrap="square">
            <a:spAutoFit/>
          </a:bodyPr>
          <a:lstStyle/>
          <a:p>
            <a:pPr marL="342900" indent="-342900">
              <a:buFont typeface="Arial" panose="020B0604020202020204" pitchFamily="34" charset="0"/>
              <a:buChar char="•"/>
            </a:pPr>
            <a:r>
              <a:rPr lang="tr-TR" sz="2800" b="1" dirty="0">
                <a:solidFill>
                  <a:srgbClr val="002060"/>
                </a:solidFill>
              </a:rPr>
              <a:t>İnsan evrende alet yapan tek varlıktır. Bu yönüyle insan evrendeki bu özelliğini hala sürdürmektedir. </a:t>
            </a:r>
          </a:p>
          <a:p>
            <a:endParaRPr lang="tr-TR" sz="2800" b="1" dirty="0">
              <a:solidFill>
                <a:srgbClr val="002060"/>
              </a:solidFill>
            </a:endParaRPr>
          </a:p>
          <a:p>
            <a:pPr marL="342900" indent="-342900">
              <a:buFont typeface="Arial" panose="020B0604020202020204" pitchFamily="34" charset="0"/>
              <a:buChar char="•"/>
            </a:pPr>
            <a:r>
              <a:rPr lang="tr-TR" sz="2800" b="1" dirty="0" smtClean="0">
                <a:solidFill>
                  <a:srgbClr val="002060"/>
                </a:solidFill>
              </a:rPr>
              <a:t>İnsan-makine </a:t>
            </a:r>
            <a:r>
              <a:rPr lang="tr-TR" sz="2800" b="1" dirty="0">
                <a:solidFill>
                  <a:srgbClr val="002060"/>
                </a:solidFill>
              </a:rPr>
              <a:t>sistemi dizaynının evrimsel sürecinde meydana gelen en önemli adım aşağı-yukarı 35.000 yıl önce meydana gelmiştir. </a:t>
            </a:r>
            <a:endParaRPr lang="tr-TR" sz="2800" b="1" dirty="0" smtClean="0">
              <a:solidFill>
                <a:srgbClr val="002060"/>
              </a:solidFill>
            </a:endParaRPr>
          </a:p>
          <a:p>
            <a:pPr marL="342900" indent="-342900">
              <a:buFont typeface="Arial" panose="020B0604020202020204" pitchFamily="34" charset="0"/>
              <a:buChar char="•"/>
            </a:pPr>
            <a:endParaRPr lang="tr-TR" sz="2800" b="1" dirty="0">
              <a:solidFill>
                <a:srgbClr val="002060"/>
              </a:solidFill>
            </a:endParaRPr>
          </a:p>
          <a:p>
            <a:pPr marL="342900" indent="-342900">
              <a:buFont typeface="Arial" panose="020B0604020202020204" pitchFamily="34" charset="0"/>
              <a:buChar char="•"/>
            </a:pPr>
            <a:r>
              <a:rPr lang="tr-TR" sz="2800" b="1" dirty="0" smtClean="0">
                <a:solidFill>
                  <a:srgbClr val="002060"/>
                </a:solidFill>
              </a:rPr>
              <a:t>O </a:t>
            </a:r>
            <a:r>
              <a:rPr lang="tr-TR" sz="2800" b="1" dirty="0">
                <a:solidFill>
                  <a:srgbClr val="002060"/>
                </a:solidFill>
              </a:rPr>
              <a:t>dönem insan rutin olarak aletleri yapmayı ve kullanmayı öğrenmişti ve böylece görevini çok daha etkin olarak yapabilmesi imkan dahiline girmişti. </a:t>
            </a:r>
          </a:p>
        </p:txBody>
      </p:sp>
    </p:spTree>
    <p:extLst>
      <p:ext uri="{BB962C8B-B14F-4D97-AF65-F5344CB8AC3E}">
        <p14:creationId xmlns:p14="http://schemas.microsoft.com/office/powerpoint/2010/main" val="240479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16968" y="1860719"/>
            <a:ext cx="7848872" cy="523220"/>
          </a:xfrm>
          <a:prstGeom prst="rect">
            <a:avLst/>
          </a:prstGeom>
        </p:spPr>
        <p:txBody>
          <a:bodyPr wrap="square">
            <a:spAutoFit/>
          </a:bodyPr>
          <a:lstStyle/>
          <a:p>
            <a:endParaRPr lang="tr-TR" sz="2800" b="1" dirty="0">
              <a:solidFill>
                <a:srgbClr val="002060"/>
              </a:solidFill>
            </a:endParaRPr>
          </a:p>
        </p:txBody>
      </p:sp>
      <p:sp>
        <p:nvSpPr>
          <p:cNvPr id="5" name="Dikdörtgen 4"/>
          <p:cNvSpPr/>
          <p:nvPr/>
        </p:nvSpPr>
        <p:spPr>
          <a:xfrm>
            <a:off x="539552" y="188640"/>
            <a:ext cx="8064896" cy="830997"/>
          </a:xfrm>
          <a:prstGeom prst="rect">
            <a:avLst/>
          </a:prstGeom>
        </p:spPr>
        <p:txBody>
          <a:bodyPr wrap="square">
            <a:spAutoFit/>
          </a:bodyPr>
          <a:lstStyle/>
          <a:p>
            <a:pPr algn="ctr"/>
            <a:r>
              <a:rPr lang="tr-TR" sz="4800" b="1" dirty="0">
                <a:solidFill>
                  <a:srgbClr val="C00000"/>
                </a:solidFill>
              </a:rPr>
              <a:t>ERGONOMİNİN </a:t>
            </a:r>
            <a:r>
              <a:rPr lang="tr-TR" sz="4800" b="1" dirty="0" smtClean="0">
                <a:solidFill>
                  <a:srgbClr val="C00000"/>
                </a:solidFill>
              </a:rPr>
              <a:t>TARİHÇESİ</a:t>
            </a:r>
            <a:endParaRPr lang="tr-TR" sz="4800" b="1" dirty="0">
              <a:solidFill>
                <a:srgbClr val="C00000"/>
              </a:solidFill>
            </a:endParaRPr>
          </a:p>
        </p:txBody>
      </p:sp>
      <p:sp>
        <p:nvSpPr>
          <p:cNvPr id="2" name="Dikdörtgen 1"/>
          <p:cNvSpPr/>
          <p:nvPr/>
        </p:nvSpPr>
        <p:spPr>
          <a:xfrm>
            <a:off x="400869" y="1471940"/>
            <a:ext cx="8064896" cy="6555641"/>
          </a:xfrm>
          <a:prstGeom prst="rect">
            <a:avLst/>
          </a:prstGeom>
        </p:spPr>
        <p:txBody>
          <a:bodyPr wrap="square">
            <a:spAutoFit/>
          </a:bodyPr>
          <a:lstStyle/>
          <a:p>
            <a:pPr marL="342900" indent="-342900">
              <a:buFont typeface="Arial" panose="020B0604020202020204" pitchFamily="34" charset="0"/>
              <a:buChar char="•"/>
            </a:pPr>
            <a:r>
              <a:rPr lang="tr-TR" sz="2000" b="1" dirty="0">
                <a:solidFill>
                  <a:srgbClr val="002060"/>
                </a:solidFill>
              </a:rPr>
              <a:t>Ünlü </a:t>
            </a:r>
            <a:r>
              <a:rPr lang="tr-TR" sz="2000" b="1" dirty="0" err="1">
                <a:solidFill>
                  <a:srgbClr val="002060"/>
                </a:solidFill>
              </a:rPr>
              <a:t>Zulu</a:t>
            </a:r>
            <a:r>
              <a:rPr lang="tr-TR" sz="2000" b="1" dirty="0">
                <a:solidFill>
                  <a:srgbClr val="002060"/>
                </a:solidFill>
              </a:rPr>
              <a:t> lideri savaşçı </a:t>
            </a:r>
            <a:r>
              <a:rPr lang="tr-TR" sz="2000" b="1" dirty="0" err="1">
                <a:solidFill>
                  <a:srgbClr val="002060"/>
                </a:solidFill>
              </a:rPr>
              <a:t>Shaka</a:t>
            </a:r>
            <a:r>
              <a:rPr lang="tr-TR" sz="2000" b="1" dirty="0">
                <a:solidFill>
                  <a:srgbClr val="002060"/>
                </a:solidFill>
              </a:rPr>
              <a:t>, geleneksel savaş mızrağını yeniden dizayn ettiğinde, insan-makine sisteminde dramatik bir değişimi de ortaya koymuştur</a:t>
            </a:r>
            <a:r>
              <a:rPr lang="tr-TR" sz="2000" b="1" dirty="0" smtClean="0">
                <a:solidFill>
                  <a:srgbClr val="002060"/>
                </a:solidFill>
              </a:rPr>
              <a:t>.</a:t>
            </a:r>
          </a:p>
          <a:p>
            <a:r>
              <a:rPr lang="tr-TR" sz="2000" b="1" dirty="0" smtClean="0">
                <a:solidFill>
                  <a:srgbClr val="002060"/>
                </a:solidFill>
              </a:rPr>
              <a:t> </a:t>
            </a:r>
          </a:p>
          <a:p>
            <a:pPr marL="342900" indent="-342900">
              <a:buFont typeface="Arial" panose="020B0604020202020204" pitchFamily="34" charset="0"/>
              <a:buChar char="•"/>
            </a:pPr>
            <a:r>
              <a:rPr lang="tr-TR" sz="2000" b="1" dirty="0" err="1" smtClean="0">
                <a:solidFill>
                  <a:srgbClr val="002060"/>
                </a:solidFill>
              </a:rPr>
              <a:t>Zulu</a:t>
            </a:r>
            <a:r>
              <a:rPr lang="tr-TR" sz="2000" b="1" dirty="0" smtClean="0">
                <a:solidFill>
                  <a:srgbClr val="002060"/>
                </a:solidFill>
              </a:rPr>
              <a:t> </a:t>
            </a:r>
            <a:r>
              <a:rPr lang="tr-TR" sz="2000" b="1" dirty="0">
                <a:solidFill>
                  <a:srgbClr val="002060"/>
                </a:solidFill>
              </a:rPr>
              <a:t>kabilesinde son derece uzun bir mızrak savaşçılar tarafından atış eyleminde kullanılmakta idi. Savaşan kabileler  bir kalkan ile kendilerini koruyarak, ayakta bir vaziyetle belli bir mesafeden bu uzun mızrakları birbirlerine atarlar idi. </a:t>
            </a:r>
            <a:endParaRPr lang="tr-TR" sz="2000" b="1" dirty="0" smtClean="0">
              <a:solidFill>
                <a:srgbClr val="002060"/>
              </a:solidFill>
            </a:endParaRPr>
          </a:p>
          <a:p>
            <a:pPr marL="342900" indent="-342900">
              <a:buFont typeface="Arial" panose="020B0604020202020204" pitchFamily="34" charset="0"/>
              <a:buChar char="•"/>
            </a:pPr>
            <a:endParaRPr lang="tr-TR" sz="2000" b="1" dirty="0">
              <a:solidFill>
                <a:srgbClr val="002060"/>
              </a:solidFill>
            </a:endParaRPr>
          </a:p>
          <a:p>
            <a:pPr marL="342900" indent="-342900">
              <a:buFont typeface="Arial" panose="020B0604020202020204" pitchFamily="34" charset="0"/>
              <a:buChar char="•"/>
            </a:pPr>
            <a:r>
              <a:rPr lang="tr-TR" sz="2000" b="1" dirty="0">
                <a:solidFill>
                  <a:srgbClr val="FF0000"/>
                </a:solidFill>
              </a:rPr>
              <a:t>O dönemde </a:t>
            </a:r>
            <a:r>
              <a:rPr lang="tr-TR" sz="2000" b="1" dirty="0" err="1">
                <a:solidFill>
                  <a:srgbClr val="FF0000"/>
                </a:solidFill>
              </a:rPr>
              <a:t>Shaka</a:t>
            </a:r>
            <a:r>
              <a:rPr lang="tr-TR" sz="2000" b="1" dirty="0">
                <a:solidFill>
                  <a:srgbClr val="FF0000"/>
                </a:solidFill>
              </a:rPr>
              <a:t>, çok daha kısa ve biraz daha kalın bir mızrağı tasarladı. Bu dizayndaki mızrak, savaşçıların ileriye doğru daha hızlı bir şekilde koşabilmelerine ve düşmanlarını kalkanlarını kullanmalarına fırsat bırakmadan yakalamalarına imkan yaratarak onları gafil avlamada avantaj ve üstünlük sağlamalarına neden </a:t>
            </a:r>
            <a:r>
              <a:rPr lang="tr-TR" sz="2000" b="1" dirty="0" smtClean="0">
                <a:solidFill>
                  <a:srgbClr val="FF0000"/>
                </a:solidFill>
              </a:rPr>
              <a:t>oluyordu.</a:t>
            </a:r>
          </a:p>
          <a:p>
            <a:pPr marL="342900" indent="-342900">
              <a:buFont typeface="Arial" panose="020B0604020202020204" pitchFamily="34" charset="0"/>
              <a:buChar char="•"/>
            </a:pPr>
            <a:endParaRPr lang="tr-TR" sz="2000" b="1" dirty="0">
              <a:solidFill>
                <a:srgbClr val="002060"/>
              </a:solidFill>
            </a:endParaRPr>
          </a:p>
          <a:p>
            <a:pPr marL="342900" indent="-342900">
              <a:buFont typeface="Arial" panose="020B0604020202020204" pitchFamily="34" charset="0"/>
              <a:buChar char="•"/>
            </a:pPr>
            <a:r>
              <a:rPr lang="tr-TR" sz="2000" b="1" dirty="0" smtClean="0">
                <a:solidFill>
                  <a:srgbClr val="002060"/>
                </a:solidFill>
              </a:rPr>
              <a:t> </a:t>
            </a:r>
            <a:r>
              <a:rPr lang="tr-TR" sz="2000" b="1" dirty="0" smtClean="0">
                <a:solidFill>
                  <a:srgbClr val="FF0000"/>
                </a:solidFill>
              </a:rPr>
              <a:t>Bu </a:t>
            </a:r>
            <a:r>
              <a:rPr lang="tr-TR" sz="2000" b="1" dirty="0">
                <a:solidFill>
                  <a:srgbClr val="FF0000"/>
                </a:solidFill>
              </a:rPr>
              <a:t>örnek bize insanların bilinçli veya bilinçsiz ilk çağlardan beri ergonomik deneyimlerden  yararlandıklarını göstermektedir.</a:t>
            </a:r>
          </a:p>
          <a:p>
            <a:pPr marL="342900" indent="-342900">
              <a:buFont typeface="Arial" panose="020B0604020202020204" pitchFamily="34" charset="0"/>
              <a:buChar char="•"/>
            </a:pPr>
            <a:endParaRPr lang="tr-TR" sz="2000" b="1" dirty="0" smtClean="0">
              <a:solidFill>
                <a:srgbClr val="002060"/>
              </a:solidFill>
            </a:endParaRPr>
          </a:p>
          <a:p>
            <a:endParaRPr lang="tr-TR" sz="2000" b="1" dirty="0">
              <a:solidFill>
                <a:srgbClr val="002060"/>
              </a:solidFill>
            </a:endParaRPr>
          </a:p>
          <a:p>
            <a:endParaRPr lang="tr-TR" sz="2000" b="1" dirty="0" smtClean="0">
              <a:solidFill>
                <a:srgbClr val="002060"/>
              </a:solidFill>
            </a:endParaRPr>
          </a:p>
          <a:p>
            <a:endParaRPr lang="tr-TR" sz="2000" b="1" dirty="0">
              <a:solidFill>
                <a:srgbClr val="002060"/>
              </a:solidFill>
            </a:endParaRPr>
          </a:p>
        </p:txBody>
      </p:sp>
      <p:sp>
        <p:nvSpPr>
          <p:cNvPr id="3" name="Metin kutusu 2"/>
          <p:cNvSpPr txBox="1"/>
          <p:nvPr/>
        </p:nvSpPr>
        <p:spPr>
          <a:xfrm>
            <a:off x="821210" y="948720"/>
            <a:ext cx="7351190" cy="830997"/>
          </a:xfrm>
          <a:prstGeom prst="rect">
            <a:avLst/>
          </a:prstGeom>
          <a:noFill/>
        </p:spPr>
        <p:txBody>
          <a:bodyPr wrap="square" rtlCol="0">
            <a:spAutoFit/>
          </a:bodyPr>
          <a:lstStyle/>
          <a:p>
            <a:r>
              <a:rPr lang="tr-TR" sz="2400" b="1" u="sng" dirty="0" smtClean="0">
                <a:solidFill>
                  <a:srgbClr val="002060"/>
                </a:solidFill>
              </a:rPr>
              <a:t>ZULU KABİLESİ LİDERİ SHAKA </a:t>
            </a:r>
            <a:r>
              <a:rPr lang="tr-TR" sz="2400" b="1" u="sng" dirty="0">
                <a:solidFill>
                  <a:srgbClr val="002060"/>
                </a:solidFill>
              </a:rPr>
              <a:t>(35.000 YIL ÖNCE)</a:t>
            </a:r>
          </a:p>
          <a:p>
            <a:endParaRPr lang="tr-TR" sz="2400" b="1" u="sng" dirty="0">
              <a:solidFill>
                <a:srgbClr val="002060"/>
              </a:solidFill>
            </a:endParaRPr>
          </a:p>
        </p:txBody>
      </p:sp>
    </p:spTree>
    <p:extLst>
      <p:ext uri="{BB962C8B-B14F-4D97-AF65-F5344CB8AC3E}">
        <p14:creationId xmlns:p14="http://schemas.microsoft.com/office/powerpoint/2010/main" val="182832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16968" y="1860719"/>
            <a:ext cx="7848872" cy="523220"/>
          </a:xfrm>
          <a:prstGeom prst="rect">
            <a:avLst/>
          </a:prstGeom>
        </p:spPr>
        <p:txBody>
          <a:bodyPr wrap="square">
            <a:spAutoFit/>
          </a:bodyPr>
          <a:lstStyle/>
          <a:p>
            <a:endParaRPr lang="tr-TR" sz="2800" b="1" dirty="0">
              <a:solidFill>
                <a:srgbClr val="002060"/>
              </a:solidFill>
            </a:endParaRPr>
          </a:p>
        </p:txBody>
      </p:sp>
      <p:sp>
        <p:nvSpPr>
          <p:cNvPr id="5" name="Dikdörtgen 4"/>
          <p:cNvSpPr/>
          <p:nvPr/>
        </p:nvSpPr>
        <p:spPr>
          <a:xfrm>
            <a:off x="539552" y="188640"/>
            <a:ext cx="8064896" cy="830997"/>
          </a:xfrm>
          <a:prstGeom prst="rect">
            <a:avLst/>
          </a:prstGeom>
        </p:spPr>
        <p:txBody>
          <a:bodyPr wrap="square">
            <a:spAutoFit/>
          </a:bodyPr>
          <a:lstStyle/>
          <a:p>
            <a:pPr algn="ctr"/>
            <a:r>
              <a:rPr lang="tr-TR" sz="4800" b="1" dirty="0">
                <a:solidFill>
                  <a:srgbClr val="C00000"/>
                </a:solidFill>
              </a:rPr>
              <a:t>ERGONOMİNİN </a:t>
            </a:r>
            <a:r>
              <a:rPr lang="tr-TR" sz="4800" b="1" dirty="0" smtClean="0">
                <a:solidFill>
                  <a:srgbClr val="C00000"/>
                </a:solidFill>
              </a:rPr>
              <a:t>TARİHÇESİ</a:t>
            </a:r>
            <a:endParaRPr lang="tr-TR" sz="4800" b="1" dirty="0">
              <a:solidFill>
                <a:srgbClr val="C00000"/>
              </a:solidFill>
            </a:endParaRPr>
          </a:p>
        </p:txBody>
      </p:sp>
      <p:sp>
        <p:nvSpPr>
          <p:cNvPr id="2" name="Dikdörtgen 1"/>
          <p:cNvSpPr/>
          <p:nvPr/>
        </p:nvSpPr>
        <p:spPr>
          <a:xfrm>
            <a:off x="215516" y="2122329"/>
            <a:ext cx="8064896" cy="5324535"/>
          </a:xfrm>
          <a:prstGeom prst="rect">
            <a:avLst/>
          </a:prstGeom>
        </p:spPr>
        <p:txBody>
          <a:bodyPr wrap="square">
            <a:spAutoFit/>
          </a:bodyPr>
          <a:lstStyle/>
          <a:p>
            <a:pPr marL="342900" indent="-342900">
              <a:buFont typeface="Arial" panose="020B0604020202020204" pitchFamily="34" charset="0"/>
              <a:buChar char="•"/>
            </a:pPr>
            <a:endParaRPr lang="tr-TR" sz="2400" b="1" dirty="0" smtClean="0">
              <a:solidFill>
                <a:srgbClr val="002060"/>
              </a:solidFill>
            </a:endParaRPr>
          </a:p>
          <a:p>
            <a:pPr marL="342900" indent="-342900">
              <a:buFont typeface="Arial" panose="020B0604020202020204" pitchFamily="34" charset="0"/>
              <a:buChar char="•"/>
            </a:pPr>
            <a:r>
              <a:rPr lang="tr-TR" sz="2400" b="1" dirty="0" smtClean="0">
                <a:solidFill>
                  <a:srgbClr val="FF0000"/>
                </a:solidFill>
              </a:rPr>
              <a:t>İş ile hastalıklar arasındaki ilişkilerden bahseden ilk kişidir.</a:t>
            </a:r>
          </a:p>
          <a:p>
            <a:pPr marL="342900" indent="-342900">
              <a:buFont typeface="Arial" panose="020B0604020202020204" pitchFamily="34" charset="0"/>
              <a:buChar char="•"/>
            </a:pPr>
            <a:endParaRPr lang="tr-TR" sz="2400" b="1" dirty="0">
              <a:solidFill>
                <a:srgbClr val="002060"/>
              </a:solidFill>
            </a:endParaRPr>
          </a:p>
          <a:p>
            <a:pPr marL="342900" indent="-342900">
              <a:buFont typeface="Arial" panose="020B0604020202020204" pitchFamily="34" charset="0"/>
              <a:buChar char="•"/>
            </a:pPr>
            <a:r>
              <a:rPr lang="tr-TR" sz="2400" b="1" dirty="0" smtClean="0">
                <a:solidFill>
                  <a:srgbClr val="FF0000"/>
                </a:solidFill>
              </a:rPr>
              <a:t>İşçilerin hastalıkları isimli bir kitap yazmıştır.</a:t>
            </a:r>
          </a:p>
          <a:p>
            <a:pPr marL="342900" indent="-342900">
              <a:buFont typeface="Arial" panose="020B0604020202020204" pitchFamily="34" charset="0"/>
              <a:buChar char="•"/>
            </a:pPr>
            <a:endParaRPr lang="tr-TR" sz="2400" b="1" dirty="0">
              <a:solidFill>
                <a:srgbClr val="002060"/>
              </a:solidFill>
            </a:endParaRPr>
          </a:p>
          <a:p>
            <a:pPr marL="342900" indent="-342900">
              <a:buFont typeface="Arial" panose="020B0604020202020204" pitchFamily="34" charset="0"/>
              <a:buChar char="•"/>
            </a:pPr>
            <a:r>
              <a:rPr lang="tr-TR" sz="2400" b="1" dirty="0" smtClean="0">
                <a:solidFill>
                  <a:srgbClr val="002060"/>
                </a:solidFill>
              </a:rPr>
              <a:t>İşçilerde duruş biçimlerinin birçok ortak hastalığa sebep olduğunu ortaya koymuştur.</a:t>
            </a:r>
          </a:p>
          <a:p>
            <a:pPr marL="342900" indent="-342900">
              <a:buFont typeface="Arial" panose="020B0604020202020204" pitchFamily="34" charset="0"/>
              <a:buChar char="•"/>
            </a:pPr>
            <a:endParaRPr lang="tr-TR" sz="2400" b="1" dirty="0">
              <a:solidFill>
                <a:srgbClr val="002060"/>
              </a:solidFill>
            </a:endParaRPr>
          </a:p>
          <a:p>
            <a:pPr marL="342900" indent="-342900">
              <a:buFont typeface="Arial" panose="020B0604020202020204" pitchFamily="34" charset="0"/>
              <a:buChar char="•"/>
            </a:pPr>
            <a:r>
              <a:rPr lang="tr-TR" sz="2400" b="1" dirty="0" smtClean="0">
                <a:solidFill>
                  <a:srgbClr val="002060"/>
                </a:solidFill>
              </a:rPr>
              <a:t>İşçilerde uzun süreli oturmanın etkisini azaltmak için yürüme ve egzersiz yapmayı tavsiye etmiştir. </a:t>
            </a:r>
          </a:p>
          <a:p>
            <a:pPr marL="342900" indent="-342900">
              <a:buFont typeface="Arial" panose="020B0604020202020204" pitchFamily="34" charset="0"/>
              <a:buChar char="•"/>
            </a:pPr>
            <a:endParaRPr lang="tr-TR" b="1" dirty="0">
              <a:solidFill>
                <a:srgbClr val="002060"/>
              </a:solidFill>
            </a:endParaRPr>
          </a:p>
          <a:p>
            <a:pPr marL="342900" indent="-342900">
              <a:buFont typeface="Arial" panose="020B0604020202020204" pitchFamily="34" charset="0"/>
              <a:buChar char="•"/>
            </a:pPr>
            <a:endParaRPr lang="tr-TR" b="1" dirty="0" smtClean="0">
              <a:solidFill>
                <a:srgbClr val="002060"/>
              </a:solidFill>
            </a:endParaRPr>
          </a:p>
          <a:p>
            <a:endParaRPr lang="tr-TR" b="1" dirty="0">
              <a:solidFill>
                <a:srgbClr val="002060"/>
              </a:solidFill>
            </a:endParaRPr>
          </a:p>
          <a:p>
            <a:endParaRPr lang="tr-TR" b="1" dirty="0" smtClean="0">
              <a:solidFill>
                <a:srgbClr val="002060"/>
              </a:solidFill>
            </a:endParaRPr>
          </a:p>
          <a:p>
            <a:endParaRPr lang="tr-TR" b="1" dirty="0">
              <a:solidFill>
                <a:srgbClr val="002060"/>
              </a:solidFill>
            </a:endParaRPr>
          </a:p>
        </p:txBody>
      </p:sp>
      <p:sp>
        <p:nvSpPr>
          <p:cNvPr id="3" name="Metin kutusu 2"/>
          <p:cNvSpPr txBox="1"/>
          <p:nvPr/>
        </p:nvSpPr>
        <p:spPr>
          <a:xfrm>
            <a:off x="323528" y="1275944"/>
            <a:ext cx="7495206" cy="584775"/>
          </a:xfrm>
          <a:prstGeom prst="rect">
            <a:avLst/>
          </a:prstGeom>
          <a:noFill/>
        </p:spPr>
        <p:txBody>
          <a:bodyPr wrap="square" rtlCol="0">
            <a:spAutoFit/>
          </a:bodyPr>
          <a:lstStyle/>
          <a:p>
            <a:r>
              <a:rPr lang="tr-TR" sz="3200" b="1" u="sng" dirty="0" err="1" smtClean="0">
                <a:solidFill>
                  <a:srgbClr val="002060"/>
                </a:solidFill>
              </a:rPr>
              <a:t>Bernardino</a:t>
            </a:r>
            <a:r>
              <a:rPr lang="tr-TR" sz="3200" b="1" u="sng" dirty="0" smtClean="0">
                <a:solidFill>
                  <a:srgbClr val="002060"/>
                </a:solidFill>
              </a:rPr>
              <a:t> RAMAZZİNİ	 M.S. 1700</a:t>
            </a:r>
            <a:endParaRPr lang="tr-TR" sz="3200" b="1" u="sng" dirty="0">
              <a:solidFill>
                <a:srgbClr val="002060"/>
              </a:solidFill>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1013456"/>
            <a:ext cx="2232248" cy="1006744"/>
          </a:xfrm>
          <a:prstGeom prst="rect">
            <a:avLst/>
          </a:prstGeom>
        </p:spPr>
      </p:pic>
    </p:spTree>
    <p:extLst>
      <p:ext uri="{BB962C8B-B14F-4D97-AF65-F5344CB8AC3E}">
        <p14:creationId xmlns:p14="http://schemas.microsoft.com/office/powerpoint/2010/main" val="370496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16968" y="1860719"/>
            <a:ext cx="7848872" cy="523220"/>
          </a:xfrm>
          <a:prstGeom prst="rect">
            <a:avLst/>
          </a:prstGeom>
        </p:spPr>
        <p:txBody>
          <a:bodyPr wrap="square">
            <a:spAutoFit/>
          </a:bodyPr>
          <a:lstStyle/>
          <a:p>
            <a:endParaRPr lang="tr-TR" sz="2800" b="1" dirty="0">
              <a:solidFill>
                <a:srgbClr val="002060"/>
              </a:solidFill>
            </a:endParaRPr>
          </a:p>
        </p:txBody>
      </p:sp>
      <p:sp>
        <p:nvSpPr>
          <p:cNvPr id="5" name="Dikdörtgen 4"/>
          <p:cNvSpPr/>
          <p:nvPr/>
        </p:nvSpPr>
        <p:spPr>
          <a:xfrm>
            <a:off x="539552" y="188640"/>
            <a:ext cx="8064896" cy="830997"/>
          </a:xfrm>
          <a:prstGeom prst="rect">
            <a:avLst/>
          </a:prstGeom>
        </p:spPr>
        <p:txBody>
          <a:bodyPr wrap="square">
            <a:spAutoFit/>
          </a:bodyPr>
          <a:lstStyle/>
          <a:p>
            <a:pPr algn="ctr"/>
            <a:r>
              <a:rPr lang="tr-TR" sz="4800" b="1" dirty="0">
                <a:solidFill>
                  <a:srgbClr val="C00000"/>
                </a:solidFill>
              </a:rPr>
              <a:t>ERGONOMİNİN </a:t>
            </a:r>
            <a:r>
              <a:rPr lang="tr-TR" sz="4800" b="1" dirty="0" smtClean="0">
                <a:solidFill>
                  <a:srgbClr val="C00000"/>
                </a:solidFill>
              </a:rPr>
              <a:t>TARİHÇESİ</a:t>
            </a:r>
            <a:endParaRPr lang="tr-TR" sz="4800" b="1" dirty="0">
              <a:solidFill>
                <a:srgbClr val="C00000"/>
              </a:solidFill>
            </a:endParaRPr>
          </a:p>
        </p:txBody>
      </p:sp>
      <p:sp>
        <p:nvSpPr>
          <p:cNvPr id="2" name="Dikdörtgen 1"/>
          <p:cNvSpPr/>
          <p:nvPr/>
        </p:nvSpPr>
        <p:spPr>
          <a:xfrm>
            <a:off x="400869" y="1628800"/>
            <a:ext cx="8064896" cy="5693866"/>
          </a:xfrm>
          <a:prstGeom prst="rect">
            <a:avLst/>
          </a:prstGeom>
        </p:spPr>
        <p:txBody>
          <a:bodyPr wrap="square">
            <a:spAutoFit/>
          </a:bodyPr>
          <a:lstStyle/>
          <a:p>
            <a:pPr marL="342900" indent="-342900">
              <a:buFont typeface="Arial" panose="020B0604020202020204" pitchFamily="34" charset="0"/>
              <a:buChar char="•"/>
            </a:pPr>
            <a:endParaRPr lang="tr-TR" sz="2400" b="1" dirty="0" smtClean="0">
              <a:solidFill>
                <a:srgbClr val="002060"/>
              </a:solidFill>
            </a:endParaRPr>
          </a:p>
          <a:p>
            <a:pPr marL="342900" indent="-342900">
              <a:buFont typeface="Arial" panose="020B0604020202020204" pitchFamily="34" charset="0"/>
              <a:buChar char="•"/>
            </a:pPr>
            <a:r>
              <a:rPr lang="tr-TR" sz="2400" b="1" dirty="0">
                <a:solidFill>
                  <a:srgbClr val="002060"/>
                </a:solidFill>
              </a:rPr>
              <a:t>B</a:t>
            </a:r>
            <a:r>
              <a:rPr lang="tr-TR" sz="2400" b="1" dirty="0" smtClean="0">
                <a:solidFill>
                  <a:srgbClr val="002060"/>
                </a:solidFill>
              </a:rPr>
              <a:t>ilim </a:t>
            </a:r>
            <a:r>
              <a:rPr lang="tr-TR" sz="2400" b="1" dirty="0">
                <a:solidFill>
                  <a:srgbClr val="002060"/>
                </a:solidFill>
              </a:rPr>
              <a:t>dalındaki ilk çalışmalar F.W. Taylor’a (1856-1915) aittir. </a:t>
            </a:r>
            <a:endParaRPr lang="tr-TR" sz="2400" b="1" dirty="0" smtClean="0">
              <a:solidFill>
                <a:srgbClr val="002060"/>
              </a:solidFill>
            </a:endParaRPr>
          </a:p>
          <a:p>
            <a:endParaRPr lang="tr-TR" sz="2400" b="1" dirty="0" smtClean="0">
              <a:solidFill>
                <a:srgbClr val="002060"/>
              </a:solidFill>
            </a:endParaRPr>
          </a:p>
          <a:p>
            <a:pPr marL="342900" indent="-342900">
              <a:buFont typeface="Arial" panose="020B0604020202020204" pitchFamily="34" charset="0"/>
              <a:buChar char="•"/>
            </a:pPr>
            <a:r>
              <a:rPr lang="tr-TR" sz="2400" b="1" dirty="0" smtClean="0">
                <a:solidFill>
                  <a:srgbClr val="FF0000"/>
                </a:solidFill>
              </a:rPr>
              <a:t>1890’larda</a:t>
            </a:r>
            <a:r>
              <a:rPr lang="tr-TR" sz="2400" b="1" dirty="0">
                <a:solidFill>
                  <a:srgbClr val="FF0000"/>
                </a:solidFill>
              </a:rPr>
              <a:t>, insan iş başarısının arttırılması için küreklerin şekli üzerinde çalışmalar yapan Taylor’un çalışma koşullarını düzenlemeyi amaçladığı bilinmektedir.</a:t>
            </a:r>
            <a:endParaRPr lang="tr-TR" sz="2400" b="1" dirty="0" smtClean="0">
              <a:solidFill>
                <a:srgbClr val="FF0000"/>
              </a:solidFill>
            </a:endParaRPr>
          </a:p>
          <a:p>
            <a:endParaRPr lang="tr-TR" sz="2400" b="1" dirty="0" smtClean="0">
              <a:solidFill>
                <a:srgbClr val="002060"/>
              </a:solidFill>
            </a:endParaRPr>
          </a:p>
          <a:p>
            <a:pPr marL="342900" indent="-342900">
              <a:buFont typeface="Arial" panose="020B0604020202020204" pitchFamily="34" charset="0"/>
              <a:buChar char="•"/>
            </a:pPr>
            <a:r>
              <a:rPr lang="tr-TR" sz="2400" b="1" dirty="0" smtClean="0">
                <a:solidFill>
                  <a:srgbClr val="002060"/>
                </a:solidFill>
              </a:rPr>
              <a:t>Bu </a:t>
            </a:r>
            <a:r>
              <a:rPr lang="tr-TR" sz="2400" b="1" dirty="0">
                <a:solidFill>
                  <a:srgbClr val="002060"/>
                </a:solidFill>
              </a:rPr>
              <a:t>çalışmalar daha sonraları, zaman-metot çalışmaları olarak adlandırılmıştır.</a:t>
            </a:r>
            <a:r>
              <a:rPr lang="tr-TR" sz="2400" b="1" dirty="0" smtClean="0">
                <a:solidFill>
                  <a:srgbClr val="002060"/>
                </a:solidFill>
              </a:rPr>
              <a:t>		</a:t>
            </a:r>
            <a:endParaRPr lang="tr-TR" sz="2400" b="1" dirty="0">
              <a:solidFill>
                <a:srgbClr val="002060"/>
              </a:solidFill>
            </a:endParaRPr>
          </a:p>
          <a:p>
            <a:endParaRPr lang="tr-TR" sz="2400" b="1" dirty="0" smtClean="0">
              <a:solidFill>
                <a:srgbClr val="002060"/>
              </a:solidFill>
            </a:endParaRPr>
          </a:p>
          <a:p>
            <a:pPr marL="342900" indent="-342900">
              <a:buFont typeface="Arial" panose="020B0604020202020204" pitchFamily="34" charset="0"/>
              <a:buChar char="•"/>
            </a:pPr>
            <a:endParaRPr lang="tr-TR" b="1" dirty="0">
              <a:solidFill>
                <a:srgbClr val="002060"/>
              </a:solidFill>
            </a:endParaRPr>
          </a:p>
          <a:p>
            <a:pPr marL="342900" indent="-342900">
              <a:buFont typeface="Arial" panose="020B0604020202020204" pitchFamily="34" charset="0"/>
              <a:buChar char="•"/>
            </a:pPr>
            <a:endParaRPr lang="tr-TR" b="1" dirty="0" smtClean="0">
              <a:solidFill>
                <a:srgbClr val="002060"/>
              </a:solidFill>
            </a:endParaRPr>
          </a:p>
          <a:p>
            <a:endParaRPr lang="tr-TR" b="1" dirty="0">
              <a:solidFill>
                <a:srgbClr val="002060"/>
              </a:solidFill>
            </a:endParaRPr>
          </a:p>
          <a:p>
            <a:endParaRPr lang="tr-TR" b="1" dirty="0" smtClean="0">
              <a:solidFill>
                <a:srgbClr val="002060"/>
              </a:solidFill>
            </a:endParaRPr>
          </a:p>
          <a:p>
            <a:endParaRPr lang="tr-TR" b="1" dirty="0">
              <a:solidFill>
                <a:srgbClr val="002060"/>
              </a:solidFill>
            </a:endParaRPr>
          </a:p>
        </p:txBody>
      </p:sp>
      <p:sp>
        <p:nvSpPr>
          <p:cNvPr id="3" name="Metin kutusu 2"/>
          <p:cNvSpPr txBox="1"/>
          <p:nvPr/>
        </p:nvSpPr>
        <p:spPr>
          <a:xfrm>
            <a:off x="775645" y="1124744"/>
            <a:ext cx="7495206" cy="584775"/>
          </a:xfrm>
          <a:prstGeom prst="rect">
            <a:avLst/>
          </a:prstGeom>
          <a:noFill/>
        </p:spPr>
        <p:txBody>
          <a:bodyPr wrap="square" rtlCol="0">
            <a:spAutoFit/>
          </a:bodyPr>
          <a:lstStyle/>
          <a:p>
            <a:r>
              <a:rPr lang="tr-TR" sz="3200" b="1" u="sng" dirty="0" err="1" smtClean="0">
                <a:solidFill>
                  <a:srgbClr val="002060"/>
                </a:solidFill>
              </a:rPr>
              <a:t>Frederick</a:t>
            </a:r>
            <a:r>
              <a:rPr lang="tr-TR" sz="3200" b="1" u="sng" dirty="0" smtClean="0">
                <a:solidFill>
                  <a:srgbClr val="002060"/>
                </a:solidFill>
              </a:rPr>
              <a:t> Wilson TAYLOR 18. Y.Y.</a:t>
            </a:r>
            <a:endParaRPr lang="tr-TR" sz="3200" b="1" u="sng" dirty="0">
              <a:solidFill>
                <a:srgbClr val="002060"/>
              </a:solidFill>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6664" y="1019637"/>
            <a:ext cx="1015213" cy="1516490"/>
          </a:xfrm>
          <a:prstGeom prst="rect">
            <a:avLst/>
          </a:prstGeom>
        </p:spPr>
      </p:pic>
    </p:spTree>
    <p:extLst>
      <p:ext uri="{BB962C8B-B14F-4D97-AF65-F5344CB8AC3E}">
        <p14:creationId xmlns:p14="http://schemas.microsoft.com/office/powerpoint/2010/main" val="350533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188640"/>
            <a:ext cx="7772400" cy="1470025"/>
          </a:xfrm>
        </p:spPr>
        <p:txBody>
          <a:bodyPr>
            <a:noAutofit/>
          </a:bodyPr>
          <a:lstStyle/>
          <a:p>
            <a:r>
              <a:rPr lang="tr-TR" b="1" dirty="0" smtClean="0">
                <a:solidFill>
                  <a:srgbClr val="C00000"/>
                </a:solidFill>
              </a:rPr>
              <a:t>SUNUMUN İÇERİĞİ</a:t>
            </a:r>
            <a:endParaRPr lang="en-US" sz="4800" b="1" dirty="0">
              <a:solidFill>
                <a:srgbClr val="C00000"/>
              </a:solidFill>
            </a:endParaRPr>
          </a:p>
        </p:txBody>
      </p:sp>
      <p:sp>
        <p:nvSpPr>
          <p:cNvPr id="3" name="2 Alt Başlık"/>
          <p:cNvSpPr>
            <a:spLocks noGrp="1"/>
          </p:cNvSpPr>
          <p:nvPr>
            <p:ph type="subTitle" idx="1"/>
          </p:nvPr>
        </p:nvSpPr>
        <p:spPr>
          <a:xfrm>
            <a:off x="179512" y="980728"/>
            <a:ext cx="8568952" cy="5256584"/>
          </a:xfrm>
        </p:spPr>
        <p:txBody>
          <a:bodyPr>
            <a:noAutofit/>
          </a:bodyPr>
          <a:lstStyle/>
          <a:p>
            <a:pPr algn="l"/>
            <a:endParaRPr lang="tr-TR" sz="2800" b="1" dirty="0" smtClean="0">
              <a:solidFill>
                <a:srgbClr val="002060"/>
              </a:solidFill>
            </a:endParaRPr>
          </a:p>
          <a:p>
            <a:pPr marL="1080000" indent="-571500" algn="l">
              <a:buFont typeface="Arial" panose="020B0604020202020204" pitchFamily="34" charset="0"/>
              <a:buChar char="•"/>
            </a:pPr>
            <a:r>
              <a:rPr lang="tr-TR" sz="3400" b="1" dirty="0" smtClean="0">
                <a:solidFill>
                  <a:srgbClr val="002060"/>
                </a:solidFill>
              </a:rPr>
              <a:t>ERGONOMİYE GİRİŞ</a:t>
            </a:r>
          </a:p>
          <a:p>
            <a:pPr marL="1080000" indent="-571500" algn="l">
              <a:buFont typeface="Arial" panose="020B0604020202020204" pitchFamily="34" charset="0"/>
              <a:buChar char="•"/>
            </a:pPr>
            <a:r>
              <a:rPr lang="tr-TR" sz="3400" b="1" dirty="0" smtClean="0">
                <a:solidFill>
                  <a:srgbClr val="002060"/>
                </a:solidFill>
              </a:rPr>
              <a:t>ERGONOMİNİN KISA TARİHÇESİ</a:t>
            </a:r>
          </a:p>
          <a:p>
            <a:pPr marL="1080000" indent="-571500" algn="l">
              <a:buFont typeface="Arial" panose="020B0604020202020204" pitchFamily="34" charset="0"/>
              <a:buChar char="•"/>
            </a:pPr>
            <a:r>
              <a:rPr lang="tr-TR" sz="3400" b="1" dirty="0" smtClean="0">
                <a:solidFill>
                  <a:srgbClr val="002060"/>
                </a:solidFill>
              </a:rPr>
              <a:t>ANTROPOMETRİ</a:t>
            </a:r>
          </a:p>
          <a:p>
            <a:pPr marL="1080000" indent="-571500" algn="l">
              <a:buFont typeface="Arial" panose="020B0604020202020204" pitchFamily="34" charset="0"/>
              <a:buChar char="•"/>
            </a:pPr>
            <a:r>
              <a:rPr lang="tr-TR" sz="3400" b="1" dirty="0" smtClean="0">
                <a:solidFill>
                  <a:srgbClr val="002060"/>
                </a:solidFill>
              </a:rPr>
              <a:t>FİZİKSEL VE ERGONOMİK RİSK ETMENLERİ</a:t>
            </a:r>
          </a:p>
          <a:p>
            <a:pPr marL="1080000" indent="-571500" algn="l">
              <a:buFont typeface="Arial" panose="020B0604020202020204" pitchFamily="34" charset="0"/>
              <a:buChar char="•"/>
            </a:pPr>
            <a:r>
              <a:rPr lang="tr-TR" sz="3400" b="1" dirty="0" smtClean="0">
                <a:solidFill>
                  <a:srgbClr val="002060"/>
                </a:solidFill>
              </a:rPr>
              <a:t>ELLE KALDIRMA VE TAŞIMA</a:t>
            </a:r>
          </a:p>
          <a:p>
            <a:pPr marL="1080000" indent="-571500" algn="l">
              <a:buFont typeface="Arial" panose="020B0604020202020204" pitchFamily="34" charset="0"/>
              <a:buChar char="•"/>
            </a:pPr>
            <a:r>
              <a:rPr lang="tr-TR" sz="3400" b="1" dirty="0" smtClean="0">
                <a:solidFill>
                  <a:srgbClr val="002060"/>
                </a:solidFill>
              </a:rPr>
              <a:t>OFİS ERGONOMİSİ</a:t>
            </a:r>
          </a:p>
          <a:p>
            <a:pPr algn="just"/>
            <a:endParaRPr lang="tr-TR" sz="2400" dirty="0">
              <a:solidFill>
                <a:srgbClr val="002060"/>
              </a:solidFill>
            </a:endParaRPr>
          </a:p>
          <a:p>
            <a:pPr algn="l"/>
            <a:endParaRPr lang="tr-TR" sz="2400" dirty="0">
              <a:solidFill>
                <a:srgbClr val="002060"/>
              </a:solidFill>
            </a:endParaRPr>
          </a:p>
          <a:p>
            <a:pPr marL="457200" indent="-457200" algn="l">
              <a:buFont typeface="Arial" charset="0"/>
              <a:buChar char="•"/>
            </a:pPr>
            <a:endParaRPr lang="tr-TR"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16968" y="1860719"/>
            <a:ext cx="7848872" cy="523220"/>
          </a:xfrm>
          <a:prstGeom prst="rect">
            <a:avLst/>
          </a:prstGeom>
        </p:spPr>
        <p:txBody>
          <a:bodyPr wrap="square">
            <a:spAutoFit/>
          </a:bodyPr>
          <a:lstStyle/>
          <a:p>
            <a:endParaRPr lang="tr-TR" sz="2800" b="1" dirty="0">
              <a:solidFill>
                <a:srgbClr val="002060"/>
              </a:solidFill>
            </a:endParaRPr>
          </a:p>
        </p:txBody>
      </p:sp>
      <p:sp>
        <p:nvSpPr>
          <p:cNvPr id="5" name="Dikdörtgen 4"/>
          <p:cNvSpPr/>
          <p:nvPr/>
        </p:nvSpPr>
        <p:spPr>
          <a:xfrm>
            <a:off x="539552" y="188640"/>
            <a:ext cx="8064896" cy="830997"/>
          </a:xfrm>
          <a:prstGeom prst="rect">
            <a:avLst/>
          </a:prstGeom>
        </p:spPr>
        <p:txBody>
          <a:bodyPr wrap="square">
            <a:spAutoFit/>
          </a:bodyPr>
          <a:lstStyle/>
          <a:p>
            <a:pPr algn="ctr"/>
            <a:r>
              <a:rPr lang="tr-TR" sz="4800" b="1" dirty="0">
                <a:solidFill>
                  <a:srgbClr val="C00000"/>
                </a:solidFill>
              </a:rPr>
              <a:t>ERGONOMİNİN </a:t>
            </a:r>
            <a:r>
              <a:rPr lang="tr-TR" sz="4800" b="1" dirty="0" smtClean="0">
                <a:solidFill>
                  <a:srgbClr val="C00000"/>
                </a:solidFill>
              </a:rPr>
              <a:t>TARİHÇESİ</a:t>
            </a:r>
            <a:endParaRPr lang="tr-TR" sz="4800" b="1" dirty="0">
              <a:solidFill>
                <a:srgbClr val="C00000"/>
              </a:solidFill>
            </a:endParaRPr>
          </a:p>
        </p:txBody>
      </p:sp>
      <p:sp>
        <p:nvSpPr>
          <p:cNvPr id="2" name="Dikdörtgen 1"/>
          <p:cNvSpPr/>
          <p:nvPr/>
        </p:nvSpPr>
        <p:spPr>
          <a:xfrm>
            <a:off x="179512" y="1556792"/>
            <a:ext cx="6127903" cy="6647974"/>
          </a:xfrm>
          <a:prstGeom prst="rect">
            <a:avLst/>
          </a:prstGeom>
        </p:spPr>
        <p:txBody>
          <a:bodyPr wrap="square">
            <a:spAutoFit/>
          </a:bodyPr>
          <a:lstStyle/>
          <a:p>
            <a:pPr marL="342900" indent="-342900">
              <a:buFont typeface="Arial" panose="020B0604020202020204" pitchFamily="34" charset="0"/>
              <a:buChar char="•"/>
            </a:pPr>
            <a:endParaRPr lang="tr-TR" sz="2400" b="1" dirty="0" smtClean="0">
              <a:solidFill>
                <a:srgbClr val="002060"/>
              </a:solidFill>
            </a:endParaRPr>
          </a:p>
          <a:p>
            <a:pPr marL="342900" indent="-342900">
              <a:buFont typeface="Arial" panose="020B0604020202020204" pitchFamily="34" charset="0"/>
              <a:buChar char="•"/>
            </a:pPr>
            <a:r>
              <a:rPr lang="tr-TR" sz="2400" b="1" dirty="0" smtClean="0">
                <a:solidFill>
                  <a:srgbClr val="002060"/>
                </a:solidFill>
              </a:rPr>
              <a:t>1910’larda ergonomik yaklaşımlara öncülük eden iki yeni metot girişimi dikkat çekmiştir. </a:t>
            </a:r>
          </a:p>
          <a:p>
            <a:endParaRPr lang="tr-TR" sz="2400" b="1" dirty="0" smtClean="0">
              <a:solidFill>
                <a:srgbClr val="002060"/>
              </a:solidFill>
            </a:endParaRPr>
          </a:p>
          <a:p>
            <a:pPr marL="342900" indent="-342900">
              <a:buFont typeface="Arial" panose="020B0604020202020204" pitchFamily="34" charset="0"/>
              <a:buChar char="•"/>
            </a:pPr>
            <a:r>
              <a:rPr lang="tr-TR" sz="2400" b="1" dirty="0" smtClean="0">
                <a:solidFill>
                  <a:srgbClr val="FF0000"/>
                </a:solidFill>
              </a:rPr>
              <a:t>Bunların birincisi, Mühendis </a:t>
            </a:r>
            <a:r>
              <a:rPr lang="tr-TR" sz="2400" b="1" dirty="0" err="1" smtClean="0">
                <a:solidFill>
                  <a:srgbClr val="FF0000"/>
                </a:solidFill>
              </a:rPr>
              <a:t>Gilbreth</a:t>
            </a:r>
            <a:r>
              <a:rPr lang="tr-TR" sz="2400" b="1" dirty="0" smtClean="0">
                <a:solidFill>
                  <a:srgbClr val="FF0000"/>
                </a:solidFill>
              </a:rPr>
              <a:t> ile psikolog olan eşinin geliştirdikleri İŞ VE ZAMAN EDÜTÜ (time </a:t>
            </a:r>
            <a:r>
              <a:rPr lang="tr-TR" sz="2400" b="1" dirty="0" err="1" smtClean="0">
                <a:solidFill>
                  <a:srgbClr val="FF0000"/>
                </a:solidFill>
              </a:rPr>
              <a:t>and</a:t>
            </a:r>
            <a:r>
              <a:rPr lang="tr-TR" sz="2400" b="1" dirty="0" smtClean="0">
                <a:solidFill>
                  <a:srgbClr val="FF0000"/>
                </a:solidFill>
              </a:rPr>
              <a:t> </a:t>
            </a:r>
            <a:r>
              <a:rPr lang="tr-TR" sz="2400" b="1" dirty="0" err="1" smtClean="0">
                <a:solidFill>
                  <a:srgbClr val="FF0000"/>
                </a:solidFill>
              </a:rPr>
              <a:t>motion</a:t>
            </a:r>
            <a:r>
              <a:rPr lang="tr-TR" sz="2400" b="1" dirty="0" smtClean="0">
                <a:solidFill>
                  <a:srgbClr val="FF0000"/>
                </a:solidFill>
              </a:rPr>
              <a:t> </a:t>
            </a:r>
            <a:r>
              <a:rPr lang="tr-TR" sz="2400" b="1" dirty="0" err="1" smtClean="0">
                <a:solidFill>
                  <a:srgbClr val="FF0000"/>
                </a:solidFill>
              </a:rPr>
              <a:t>study</a:t>
            </a:r>
            <a:r>
              <a:rPr lang="tr-TR" sz="2400" b="1" dirty="0" smtClean="0">
                <a:solidFill>
                  <a:srgbClr val="FF0000"/>
                </a:solidFill>
              </a:rPr>
              <a:t>),</a:t>
            </a:r>
          </a:p>
          <a:p>
            <a:endParaRPr lang="tr-TR" sz="2400" b="1" dirty="0" smtClean="0">
              <a:solidFill>
                <a:srgbClr val="002060"/>
              </a:solidFill>
            </a:endParaRPr>
          </a:p>
          <a:p>
            <a:pPr marL="342900" indent="-342900">
              <a:buFont typeface="Arial" panose="020B0604020202020204" pitchFamily="34" charset="0"/>
              <a:buChar char="•"/>
            </a:pPr>
            <a:r>
              <a:rPr lang="tr-TR" sz="2400" b="1" dirty="0" smtClean="0">
                <a:solidFill>
                  <a:srgbClr val="002060"/>
                </a:solidFill>
              </a:rPr>
              <a:t>İkincisi ise, enerji harcamayı ölçmek için OKSİJEN TÜKETİMİ (</a:t>
            </a:r>
            <a:r>
              <a:rPr lang="tr-TR" sz="2400" b="1" dirty="0" err="1" smtClean="0">
                <a:solidFill>
                  <a:srgbClr val="002060"/>
                </a:solidFill>
              </a:rPr>
              <a:t>oxygen</a:t>
            </a:r>
            <a:r>
              <a:rPr lang="tr-TR" sz="2400" b="1" dirty="0" smtClean="0">
                <a:solidFill>
                  <a:srgbClr val="002060"/>
                </a:solidFill>
              </a:rPr>
              <a:t> </a:t>
            </a:r>
            <a:r>
              <a:rPr lang="tr-TR" sz="2400" b="1" dirty="0" err="1" smtClean="0">
                <a:solidFill>
                  <a:srgbClr val="002060"/>
                </a:solidFill>
              </a:rPr>
              <a:t>uptake</a:t>
            </a:r>
            <a:r>
              <a:rPr lang="tr-TR" sz="2400" b="1" dirty="0" smtClean="0">
                <a:solidFill>
                  <a:srgbClr val="002060"/>
                </a:solidFill>
              </a:rPr>
              <a:t>) formülünü geliştiren ve GAZ GEÇİRMEZ ÖRNEK ALMA TORBALARI ile tanınan Douglas’ın çalışmalarıdır.		</a:t>
            </a:r>
            <a:endParaRPr lang="tr-TR" sz="2400" b="1" dirty="0">
              <a:solidFill>
                <a:srgbClr val="002060"/>
              </a:solidFill>
            </a:endParaRPr>
          </a:p>
          <a:p>
            <a:endParaRPr lang="tr-TR" sz="2400" b="1" dirty="0" smtClean="0">
              <a:solidFill>
                <a:srgbClr val="002060"/>
              </a:solidFill>
            </a:endParaRPr>
          </a:p>
          <a:p>
            <a:pPr marL="342900" indent="-342900">
              <a:buFont typeface="Arial" panose="020B0604020202020204" pitchFamily="34" charset="0"/>
              <a:buChar char="•"/>
            </a:pPr>
            <a:endParaRPr lang="tr-TR" b="1" dirty="0">
              <a:solidFill>
                <a:srgbClr val="002060"/>
              </a:solidFill>
            </a:endParaRPr>
          </a:p>
          <a:p>
            <a:pPr marL="342900" indent="-342900">
              <a:buFont typeface="Arial" panose="020B0604020202020204" pitchFamily="34" charset="0"/>
              <a:buChar char="•"/>
            </a:pPr>
            <a:endParaRPr lang="tr-TR" b="1" dirty="0" smtClean="0">
              <a:solidFill>
                <a:srgbClr val="002060"/>
              </a:solidFill>
            </a:endParaRPr>
          </a:p>
          <a:p>
            <a:endParaRPr lang="tr-TR" b="1" dirty="0">
              <a:solidFill>
                <a:srgbClr val="002060"/>
              </a:solidFill>
            </a:endParaRPr>
          </a:p>
          <a:p>
            <a:endParaRPr lang="tr-TR" b="1" dirty="0" smtClean="0">
              <a:solidFill>
                <a:srgbClr val="002060"/>
              </a:solidFill>
            </a:endParaRPr>
          </a:p>
          <a:p>
            <a:endParaRPr lang="tr-TR" b="1" dirty="0">
              <a:solidFill>
                <a:srgbClr val="002060"/>
              </a:solidFill>
            </a:endParaRPr>
          </a:p>
        </p:txBody>
      </p:sp>
      <p:sp>
        <p:nvSpPr>
          <p:cNvPr id="3" name="Metin kutusu 2"/>
          <p:cNvSpPr txBox="1"/>
          <p:nvPr/>
        </p:nvSpPr>
        <p:spPr>
          <a:xfrm>
            <a:off x="775645" y="1124744"/>
            <a:ext cx="6172619" cy="523220"/>
          </a:xfrm>
          <a:prstGeom prst="rect">
            <a:avLst/>
          </a:prstGeom>
          <a:noFill/>
        </p:spPr>
        <p:txBody>
          <a:bodyPr wrap="square" rtlCol="0">
            <a:spAutoFit/>
          </a:bodyPr>
          <a:lstStyle/>
          <a:p>
            <a:r>
              <a:rPr lang="tr-TR" sz="2800" b="1" u="sng" dirty="0" smtClean="0">
                <a:solidFill>
                  <a:srgbClr val="002060"/>
                </a:solidFill>
              </a:rPr>
              <a:t>Frank ve </a:t>
            </a:r>
            <a:r>
              <a:rPr lang="tr-TR" sz="2800" b="1" u="sng" dirty="0" err="1" smtClean="0">
                <a:solidFill>
                  <a:srgbClr val="002060"/>
                </a:solidFill>
              </a:rPr>
              <a:t>Lillian</a:t>
            </a:r>
            <a:r>
              <a:rPr lang="tr-TR" sz="2800" b="1" u="sng" dirty="0" smtClean="0">
                <a:solidFill>
                  <a:srgbClr val="002060"/>
                </a:solidFill>
              </a:rPr>
              <a:t> GİLBRETH 19. Y.Y.</a:t>
            </a:r>
            <a:endParaRPr lang="tr-TR" sz="2800" b="1" u="sng" dirty="0">
              <a:solidFill>
                <a:srgbClr val="002060"/>
              </a:solidFill>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7415" y="1161190"/>
            <a:ext cx="2714718" cy="1763754"/>
          </a:xfrm>
          <a:prstGeom prst="rect">
            <a:avLst/>
          </a:prstGeom>
        </p:spPr>
      </p:pic>
    </p:spTree>
    <p:extLst>
      <p:ext uri="{BB962C8B-B14F-4D97-AF65-F5344CB8AC3E}">
        <p14:creationId xmlns:p14="http://schemas.microsoft.com/office/powerpoint/2010/main" val="128101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16968" y="1860719"/>
            <a:ext cx="7848872" cy="523220"/>
          </a:xfrm>
          <a:prstGeom prst="rect">
            <a:avLst/>
          </a:prstGeom>
        </p:spPr>
        <p:txBody>
          <a:bodyPr wrap="square">
            <a:spAutoFit/>
          </a:bodyPr>
          <a:lstStyle/>
          <a:p>
            <a:endParaRPr lang="tr-TR" sz="2800" b="1" dirty="0">
              <a:solidFill>
                <a:srgbClr val="002060"/>
              </a:solidFill>
            </a:endParaRPr>
          </a:p>
        </p:txBody>
      </p:sp>
      <p:sp>
        <p:nvSpPr>
          <p:cNvPr id="5" name="Dikdörtgen 4"/>
          <p:cNvSpPr/>
          <p:nvPr/>
        </p:nvSpPr>
        <p:spPr>
          <a:xfrm>
            <a:off x="539552" y="188640"/>
            <a:ext cx="8064896" cy="830997"/>
          </a:xfrm>
          <a:prstGeom prst="rect">
            <a:avLst/>
          </a:prstGeom>
        </p:spPr>
        <p:txBody>
          <a:bodyPr wrap="square">
            <a:spAutoFit/>
          </a:bodyPr>
          <a:lstStyle/>
          <a:p>
            <a:pPr algn="ctr"/>
            <a:r>
              <a:rPr lang="tr-TR" sz="4800" b="1" dirty="0">
                <a:solidFill>
                  <a:srgbClr val="C00000"/>
                </a:solidFill>
              </a:rPr>
              <a:t>ERGONOMİNİN </a:t>
            </a:r>
            <a:r>
              <a:rPr lang="tr-TR" sz="4800" b="1" dirty="0" smtClean="0">
                <a:solidFill>
                  <a:srgbClr val="C00000"/>
                </a:solidFill>
              </a:rPr>
              <a:t>TARİHÇESİ</a:t>
            </a:r>
            <a:endParaRPr lang="tr-TR" sz="4800" b="1" dirty="0">
              <a:solidFill>
                <a:srgbClr val="C00000"/>
              </a:solidFill>
            </a:endParaRPr>
          </a:p>
        </p:txBody>
      </p:sp>
      <p:sp>
        <p:nvSpPr>
          <p:cNvPr id="2" name="Dikdörtgen 1"/>
          <p:cNvSpPr/>
          <p:nvPr/>
        </p:nvSpPr>
        <p:spPr>
          <a:xfrm>
            <a:off x="184423" y="1268760"/>
            <a:ext cx="6127903" cy="7386638"/>
          </a:xfrm>
          <a:prstGeom prst="rect">
            <a:avLst/>
          </a:prstGeom>
        </p:spPr>
        <p:txBody>
          <a:bodyPr wrap="square">
            <a:spAutoFit/>
          </a:bodyPr>
          <a:lstStyle/>
          <a:p>
            <a:pPr marL="342900" indent="-342900">
              <a:buFont typeface="Arial" panose="020B0604020202020204" pitchFamily="34" charset="0"/>
              <a:buChar char="•"/>
            </a:pPr>
            <a:endParaRPr lang="tr-TR" sz="2400" b="1" dirty="0" smtClean="0">
              <a:solidFill>
                <a:srgbClr val="002060"/>
              </a:solidFill>
            </a:endParaRPr>
          </a:p>
          <a:p>
            <a:pPr marL="342900" indent="-342900">
              <a:buFont typeface="Arial" panose="020B0604020202020204" pitchFamily="34" charset="0"/>
              <a:buChar char="•"/>
            </a:pPr>
            <a:r>
              <a:rPr lang="tr-TR" sz="2400" b="1" dirty="0" smtClean="0">
                <a:solidFill>
                  <a:srgbClr val="FF0000"/>
                </a:solidFill>
              </a:rPr>
              <a:t>Endüstriyel etkinliklerde psikoloji adında kitap yazmıştır (1913).</a:t>
            </a:r>
          </a:p>
          <a:p>
            <a:endParaRPr lang="tr-TR" sz="2400" b="1" dirty="0" smtClean="0">
              <a:solidFill>
                <a:srgbClr val="002060"/>
              </a:solidFill>
            </a:endParaRPr>
          </a:p>
          <a:p>
            <a:pPr marL="342900" indent="-342900">
              <a:buFont typeface="Arial" panose="020B0604020202020204" pitchFamily="34" charset="0"/>
              <a:buChar char="•"/>
            </a:pPr>
            <a:r>
              <a:rPr lang="tr-TR" sz="2400" b="1" dirty="0" smtClean="0">
                <a:solidFill>
                  <a:srgbClr val="002060"/>
                </a:solidFill>
              </a:rPr>
              <a:t>Cambridge Üniversitesinde deneysel psikoloji laboratuvarının kurulmasında etkin rol almıştır. </a:t>
            </a:r>
          </a:p>
          <a:p>
            <a:endParaRPr lang="tr-TR" sz="2400" b="1" dirty="0" smtClean="0">
              <a:solidFill>
                <a:srgbClr val="002060"/>
              </a:solidFill>
            </a:endParaRPr>
          </a:p>
          <a:p>
            <a:pPr marL="342900" indent="-342900">
              <a:buFont typeface="Arial" panose="020B0604020202020204" pitchFamily="34" charset="0"/>
              <a:buChar char="•"/>
            </a:pPr>
            <a:r>
              <a:rPr lang="tr-TR" sz="2400" b="1" dirty="0" smtClean="0">
                <a:solidFill>
                  <a:srgbClr val="002060"/>
                </a:solidFill>
              </a:rPr>
              <a:t>Birinci dünya savaşının ardından İngiltere’de bir yorgunluk araştırmaları kurulu oluşturulmuş ve ulusal endüstri psikolojisi enstitüsü kurulmuş ve </a:t>
            </a:r>
            <a:r>
              <a:rPr lang="tr-TR" sz="2400" b="1" dirty="0" err="1" smtClean="0">
                <a:solidFill>
                  <a:srgbClr val="002060"/>
                </a:solidFill>
              </a:rPr>
              <a:t>Munsterberg</a:t>
            </a:r>
            <a:r>
              <a:rPr lang="tr-TR" sz="2400" b="1" dirty="0" smtClean="0">
                <a:solidFill>
                  <a:srgbClr val="002060"/>
                </a:solidFill>
              </a:rPr>
              <a:t> deneysel çalışmaları ve uygulamalı araştırmalarıyla bu kurumları desteklemiştir.	</a:t>
            </a:r>
            <a:endParaRPr lang="tr-TR" sz="2400" b="1" dirty="0">
              <a:solidFill>
                <a:srgbClr val="002060"/>
              </a:solidFill>
            </a:endParaRPr>
          </a:p>
          <a:p>
            <a:endParaRPr lang="tr-TR" sz="2400" b="1" dirty="0" smtClean="0">
              <a:solidFill>
                <a:srgbClr val="002060"/>
              </a:solidFill>
            </a:endParaRPr>
          </a:p>
          <a:p>
            <a:pPr marL="342900" indent="-342900">
              <a:buFont typeface="Arial" panose="020B0604020202020204" pitchFamily="34" charset="0"/>
              <a:buChar char="•"/>
            </a:pPr>
            <a:endParaRPr lang="tr-TR" b="1" dirty="0">
              <a:solidFill>
                <a:srgbClr val="002060"/>
              </a:solidFill>
            </a:endParaRPr>
          </a:p>
          <a:p>
            <a:pPr marL="342900" indent="-342900">
              <a:buFont typeface="Arial" panose="020B0604020202020204" pitchFamily="34" charset="0"/>
              <a:buChar char="•"/>
            </a:pPr>
            <a:endParaRPr lang="tr-TR" b="1" dirty="0" smtClean="0">
              <a:solidFill>
                <a:srgbClr val="002060"/>
              </a:solidFill>
            </a:endParaRPr>
          </a:p>
          <a:p>
            <a:endParaRPr lang="tr-TR" b="1" dirty="0">
              <a:solidFill>
                <a:srgbClr val="002060"/>
              </a:solidFill>
            </a:endParaRPr>
          </a:p>
          <a:p>
            <a:endParaRPr lang="tr-TR" b="1" dirty="0" smtClean="0">
              <a:solidFill>
                <a:srgbClr val="002060"/>
              </a:solidFill>
            </a:endParaRPr>
          </a:p>
          <a:p>
            <a:endParaRPr lang="tr-TR" b="1" dirty="0">
              <a:solidFill>
                <a:srgbClr val="002060"/>
              </a:solidFill>
            </a:endParaRPr>
          </a:p>
        </p:txBody>
      </p:sp>
      <p:sp>
        <p:nvSpPr>
          <p:cNvPr id="3" name="Metin kutusu 2"/>
          <p:cNvSpPr txBox="1"/>
          <p:nvPr/>
        </p:nvSpPr>
        <p:spPr>
          <a:xfrm>
            <a:off x="511002" y="863134"/>
            <a:ext cx="6172619" cy="523220"/>
          </a:xfrm>
          <a:prstGeom prst="rect">
            <a:avLst/>
          </a:prstGeom>
          <a:noFill/>
        </p:spPr>
        <p:txBody>
          <a:bodyPr wrap="square" rtlCol="0">
            <a:spAutoFit/>
          </a:bodyPr>
          <a:lstStyle/>
          <a:p>
            <a:r>
              <a:rPr lang="tr-TR" sz="2800" b="1" u="sng" dirty="0" smtClean="0">
                <a:solidFill>
                  <a:srgbClr val="002060"/>
                </a:solidFill>
              </a:rPr>
              <a:t>MUNSTERBERG 1913</a:t>
            </a:r>
            <a:endParaRPr lang="tr-TR" sz="2800" b="1" u="sng" dirty="0">
              <a:solidFill>
                <a:srgbClr val="00206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326" y="1087795"/>
            <a:ext cx="259228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90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16968" y="1860719"/>
            <a:ext cx="7848872" cy="523220"/>
          </a:xfrm>
          <a:prstGeom prst="rect">
            <a:avLst/>
          </a:prstGeom>
        </p:spPr>
        <p:txBody>
          <a:bodyPr wrap="square">
            <a:spAutoFit/>
          </a:bodyPr>
          <a:lstStyle/>
          <a:p>
            <a:endParaRPr lang="tr-TR" sz="2800" b="1" dirty="0">
              <a:solidFill>
                <a:srgbClr val="002060"/>
              </a:solidFill>
            </a:endParaRPr>
          </a:p>
        </p:txBody>
      </p:sp>
      <p:sp>
        <p:nvSpPr>
          <p:cNvPr id="5" name="Dikdörtgen 4"/>
          <p:cNvSpPr/>
          <p:nvPr/>
        </p:nvSpPr>
        <p:spPr>
          <a:xfrm>
            <a:off x="539552" y="188640"/>
            <a:ext cx="8064896" cy="830997"/>
          </a:xfrm>
          <a:prstGeom prst="rect">
            <a:avLst/>
          </a:prstGeom>
        </p:spPr>
        <p:txBody>
          <a:bodyPr wrap="square">
            <a:spAutoFit/>
          </a:bodyPr>
          <a:lstStyle/>
          <a:p>
            <a:pPr algn="ctr"/>
            <a:r>
              <a:rPr lang="tr-TR" sz="4800" b="1" dirty="0">
                <a:solidFill>
                  <a:srgbClr val="C00000"/>
                </a:solidFill>
              </a:rPr>
              <a:t>ERGONOMİNİN </a:t>
            </a:r>
            <a:r>
              <a:rPr lang="tr-TR" sz="4800" b="1" dirty="0" smtClean="0">
                <a:solidFill>
                  <a:srgbClr val="C00000"/>
                </a:solidFill>
              </a:rPr>
              <a:t>TARİHÇESİ</a:t>
            </a:r>
            <a:endParaRPr lang="tr-TR" sz="4800" b="1" dirty="0">
              <a:solidFill>
                <a:srgbClr val="C00000"/>
              </a:solidFill>
            </a:endParaRPr>
          </a:p>
        </p:txBody>
      </p:sp>
      <p:sp>
        <p:nvSpPr>
          <p:cNvPr id="2" name="Dikdörtgen 1"/>
          <p:cNvSpPr/>
          <p:nvPr/>
        </p:nvSpPr>
        <p:spPr>
          <a:xfrm>
            <a:off x="184423" y="1268760"/>
            <a:ext cx="8636049" cy="7017306"/>
          </a:xfrm>
          <a:prstGeom prst="rect">
            <a:avLst/>
          </a:prstGeom>
        </p:spPr>
        <p:txBody>
          <a:bodyPr wrap="square">
            <a:spAutoFit/>
          </a:bodyPr>
          <a:lstStyle/>
          <a:p>
            <a:pPr marL="342900" indent="-342900">
              <a:buFont typeface="Arial" panose="020B0604020202020204" pitchFamily="34" charset="0"/>
              <a:buChar char="•"/>
            </a:pPr>
            <a:endParaRPr lang="tr-TR" sz="2800" b="1" dirty="0" smtClean="0">
              <a:solidFill>
                <a:srgbClr val="002060"/>
              </a:solidFill>
            </a:endParaRPr>
          </a:p>
          <a:p>
            <a:pPr marL="342900" indent="-342900">
              <a:buFont typeface="Arial" panose="020B0604020202020204" pitchFamily="34" charset="0"/>
              <a:buChar char="•"/>
            </a:pPr>
            <a:r>
              <a:rPr lang="tr-TR" sz="2800" b="1" dirty="0">
                <a:solidFill>
                  <a:srgbClr val="002060"/>
                </a:solidFill>
              </a:rPr>
              <a:t>İkinci Dünya Savaşında, savaşan ülkeler, pek çok yeni harp silah ve araçlarını hizmete sokmuş fakat, makinelerin yetenekleri abartılarak, insan-makina sistemleri düşüncesi önemsenmediğinden, savaş suresince, insan ya da makine hataları nedeni ile pek çok kişi hayatını kaybetmiştir. </a:t>
            </a:r>
            <a:endParaRPr lang="tr-TR" sz="2800" b="1" dirty="0" smtClean="0">
              <a:solidFill>
                <a:srgbClr val="002060"/>
              </a:solidFill>
            </a:endParaRPr>
          </a:p>
          <a:p>
            <a:pPr marL="342900" indent="-342900">
              <a:buFont typeface="Arial" panose="020B0604020202020204" pitchFamily="34" charset="0"/>
              <a:buChar char="•"/>
            </a:pPr>
            <a:endParaRPr lang="tr-TR" sz="2800" b="1" dirty="0">
              <a:solidFill>
                <a:srgbClr val="002060"/>
              </a:solidFill>
            </a:endParaRPr>
          </a:p>
          <a:p>
            <a:pPr marL="342900" indent="-342900">
              <a:buFont typeface="Arial" panose="020B0604020202020204" pitchFamily="34" charset="0"/>
              <a:buChar char="•"/>
            </a:pPr>
            <a:r>
              <a:rPr lang="tr-TR" sz="2800" b="1" dirty="0" smtClean="0">
                <a:solidFill>
                  <a:srgbClr val="002060"/>
                </a:solidFill>
              </a:rPr>
              <a:t>Konunun </a:t>
            </a:r>
            <a:r>
              <a:rPr lang="tr-TR" sz="2800" b="1" dirty="0">
                <a:solidFill>
                  <a:srgbClr val="002060"/>
                </a:solidFill>
              </a:rPr>
              <a:t>derinliğine incelenmesi sonunda da </a:t>
            </a:r>
            <a:r>
              <a:rPr lang="tr-TR" sz="2800" b="1" dirty="0" smtClean="0">
                <a:solidFill>
                  <a:srgbClr val="FF0000"/>
                </a:solidFill>
              </a:rPr>
              <a:t>«</a:t>
            </a:r>
            <a:r>
              <a:rPr lang="tr-TR" sz="2800" b="1" dirty="0">
                <a:solidFill>
                  <a:srgbClr val="FF0000"/>
                </a:solidFill>
              </a:rPr>
              <a:t>GELİŞTİRİLECEK HER TÜRLÜ ARAÇ VE GERECİN TASARIMİNDA İNSAN FAKTORUNUN DİKKATE ALINMASI»</a:t>
            </a:r>
            <a:r>
              <a:rPr lang="tr-TR" sz="2800" b="1" dirty="0">
                <a:solidFill>
                  <a:srgbClr val="002060"/>
                </a:solidFill>
              </a:rPr>
              <a:t> </a:t>
            </a:r>
            <a:r>
              <a:rPr lang="tr-TR" sz="2800" b="1" dirty="0" err="1" smtClean="0">
                <a:solidFill>
                  <a:srgbClr val="002060"/>
                </a:solidFill>
              </a:rPr>
              <a:t>nın</a:t>
            </a:r>
            <a:r>
              <a:rPr lang="tr-TR" sz="2800" b="1" dirty="0" smtClean="0">
                <a:solidFill>
                  <a:srgbClr val="002060"/>
                </a:solidFill>
              </a:rPr>
              <a:t> </a:t>
            </a:r>
            <a:r>
              <a:rPr lang="tr-TR" sz="2800" b="1" dirty="0">
                <a:solidFill>
                  <a:srgbClr val="002060"/>
                </a:solidFill>
              </a:rPr>
              <a:t>ne derece önemli olduğu anlaşılmıştır. </a:t>
            </a:r>
          </a:p>
          <a:p>
            <a:endParaRPr lang="tr-TR" sz="2400" b="1" dirty="0" smtClean="0">
              <a:solidFill>
                <a:srgbClr val="002060"/>
              </a:solidFill>
            </a:endParaRPr>
          </a:p>
          <a:p>
            <a:pPr marL="342900" indent="-342900">
              <a:buFont typeface="Arial" panose="020B0604020202020204" pitchFamily="34" charset="0"/>
              <a:buChar char="•"/>
            </a:pPr>
            <a:endParaRPr lang="tr-TR" b="1" dirty="0">
              <a:solidFill>
                <a:srgbClr val="002060"/>
              </a:solidFill>
            </a:endParaRPr>
          </a:p>
          <a:p>
            <a:pPr marL="342900" indent="-342900">
              <a:buFont typeface="Arial" panose="020B0604020202020204" pitchFamily="34" charset="0"/>
              <a:buChar char="•"/>
            </a:pPr>
            <a:endParaRPr lang="tr-TR" b="1" dirty="0" smtClean="0">
              <a:solidFill>
                <a:srgbClr val="002060"/>
              </a:solidFill>
            </a:endParaRPr>
          </a:p>
          <a:p>
            <a:endParaRPr lang="tr-TR" b="1" dirty="0">
              <a:solidFill>
                <a:srgbClr val="002060"/>
              </a:solidFill>
            </a:endParaRPr>
          </a:p>
          <a:p>
            <a:endParaRPr lang="tr-TR" b="1" dirty="0" smtClean="0">
              <a:solidFill>
                <a:srgbClr val="002060"/>
              </a:solidFill>
            </a:endParaRPr>
          </a:p>
          <a:p>
            <a:endParaRPr lang="tr-TR" b="1" dirty="0">
              <a:solidFill>
                <a:srgbClr val="002060"/>
              </a:solidFill>
            </a:endParaRPr>
          </a:p>
        </p:txBody>
      </p:sp>
    </p:spTree>
    <p:extLst>
      <p:ext uri="{BB962C8B-B14F-4D97-AF65-F5344CB8AC3E}">
        <p14:creationId xmlns:p14="http://schemas.microsoft.com/office/powerpoint/2010/main" val="94676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16968" y="1860719"/>
            <a:ext cx="7848872" cy="523220"/>
          </a:xfrm>
          <a:prstGeom prst="rect">
            <a:avLst/>
          </a:prstGeom>
        </p:spPr>
        <p:txBody>
          <a:bodyPr wrap="square">
            <a:spAutoFit/>
          </a:bodyPr>
          <a:lstStyle/>
          <a:p>
            <a:endParaRPr lang="tr-TR" sz="2800" b="1" dirty="0">
              <a:solidFill>
                <a:srgbClr val="002060"/>
              </a:solidFill>
            </a:endParaRPr>
          </a:p>
        </p:txBody>
      </p:sp>
      <p:sp>
        <p:nvSpPr>
          <p:cNvPr id="5" name="Dikdörtgen 4"/>
          <p:cNvSpPr/>
          <p:nvPr/>
        </p:nvSpPr>
        <p:spPr>
          <a:xfrm>
            <a:off x="539552" y="188640"/>
            <a:ext cx="8064896" cy="830997"/>
          </a:xfrm>
          <a:prstGeom prst="rect">
            <a:avLst/>
          </a:prstGeom>
        </p:spPr>
        <p:txBody>
          <a:bodyPr wrap="square">
            <a:spAutoFit/>
          </a:bodyPr>
          <a:lstStyle/>
          <a:p>
            <a:pPr algn="ctr"/>
            <a:r>
              <a:rPr lang="tr-TR" sz="4800" b="1" dirty="0">
                <a:solidFill>
                  <a:srgbClr val="C00000"/>
                </a:solidFill>
              </a:rPr>
              <a:t>ERGONOMİNİN </a:t>
            </a:r>
            <a:r>
              <a:rPr lang="tr-TR" sz="4800" b="1" dirty="0" smtClean="0">
                <a:solidFill>
                  <a:srgbClr val="C00000"/>
                </a:solidFill>
              </a:rPr>
              <a:t>TARİHÇESİ</a:t>
            </a:r>
            <a:endParaRPr lang="tr-TR" sz="4800" b="1" dirty="0">
              <a:solidFill>
                <a:srgbClr val="C00000"/>
              </a:solidFill>
            </a:endParaRPr>
          </a:p>
        </p:txBody>
      </p:sp>
      <p:sp>
        <p:nvSpPr>
          <p:cNvPr id="2" name="Dikdörtgen 1"/>
          <p:cNvSpPr/>
          <p:nvPr/>
        </p:nvSpPr>
        <p:spPr>
          <a:xfrm>
            <a:off x="184423" y="1268760"/>
            <a:ext cx="8636049" cy="2277547"/>
          </a:xfrm>
          <a:prstGeom prst="rect">
            <a:avLst/>
          </a:prstGeom>
        </p:spPr>
        <p:txBody>
          <a:bodyPr wrap="square">
            <a:spAutoFit/>
          </a:bodyPr>
          <a:lstStyle/>
          <a:p>
            <a:pPr marL="342900" indent="-342900">
              <a:buFont typeface="Arial" panose="020B0604020202020204" pitchFamily="34" charset="0"/>
              <a:buChar char="•"/>
            </a:pPr>
            <a:endParaRPr lang="tr-TR" sz="2800" b="1" dirty="0" smtClean="0">
              <a:solidFill>
                <a:srgbClr val="002060"/>
              </a:solidFill>
            </a:endParaRPr>
          </a:p>
          <a:p>
            <a:r>
              <a:rPr lang="tr-TR" sz="2400" b="1" dirty="0" smtClean="0">
                <a:solidFill>
                  <a:srgbClr val="002060"/>
                </a:solidFill>
              </a:rPr>
              <a:t>	</a:t>
            </a:r>
          </a:p>
          <a:p>
            <a:pPr marL="342900" indent="-342900">
              <a:buFont typeface="Arial" panose="020B0604020202020204" pitchFamily="34" charset="0"/>
              <a:buChar char="•"/>
            </a:pPr>
            <a:endParaRPr lang="tr-TR" b="1" dirty="0">
              <a:solidFill>
                <a:srgbClr val="002060"/>
              </a:solidFill>
            </a:endParaRPr>
          </a:p>
          <a:p>
            <a:pPr marL="342900" indent="-342900">
              <a:buFont typeface="Arial" panose="020B0604020202020204" pitchFamily="34" charset="0"/>
              <a:buChar char="•"/>
            </a:pPr>
            <a:endParaRPr lang="tr-TR" b="1" dirty="0" smtClean="0">
              <a:solidFill>
                <a:srgbClr val="002060"/>
              </a:solidFill>
            </a:endParaRPr>
          </a:p>
          <a:p>
            <a:endParaRPr lang="tr-TR" b="1" dirty="0">
              <a:solidFill>
                <a:srgbClr val="002060"/>
              </a:solidFill>
            </a:endParaRPr>
          </a:p>
          <a:p>
            <a:endParaRPr lang="tr-TR" b="1" dirty="0" smtClean="0">
              <a:solidFill>
                <a:srgbClr val="002060"/>
              </a:solidFill>
            </a:endParaRPr>
          </a:p>
          <a:p>
            <a:endParaRPr lang="tr-TR" b="1" dirty="0">
              <a:solidFill>
                <a:srgbClr val="002060"/>
              </a:solidFill>
            </a:endParaRPr>
          </a:p>
        </p:txBody>
      </p:sp>
      <p:sp>
        <p:nvSpPr>
          <p:cNvPr id="6" name="Dikdörtgen 5"/>
          <p:cNvSpPr/>
          <p:nvPr/>
        </p:nvSpPr>
        <p:spPr>
          <a:xfrm>
            <a:off x="539552" y="1019638"/>
            <a:ext cx="8126288" cy="5262979"/>
          </a:xfrm>
          <a:prstGeom prst="rect">
            <a:avLst/>
          </a:prstGeom>
        </p:spPr>
        <p:txBody>
          <a:bodyPr wrap="square">
            <a:spAutoFit/>
          </a:bodyPr>
          <a:lstStyle/>
          <a:p>
            <a:pPr marL="457200" indent="-457200">
              <a:buFont typeface="Arial" charset="0"/>
              <a:buChar char="•"/>
            </a:pPr>
            <a:r>
              <a:rPr lang="tr-TR" sz="2400" b="1" dirty="0" smtClean="0">
                <a:solidFill>
                  <a:srgbClr val="FF0000"/>
                </a:solidFill>
              </a:rPr>
              <a:t>1940’lara </a:t>
            </a:r>
            <a:r>
              <a:rPr lang="tr-TR" sz="2400" b="1" dirty="0">
                <a:solidFill>
                  <a:srgbClr val="FF0000"/>
                </a:solidFill>
              </a:rPr>
              <a:t>kadar yapılan çalışmaların dağınık oluşu çeşitli güçlükler yarattığından, </a:t>
            </a:r>
            <a:r>
              <a:rPr lang="tr-TR" sz="2400" b="1" u="sng" dirty="0">
                <a:solidFill>
                  <a:srgbClr val="FF0000"/>
                </a:solidFill>
              </a:rPr>
              <a:t>1949’da Oxford Üniversitesinde </a:t>
            </a:r>
            <a:r>
              <a:rPr lang="tr-TR" sz="2400" b="1" dirty="0" smtClean="0">
                <a:solidFill>
                  <a:srgbClr val="FF0000"/>
                </a:solidFill>
              </a:rPr>
              <a:t>bir </a:t>
            </a:r>
            <a:r>
              <a:rPr lang="tr-TR" sz="2400" b="1" dirty="0">
                <a:solidFill>
                  <a:srgbClr val="FF0000"/>
                </a:solidFill>
              </a:rPr>
              <a:t>toplantı yapıldı. </a:t>
            </a:r>
            <a:endParaRPr lang="tr-TR" sz="2400" b="1" dirty="0" smtClean="0">
              <a:solidFill>
                <a:srgbClr val="FF0000"/>
              </a:solidFill>
            </a:endParaRPr>
          </a:p>
          <a:p>
            <a:pPr marL="457200" indent="-457200">
              <a:buFont typeface="Arial" charset="0"/>
              <a:buChar char="•"/>
            </a:pPr>
            <a:endParaRPr lang="tr-TR" sz="2400" b="1" dirty="0">
              <a:solidFill>
                <a:srgbClr val="002060"/>
              </a:solidFill>
            </a:endParaRPr>
          </a:p>
          <a:p>
            <a:pPr marL="457200" indent="-457200">
              <a:buFont typeface="Arial" charset="0"/>
              <a:buChar char="•"/>
            </a:pPr>
            <a:r>
              <a:rPr lang="tr-TR" sz="2400" b="1" dirty="0" smtClean="0">
                <a:solidFill>
                  <a:srgbClr val="002060"/>
                </a:solidFill>
              </a:rPr>
              <a:t>Anatomi</a:t>
            </a:r>
            <a:r>
              <a:rPr lang="tr-TR" sz="2400" b="1" dirty="0">
                <a:solidFill>
                  <a:srgbClr val="002060"/>
                </a:solidFill>
              </a:rPr>
              <a:t>, antropoloji, fizyoloji, psikoloji, mühendislik bilimleri, tasarımcılar gibi, çeşitli uzmanlık alanlarından gelen araştırmacılar ile yapılan bu toplantıda </a:t>
            </a:r>
            <a:r>
              <a:rPr lang="tr-TR" sz="2400" b="1" dirty="0">
                <a:solidFill>
                  <a:srgbClr val="FF0000"/>
                </a:solidFill>
              </a:rPr>
              <a:t>ERGONOMİ</a:t>
            </a:r>
            <a:r>
              <a:rPr lang="tr-TR" sz="2400" b="1" dirty="0">
                <a:solidFill>
                  <a:srgbClr val="002060"/>
                </a:solidFill>
              </a:rPr>
              <a:t> terimi </a:t>
            </a:r>
            <a:r>
              <a:rPr lang="tr-TR" sz="2400" b="1" dirty="0" smtClean="0">
                <a:solidFill>
                  <a:srgbClr val="002060"/>
                </a:solidFill>
              </a:rPr>
              <a:t>önerildi.</a:t>
            </a:r>
          </a:p>
          <a:p>
            <a:pPr marL="457200" indent="-457200">
              <a:buFont typeface="Arial" charset="0"/>
              <a:buChar char="•"/>
            </a:pPr>
            <a:endParaRPr lang="tr-TR" sz="2400" b="1" dirty="0">
              <a:solidFill>
                <a:srgbClr val="002060"/>
              </a:solidFill>
            </a:endParaRPr>
          </a:p>
          <a:p>
            <a:pPr marL="457200" indent="-457200">
              <a:buFont typeface="Arial" charset="0"/>
              <a:buChar char="•"/>
            </a:pPr>
            <a:r>
              <a:rPr lang="tr-TR" sz="2400" b="1" dirty="0" smtClean="0">
                <a:solidFill>
                  <a:srgbClr val="002060"/>
                </a:solidFill>
              </a:rPr>
              <a:t>Yunancada </a:t>
            </a:r>
            <a:r>
              <a:rPr lang="tr-TR" sz="2400" b="1" dirty="0">
                <a:solidFill>
                  <a:srgbClr val="002060"/>
                </a:solidFill>
              </a:rPr>
              <a:t>İŞ (</a:t>
            </a:r>
            <a:r>
              <a:rPr lang="tr-TR" sz="2400" b="1" dirty="0" err="1">
                <a:solidFill>
                  <a:srgbClr val="002060"/>
                </a:solidFill>
              </a:rPr>
              <a:t>Ergo</a:t>
            </a:r>
            <a:r>
              <a:rPr lang="tr-TR" sz="2400" b="1" dirty="0">
                <a:solidFill>
                  <a:srgbClr val="002060"/>
                </a:solidFill>
              </a:rPr>
              <a:t>) ve YASALAR (</a:t>
            </a:r>
            <a:r>
              <a:rPr lang="tr-TR" sz="2400" b="1" dirty="0" err="1">
                <a:solidFill>
                  <a:srgbClr val="002060"/>
                </a:solidFill>
              </a:rPr>
              <a:t>Namos</a:t>
            </a:r>
            <a:r>
              <a:rPr lang="tr-TR" sz="2400" b="1" dirty="0">
                <a:solidFill>
                  <a:srgbClr val="002060"/>
                </a:solidFill>
              </a:rPr>
              <a:t>) kelimelerinden üretilen bu yeni isim ile, iş yaşamı ve iş görmenin doğal yasalarını ilgi alanında gören tüm meslek adamlarının çabalarını tek bir başlık altında toplamak olanağı doğmuştur. </a:t>
            </a:r>
          </a:p>
        </p:txBody>
      </p:sp>
    </p:spTree>
    <p:extLst>
      <p:ext uri="{BB962C8B-B14F-4D97-AF65-F5344CB8AC3E}">
        <p14:creationId xmlns:p14="http://schemas.microsoft.com/office/powerpoint/2010/main" val="21247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16968" y="1860719"/>
            <a:ext cx="7848872" cy="523220"/>
          </a:xfrm>
          <a:prstGeom prst="rect">
            <a:avLst/>
          </a:prstGeom>
        </p:spPr>
        <p:txBody>
          <a:bodyPr wrap="square">
            <a:spAutoFit/>
          </a:bodyPr>
          <a:lstStyle/>
          <a:p>
            <a:endParaRPr lang="tr-TR" sz="2800" b="1" dirty="0">
              <a:solidFill>
                <a:srgbClr val="002060"/>
              </a:solidFill>
            </a:endParaRPr>
          </a:p>
        </p:txBody>
      </p:sp>
      <p:sp>
        <p:nvSpPr>
          <p:cNvPr id="5" name="Dikdörtgen 4"/>
          <p:cNvSpPr/>
          <p:nvPr/>
        </p:nvSpPr>
        <p:spPr>
          <a:xfrm>
            <a:off x="539552" y="188640"/>
            <a:ext cx="8064896" cy="830997"/>
          </a:xfrm>
          <a:prstGeom prst="rect">
            <a:avLst/>
          </a:prstGeom>
        </p:spPr>
        <p:txBody>
          <a:bodyPr wrap="square">
            <a:spAutoFit/>
          </a:bodyPr>
          <a:lstStyle/>
          <a:p>
            <a:pPr algn="ctr"/>
            <a:r>
              <a:rPr lang="tr-TR" sz="4800" b="1" dirty="0">
                <a:solidFill>
                  <a:srgbClr val="C00000"/>
                </a:solidFill>
              </a:rPr>
              <a:t>ERGONOMİNİN </a:t>
            </a:r>
            <a:r>
              <a:rPr lang="tr-TR" sz="4800" b="1" dirty="0" smtClean="0">
                <a:solidFill>
                  <a:srgbClr val="C00000"/>
                </a:solidFill>
              </a:rPr>
              <a:t>TARİHÇESİ</a:t>
            </a:r>
            <a:endParaRPr lang="tr-TR" sz="4800" b="1" dirty="0">
              <a:solidFill>
                <a:srgbClr val="C00000"/>
              </a:solidFill>
            </a:endParaRPr>
          </a:p>
        </p:txBody>
      </p:sp>
      <p:sp>
        <p:nvSpPr>
          <p:cNvPr id="2" name="Dikdörtgen 1"/>
          <p:cNvSpPr/>
          <p:nvPr/>
        </p:nvSpPr>
        <p:spPr>
          <a:xfrm>
            <a:off x="184423" y="1268760"/>
            <a:ext cx="8636049" cy="2277547"/>
          </a:xfrm>
          <a:prstGeom prst="rect">
            <a:avLst/>
          </a:prstGeom>
        </p:spPr>
        <p:txBody>
          <a:bodyPr wrap="square">
            <a:spAutoFit/>
          </a:bodyPr>
          <a:lstStyle/>
          <a:p>
            <a:pPr marL="342900" indent="-342900">
              <a:buFont typeface="Arial" panose="020B0604020202020204" pitchFamily="34" charset="0"/>
              <a:buChar char="•"/>
            </a:pPr>
            <a:endParaRPr lang="tr-TR" sz="2800" b="1" dirty="0" smtClean="0">
              <a:solidFill>
                <a:srgbClr val="002060"/>
              </a:solidFill>
            </a:endParaRPr>
          </a:p>
          <a:p>
            <a:r>
              <a:rPr lang="tr-TR" sz="2400" b="1" dirty="0" smtClean="0">
                <a:solidFill>
                  <a:srgbClr val="002060"/>
                </a:solidFill>
              </a:rPr>
              <a:t>	</a:t>
            </a:r>
          </a:p>
          <a:p>
            <a:pPr marL="342900" indent="-342900">
              <a:buFont typeface="Arial" panose="020B0604020202020204" pitchFamily="34" charset="0"/>
              <a:buChar char="•"/>
            </a:pPr>
            <a:endParaRPr lang="tr-TR" b="1" dirty="0">
              <a:solidFill>
                <a:srgbClr val="002060"/>
              </a:solidFill>
            </a:endParaRPr>
          </a:p>
          <a:p>
            <a:pPr marL="342900" indent="-342900">
              <a:buFont typeface="Arial" panose="020B0604020202020204" pitchFamily="34" charset="0"/>
              <a:buChar char="•"/>
            </a:pPr>
            <a:endParaRPr lang="tr-TR" b="1" dirty="0" smtClean="0">
              <a:solidFill>
                <a:srgbClr val="002060"/>
              </a:solidFill>
            </a:endParaRPr>
          </a:p>
          <a:p>
            <a:endParaRPr lang="tr-TR" b="1" dirty="0">
              <a:solidFill>
                <a:srgbClr val="002060"/>
              </a:solidFill>
            </a:endParaRPr>
          </a:p>
          <a:p>
            <a:endParaRPr lang="tr-TR" b="1" dirty="0" smtClean="0">
              <a:solidFill>
                <a:srgbClr val="002060"/>
              </a:solidFill>
            </a:endParaRPr>
          </a:p>
          <a:p>
            <a:endParaRPr lang="tr-TR" b="1" dirty="0">
              <a:solidFill>
                <a:srgbClr val="002060"/>
              </a:solidFill>
            </a:endParaRPr>
          </a:p>
        </p:txBody>
      </p:sp>
      <p:sp>
        <p:nvSpPr>
          <p:cNvPr id="6" name="Dikdörtgen 5"/>
          <p:cNvSpPr/>
          <p:nvPr/>
        </p:nvSpPr>
        <p:spPr>
          <a:xfrm>
            <a:off x="539552" y="1019638"/>
            <a:ext cx="8126288" cy="461665"/>
          </a:xfrm>
          <a:prstGeom prst="rect">
            <a:avLst/>
          </a:prstGeom>
        </p:spPr>
        <p:txBody>
          <a:bodyPr wrap="square">
            <a:spAutoFit/>
          </a:bodyPr>
          <a:lstStyle/>
          <a:p>
            <a:r>
              <a:rPr lang="tr-TR" sz="2400" b="1" dirty="0" smtClean="0">
                <a:solidFill>
                  <a:srgbClr val="C00000"/>
                </a:solidFill>
              </a:rPr>
              <a:t>TÜRKİYE’DE DURUM NE ?</a:t>
            </a:r>
            <a:endParaRPr lang="tr-TR" sz="2400" b="1" dirty="0">
              <a:solidFill>
                <a:srgbClr val="C00000"/>
              </a:solidFill>
            </a:endParaRPr>
          </a:p>
        </p:txBody>
      </p:sp>
      <p:sp>
        <p:nvSpPr>
          <p:cNvPr id="3" name="Dikdörtgen 2"/>
          <p:cNvSpPr/>
          <p:nvPr/>
        </p:nvSpPr>
        <p:spPr>
          <a:xfrm>
            <a:off x="184423" y="1491994"/>
            <a:ext cx="8208912" cy="4708981"/>
          </a:xfrm>
          <a:prstGeom prst="rect">
            <a:avLst/>
          </a:prstGeom>
        </p:spPr>
        <p:txBody>
          <a:bodyPr wrap="square">
            <a:spAutoFit/>
          </a:bodyPr>
          <a:lstStyle/>
          <a:p>
            <a:pPr marL="342900" indent="-342900">
              <a:buFont typeface="Arial" panose="020B0604020202020204" pitchFamily="34" charset="0"/>
              <a:buChar char="•"/>
            </a:pPr>
            <a:r>
              <a:rPr lang="tr-TR" sz="2000" b="1" dirty="0">
                <a:solidFill>
                  <a:srgbClr val="002060"/>
                </a:solidFill>
              </a:rPr>
              <a:t>Yurdumuzda önce </a:t>
            </a:r>
            <a:r>
              <a:rPr lang="tr-TR" sz="2000" b="1" dirty="0">
                <a:solidFill>
                  <a:srgbClr val="FF0000"/>
                </a:solidFill>
              </a:rPr>
              <a:t>Ankara Üniversitesi Ziraat Fakültesi’nde «Ziraatta Canlı Kuvvet Kaynakları» kürsüsünün kurulması </a:t>
            </a:r>
            <a:r>
              <a:rPr lang="tr-TR" sz="2000" b="1" dirty="0">
                <a:solidFill>
                  <a:srgbClr val="002060"/>
                </a:solidFill>
              </a:rPr>
              <a:t>ile konu edilmeye başlanmıştır. </a:t>
            </a:r>
            <a:r>
              <a:rPr lang="tr-TR" sz="2000" b="1" dirty="0" smtClean="0">
                <a:solidFill>
                  <a:srgbClr val="002060"/>
                </a:solidFill>
              </a:rPr>
              <a:t>1969 </a:t>
            </a:r>
            <a:r>
              <a:rPr lang="tr-TR" sz="2000" b="1" dirty="0">
                <a:solidFill>
                  <a:srgbClr val="002060"/>
                </a:solidFill>
              </a:rPr>
              <a:t>yılına kadar bu kürsüde genellikle mekanik kuvvet kaynakları üzerinde çalışılmış ve </a:t>
            </a:r>
            <a:r>
              <a:rPr lang="tr-TR" sz="2000" b="1" dirty="0" err="1">
                <a:solidFill>
                  <a:srgbClr val="002060"/>
                </a:solidFill>
              </a:rPr>
              <a:t>Kadayıfçılar’ın</a:t>
            </a:r>
            <a:r>
              <a:rPr lang="tr-TR" sz="2000" b="1" dirty="0">
                <a:solidFill>
                  <a:srgbClr val="002060"/>
                </a:solidFill>
              </a:rPr>
              <a:t> başlattığı bu çalışmalar Dinçer’in «İnsan Emeği ve Ziraattaki Prodüktivitesi», «Çalışma Şekli ve Kas Yorgunluğu» yapıtları ile, insan faktörü konusunu da uğraş alanı içine almıştır.</a:t>
            </a:r>
          </a:p>
          <a:p>
            <a:pPr marL="342900" indent="-342900">
              <a:buFont typeface="Arial" panose="020B0604020202020204" pitchFamily="34" charset="0"/>
              <a:buChar char="•"/>
            </a:pPr>
            <a:endParaRPr lang="tr-TR" sz="2000" b="1" dirty="0">
              <a:solidFill>
                <a:srgbClr val="002060"/>
              </a:solidFill>
            </a:endParaRPr>
          </a:p>
          <a:p>
            <a:pPr marL="342900" indent="-342900">
              <a:buFont typeface="Arial" panose="020B0604020202020204" pitchFamily="34" charset="0"/>
              <a:buChar char="•"/>
            </a:pPr>
            <a:r>
              <a:rPr lang="tr-TR" sz="2000" b="1" dirty="0">
                <a:solidFill>
                  <a:srgbClr val="FF0000"/>
                </a:solidFill>
              </a:rPr>
              <a:t>Ergonomi, 1969 yılında İstanbul Teknik Üniversitesi’nde «İşbilim» ders konuları içinde okutulmaya başlanmış </a:t>
            </a:r>
            <a:r>
              <a:rPr lang="tr-TR" sz="2000" b="1" dirty="0">
                <a:solidFill>
                  <a:srgbClr val="002060"/>
                </a:solidFill>
              </a:rPr>
              <a:t>ve bu dersin uygulamalı çalışmalarında endüstride </a:t>
            </a:r>
            <a:r>
              <a:rPr lang="tr-TR" sz="2000" b="1" dirty="0" err="1">
                <a:solidFill>
                  <a:srgbClr val="002060"/>
                </a:solidFill>
              </a:rPr>
              <a:t>antropometrik</a:t>
            </a:r>
            <a:r>
              <a:rPr lang="tr-TR" sz="2000" b="1" dirty="0">
                <a:solidFill>
                  <a:srgbClr val="002060"/>
                </a:solidFill>
              </a:rPr>
              <a:t> araştırmalara önem verilmiştir.</a:t>
            </a:r>
          </a:p>
          <a:p>
            <a:r>
              <a:rPr lang="tr-TR" sz="2000" b="1" dirty="0">
                <a:solidFill>
                  <a:srgbClr val="002060"/>
                </a:solidFill>
              </a:rPr>
              <a:t> </a:t>
            </a:r>
          </a:p>
          <a:p>
            <a:pPr marL="342900" indent="-342900">
              <a:buFont typeface="Arial" panose="020B0604020202020204" pitchFamily="34" charset="0"/>
              <a:buChar char="•"/>
            </a:pPr>
            <a:r>
              <a:rPr lang="tr-TR" sz="2000" b="1" dirty="0">
                <a:solidFill>
                  <a:srgbClr val="002060"/>
                </a:solidFill>
              </a:rPr>
              <a:t>1970’lerde, işçi sağlığı ve iş güvenliği alanında ergonomik yaklaşım görüşü Ankara’da Refik Saydam </a:t>
            </a:r>
            <a:r>
              <a:rPr lang="tr-TR" sz="2000" b="1" dirty="0" err="1">
                <a:solidFill>
                  <a:srgbClr val="002060"/>
                </a:solidFill>
              </a:rPr>
              <a:t>Hıfzısıhha</a:t>
            </a:r>
            <a:r>
              <a:rPr lang="tr-TR" sz="2000" b="1" dirty="0">
                <a:solidFill>
                  <a:srgbClr val="002060"/>
                </a:solidFill>
              </a:rPr>
              <a:t> Enstitüsü’nde gündeme gelmiştir.</a:t>
            </a:r>
          </a:p>
        </p:txBody>
      </p:sp>
    </p:spTree>
    <p:extLst>
      <p:ext uri="{BB962C8B-B14F-4D97-AF65-F5344CB8AC3E}">
        <p14:creationId xmlns:p14="http://schemas.microsoft.com/office/powerpoint/2010/main" val="126093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16968" y="1860719"/>
            <a:ext cx="7848872" cy="523220"/>
          </a:xfrm>
          <a:prstGeom prst="rect">
            <a:avLst/>
          </a:prstGeom>
        </p:spPr>
        <p:txBody>
          <a:bodyPr wrap="square">
            <a:spAutoFit/>
          </a:bodyPr>
          <a:lstStyle/>
          <a:p>
            <a:endParaRPr lang="tr-TR" sz="2800" b="1" dirty="0">
              <a:solidFill>
                <a:srgbClr val="002060"/>
              </a:solidFill>
            </a:endParaRPr>
          </a:p>
        </p:txBody>
      </p:sp>
      <p:sp>
        <p:nvSpPr>
          <p:cNvPr id="5" name="Dikdörtgen 4"/>
          <p:cNvSpPr/>
          <p:nvPr/>
        </p:nvSpPr>
        <p:spPr>
          <a:xfrm>
            <a:off x="539552" y="188640"/>
            <a:ext cx="8064896" cy="830997"/>
          </a:xfrm>
          <a:prstGeom prst="rect">
            <a:avLst/>
          </a:prstGeom>
        </p:spPr>
        <p:txBody>
          <a:bodyPr wrap="square">
            <a:spAutoFit/>
          </a:bodyPr>
          <a:lstStyle/>
          <a:p>
            <a:pPr algn="ctr"/>
            <a:r>
              <a:rPr lang="tr-TR" sz="4800" b="1" dirty="0">
                <a:solidFill>
                  <a:srgbClr val="C00000"/>
                </a:solidFill>
              </a:rPr>
              <a:t>ERGONOMİNİN </a:t>
            </a:r>
            <a:r>
              <a:rPr lang="tr-TR" sz="4800" b="1" dirty="0" smtClean="0">
                <a:solidFill>
                  <a:srgbClr val="C00000"/>
                </a:solidFill>
              </a:rPr>
              <a:t>TARİHÇESİ</a:t>
            </a:r>
            <a:endParaRPr lang="tr-TR" sz="4800" b="1" dirty="0">
              <a:solidFill>
                <a:srgbClr val="C00000"/>
              </a:solidFill>
            </a:endParaRPr>
          </a:p>
        </p:txBody>
      </p:sp>
      <p:sp>
        <p:nvSpPr>
          <p:cNvPr id="2" name="Dikdörtgen 1"/>
          <p:cNvSpPr/>
          <p:nvPr/>
        </p:nvSpPr>
        <p:spPr>
          <a:xfrm>
            <a:off x="184423" y="1268760"/>
            <a:ext cx="8636049" cy="2277547"/>
          </a:xfrm>
          <a:prstGeom prst="rect">
            <a:avLst/>
          </a:prstGeom>
        </p:spPr>
        <p:txBody>
          <a:bodyPr wrap="square">
            <a:spAutoFit/>
          </a:bodyPr>
          <a:lstStyle/>
          <a:p>
            <a:pPr marL="342900" indent="-342900">
              <a:buFont typeface="Arial" panose="020B0604020202020204" pitchFamily="34" charset="0"/>
              <a:buChar char="•"/>
            </a:pPr>
            <a:endParaRPr lang="tr-TR" sz="2800" b="1" dirty="0" smtClean="0">
              <a:solidFill>
                <a:srgbClr val="002060"/>
              </a:solidFill>
            </a:endParaRPr>
          </a:p>
          <a:p>
            <a:r>
              <a:rPr lang="tr-TR" sz="2400" b="1" dirty="0" smtClean="0">
                <a:solidFill>
                  <a:srgbClr val="002060"/>
                </a:solidFill>
              </a:rPr>
              <a:t>	</a:t>
            </a:r>
          </a:p>
          <a:p>
            <a:pPr marL="342900" indent="-342900">
              <a:buFont typeface="Arial" panose="020B0604020202020204" pitchFamily="34" charset="0"/>
              <a:buChar char="•"/>
            </a:pPr>
            <a:endParaRPr lang="tr-TR" b="1" dirty="0">
              <a:solidFill>
                <a:srgbClr val="002060"/>
              </a:solidFill>
            </a:endParaRPr>
          </a:p>
          <a:p>
            <a:pPr marL="342900" indent="-342900">
              <a:buFont typeface="Arial" panose="020B0604020202020204" pitchFamily="34" charset="0"/>
              <a:buChar char="•"/>
            </a:pPr>
            <a:endParaRPr lang="tr-TR" b="1" dirty="0" smtClean="0">
              <a:solidFill>
                <a:srgbClr val="002060"/>
              </a:solidFill>
            </a:endParaRPr>
          </a:p>
          <a:p>
            <a:endParaRPr lang="tr-TR" b="1" dirty="0">
              <a:solidFill>
                <a:srgbClr val="002060"/>
              </a:solidFill>
            </a:endParaRPr>
          </a:p>
          <a:p>
            <a:endParaRPr lang="tr-TR" b="1" dirty="0" smtClean="0">
              <a:solidFill>
                <a:srgbClr val="002060"/>
              </a:solidFill>
            </a:endParaRPr>
          </a:p>
          <a:p>
            <a:endParaRPr lang="tr-TR" b="1" dirty="0">
              <a:solidFill>
                <a:srgbClr val="002060"/>
              </a:solidFill>
            </a:endParaRPr>
          </a:p>
        </p:txBody>
      </p:sp>
      <p:sp>
        <p:nvSpPr>
          <p:cNvPr id="6" name="Dikdörtgen 5"/>
          <p:cNvSpPr/>
          <p:nvPr/>
        </p:nvSpPr>
        <p:spPr>
          <a:xfrm>
            <a:off x="539552" y="1019638"/>
            <a:ext cx="8126288" cy="461665"/>
          </a:xfrm>
          <a:prstGeom prst="rect">
            <a:avLst/>
          </a:prstGeom>
        </p:spPr>
        <p:txBody>
          <a:bodyPr wrap="square">
            <a:spAutoFit/>
          </a:bodyPr>
          <a:lstStyle/>
          <a:p>
            <a:r>
              <a:rPr lang="tr-TR" sz="2400" b="1" dirty="0" smtClean="0">
                <a:solidFill>
                  <a:srgbClr val="C00000"/>
                </a:solidFill>
              </a:rPr>
              <a:t>TÜRKİYE’DE DURUM NE ?</a:t>
            </a:r>
            <a:endParaRPr lang="tr-TR" sz="2400" b="1" dirty="0">
              <a:solidFill>
                <a:srgbClr val="C00000"/>
              </a:solidFill>
            </a:endParaRPr>
          </a:p>
        </p:txBody>
      </p:sp>
      <p:sp>
        <p:nvSpPr>
          <p:cNvPr id="3" name="Dikdörtgen 2"/>
          <p:cNvSpPr/>
          <p:nvPr/>
        </p:nvSpPr>
        <p:spPr>
          <a:xfrm>
            <a:off x="323528" y="1481303"/>
            <a:ext cx="8208912" cy="6247864"/>
          </a:xfrm>
          <a:prstGeom prst="rect">
            <a:avLst/>
          </a:prstGeom>
        </p:spPr>
        <p:txBody>
          <a:bodyPr wrap="square">
            <a:spAutoFit/>
          </a:bodyPr>
          <a:lstStyle/>
          <a:p>
            <a:pPr marL="342900" indent="-342900">
              <a:buFont typeface="Arial" panose="020B0604020202020204" pitchFamily="34" charset="0"/>
              <a:buChar char="•"/>
            </a:pPr>
            <a:r>
              <a:rPr lang="tr-TR" sz="2000" b="1" dirty="0">
                <a:solidFill>
                  <a:srgbClr val="002060"/>
                </a:solidFill>
              </a:rPr>
              <a:t>Ergonomi, 1971 yılında </a:t>
            </a:r>
            <a:r>
              <a:rPr lang="tr-TR" sz="2000" b="1" dirty="0">
                <a:solidFill>
                  <a:srgbClr val="FF0000"/>
                </a:solidFill>
              </a:rPr>
              <a:t>Orta Doğu Teknik Üniversitesi, Endüstri Mühendisliği Bölümü’nde «Human </a:t>
            </a:r>
            <a:r>
              <a:rPr lang="tr-TR" sz="2000" b="1" dirty="0" err="1">
                <a:solidFill>
                  <a:srgbClr val="FF0000"/>
                </a:solidFill>
              </a:rPr>
              <a:t>Factors</a:t>
            </a:r>
            <a:r>
              <a:rPr lang="tr-TR" sz="2000" b="1" dirty="0">
                <a:solidFill>
                  <a:srgbClr val="FF0000"/>
                </a:solidFill>
              </a:rPr>
              <a:t> </a:t>
            </a:r>
            <a:r>
              <a:rPr lang="tr-TR" sz="2000" b="1" dirty="0" err="1">
                <a:solidFill>
                  <a:srgbClr val="FF0000"/>
                </a:solidFill>
              </a:rPr>
              <a:t>Engineering</a:t>
            </a:r>
            <a:r>
              <a:rPr lang="tr-TR" sz="2000" b="1" dirty="0">
                <a:solidFill>
                  <a:srgbClr val="FF0000"/>
                </a:solidFill>
              </a:rPr>
              <a:t>» adı altında eğitim programına </a:t>
            </a:r>
            <a:r>
              <a:rPr lang="tr-TR" sz="2000" b="1" dirty="0" smtClean="0">
                <a:solidFill>
                  <a:srgbClr val="FF0000"/>
                </a:solidFill>
              </a:rPr>
              <a:t>alınmıştır. Ayrıca 1975 yılında yurtdışından getirilen cihazlar ile bir ergonomi laboratuvarı kurulmuştur.</a:t>
            </a:r>
          </a:p>
          <a:p>
            <a:pPr marL="342900" indent="-342900">
              <a:buFont typeface="Arial" panose="020B0604020202020204" pitchFamily="34" charset="0"/>
              <a:buChar char="•"/>
            </a:pPr>
            <a:endParaRPr lang="tr-TR" sz="2000" b="1" dirty="0">
              <a:solidFill>
                <a:srgbClr val="002060"/>
              </a:solidFill>
            </a:endParaRPr>
          </a:p>
          <a:p>
            <a:pPr marL="342900" indent="-342900">
              <a:buFont typeface="Arial" panose="020B0604020202020204" pitchFamily="34" charset="0"/>
              <a:buChar char="•"/>
            </a:pPr>
            <a:r>
              <a:rPr lang="tr-TR" sz="2000" b="1" dirty="0">
                <a:solidFill>
                  <a:srgbClr val="002060"/>
                </a:solidFill>
              </a:rPr>
              <a:t>1980’lerde </a:t>
            </a:r>
            <a:r>
              <a:rPr lang="tr-TR" sz="2000" b="1" dirty="0">
                <a:solidFill>
                  <a:srgbClr val="FF0000"/>
                </a:solidFill>
              </a:rPr>
              <a:t>Dokuz Eylül Üniversitesi, Endüstri Mühendisliği Bölümü, yurt dışından getirtilen çok sayıda çağdaş </a:t>
            </a:r>
            <a:r>
              <a:rPr lang="tr-TR" sz="2000" b="1" dirty="0" err="1">
                <a:solidFill>
                  <a:srgbClr val="FF0000"/>
                </a:solidFill>
              </a:rPr>
              <a:t>laboratuar</a:t>
            </a:r>
            <a:r>
              <a:rPr lang="tr-TR" sz="2000" b="1" dirty="0">
                <a:solidFill>
                  <a:srgbClr val="FF0000"/>
                </a:solidFill>
              </a:rPr>
              <a:t> cihazları ile desteklenen “Ergonomi” </a:t>
            </a:r>
            <a:r>
              <a:rPr lang="tr-TR" sz="2000" b="1" dirty="0">
                <a:solidFill>
                  <a:srgbClr val="002060"/>
                </a:solidFill>
              </a:rPr>
              <a:t>derslerini eğitim programlarına almıştır</a:t>
            </a:r>
            <a:r>
              <a:rPr lang="tr-TR" sz="2000" b="1" dirty="0" smtClean="0">
                <a:solidFill>
                  <a:srgbClr val="002060"/>
                </a:solidFill>
              </a:rPr>
              <a:t>.</a:t>
            </a:r>
          </a:p>
          <a:p>
            <a:pPr marL="342900" indent="-342900">
              <a:buFont typeface="Arial" panose="020B0604020202020204" pitchFamily="34" charset="0"/>
              <a:buChar char="•"/>
            </a:pPr>
            <a:endParaRPr lang="tr-TR" sz="2000" b="1" dirty="0">
              <a:solidFill>
                <a:srgbClr val="002060"/>
              </a:solidFill>
            </a:endParaRPr>
          </a:p>
          <a:p>
            <a:pPr marL="342900" indent="-342900">
              <a:buFont typeface="Arial" panose="020B0604020202020204" pitchFamily="34" charset="0"/>
              <a:buChar char="•"/>
            </a:pPr>
            <a:r>
              <a:rPr lang="tr-TR" sz="2000" b="1" dirty="0" smtClean="0">
                <a:solidFill>
                  <a:srgbClr val="002060"/>
                </a:solidFill>
              </a:rPr>
              <a:t>Ülkemizde ergonomi görüşünün iş dünyasına tanıtılmasında milli prodüktivite merkezinin önemli katkıları olmuştur. </a:t>
            </a:r>
            <a:r>
              <a:rPr lang="tr-TR" sz="2000" b="1" dirty="0" smtClean="0">
                <a:solidFill>
                  <a:srgbClr val="FF0000"/>
                </a:solidFill>
              </a:rPr>
              <a:t>Milli prodüktivite merkezi ergonomi alanı ile ilgili birçok kaynak yayınlamıştır</a:t>
            </a:r>
            <a:r>
              <a:rPr lang="tr-TR" sz="2000" b="1" dirty="0" smtClean="0">
                <a:solidFill>
                  <a:srgbClr val="002060"/>
                </a:solidFill>
              </a:rPr>
              <a:t>. </a:t>
            </a:r>
          </a:p>
          <a:p>
            <a:pPr marL="342900" indent="-342900">
              <a:buFont typeface="Arial" panose="020B0604020202020204" pitchFamily="34" charset="0"/>
              <a:buChar char="•"/>
            </a:pPr>
            <a:endParaRPr lang="tr-TR" sz="2000" b="1" dirty="0">
              <a:solidFill>
                <a:srgbClr val="002060"/>
              </a:solidFill>
            </a:endParaRPr>
          </a:p>
          <a:p>
            <a:pPr marL="342900" indent="-342900">
              <a:buFont typeface="Arial" panose="020B0604020202020204" pitchFamily="34" charset="0"/>
              <a:buChar char="•"/>
            </a:pPr>
            <a:r>
              <a:rPr lang="tr-TR" sz="2000" b="1" dirty="0" smtClean="0">
                <a:solidFill>
                  <a:srgbClr val="002060"/>
                </a:solidFill>
              </a:rPr>
              <a:t>Milli prodüktivite merkezi </a:t>
            </a:r>
            <a:r>
              <a:rPr lang="tr-TR" sz="2000" b="1" dirty="0" smtClean="0">
                <a:solidFill>
                  <a:srgbClr val="FF0000"/>
                </a:solidFill>
              </a:rPr>
              <a:t>1987 yılının kasım ayında İstanbul Teknik Üniversitesiyle ortak  birinci ulusal ergonomi kongresini</a:t>
            </a:r>
            <a:r>
              <a:rPr lang="tr-TR" sz="2000" b="1" dirty="0" smtClean="0">
                <a:solidFill>
                  <a:srgbClr val="002060"/>
                </a:solidFill>
              </a:rPr>
              <a:t> düzenlemiştir. Ulusal ergonomi kongresi halen düzenlenmeye devam etmektedir.	</a:t>
            </a:r>
            <a:endParaRPr lang="tr-TR" sz="2000" b="1" dirty="0">
              <a:solidFill>
                <a:srgbClr val="002060"/>
              </a:solidFill>
            </a:endParaRPr>
          </a:p>
          <a:p>
            <a:endParaRPr lang="tr-TR" sz="2000" b="1" dirty="0" smtClean="0">
              <a:solidFill>
                <a:srgbClr val="002060"/>
              </a:solidFill>
            </a:endParaRPr>
          </a:p>
          <a:p>
            <a:endParaRPr lang="tr-TR" sz="2000" b="1" dirty="0">
              <a:solidFill>
                <a:srgbClr val="002060"/>
              </a:solidFill>
            </a:endParaRPr>
          </a:p>
          <a:p>
            <a:endParaRPr lang="tr-TR" sz="2000" b="1" dirty="0">
              <a:solidFill>
                <a:srgbClr val="002060"/>
              </a:solidFill>
            </a:endParaRPr>
          </a:p>
          <a:p>
            <a:r>
              <a:rPr lang="tr-TR" sz="2000" b="1" dirty="0" smtClean="0">
                <a:solidFill>
                  <a:srgbClr val="002060"/>
                </a:solidFill>
              </a:rPr>
              <a:t> </a:t>
            </a:r>
            <a:endParaRPr lang="tr-TR" sz="2000" b="1" dirty="0">
              <a:solidFill>
                <a:srgbClr val="002060"/>
              </a:solidFill>
            </a:endParaRPr>
          </a:p>
        </p:txBody>
      </p:sp>
    </p:spTree>
    <p:extLst>
      <p:ext uri="{BB962C8B-B14F-4D97-AF65-F5344CB8AC3E}">
        <p14:creationId xmlns:p14="http://schemas.microsoft.com/office/powerpoint/2010/main" val="427853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188641"/>
            <a:ext cx="7772400" cy="936104"/>
          </a:xfrm>
        </p:spPr>
        <p:txBody>
          <a:bodyPr>
            <a:noAutofit/>
          </a:bodyPr>
          <a:lstStyle/>
          <a:p>
            <a:r>
              <a:rPr lang="tr-TR" b="1" dirty="0" smtClean="0">
                <a:solidFill>
                  <a:srgbClr val="C00000"/>
                </a:solidFill>
              </a:rPr>
              <a:t>ANTROPOMETRİNİN TANIMI</a:t>
            </a:r>
            <a:endParaRPr lang="en-US" sz="4800" b="1" dirty="0">
              <a:solidFill>
                <a:srgbClr val="C00000"/>
              </a:solidFill>
            </a:endParaRPr>
          </a:p>
        </p:txBody>
      </p:sp>
      <p:sp>
        <p:nvSpPr>
          <p:cNvPr id="3" name="Metin kutusu 2"/>
          <p:cNvSpPr txBox="1"/>
          <p:nvPr/>
        </p:nvSpPr>
        <p:spPr>
          <a:xfrm>
            <a:off x="683568" y="1268760"/>
            <a:ext cx="7776864" cy="5016758"/>
          </a:xfrm>
          <a:prstGeom prst="rect">
            <a:avLst/>
          </a:prstGeom>
          <a:noFill/>
        </p:spPr>
        <p:txBody>
          <a:bodyPr wrap="square" rtlCol="0">
            <a:spAutoFit/>
          </a:bodyPr>
          <a:lstStyle/>
          <a:p>
            <a:r>
              <a:rPr lang="tr-TR" sz="3200" b="1" dirty="0" smtClean="0">
                <a:solidFill>
                  <a:srgbClr val="002060"/>
                </a:solidFill>
              </a:rPr>
              <a:t>Yunanca </a:t>
            </a:r>
            <a:r>
              <a:rPr lang="tr-TR" sz="3200" b="1" dirty="0" err="1" smtClean="0">
                <a:solidFill>
                  <a:srgbClr val="002060"/>
                </a:solidFill>
              </a:rPr>
              <a:t>anthropo</a:t>
            </a:r>
            <a:r>
              <a:rPr lang="tr-TR" sz="3200" b="1" dirty="0" smtClean="0">
                <a:solidFill>
                  <a:srgbClr val="002060"/>
                </a:solidFill>
              </a:rPr>
              <a:t> (insan) ve </a:t>
            </a:r>
            <a:r>
              <a:rPr lang="tr-TR" sz="3200" b="1" dirty="0" err="1" smtClean="0">
                <a:solidFill>
                  <a:srgbClr val="002060"/>
                </a:solidFill>
              </a:rPr>
              <a:t>metrikos</a:t>
            </a:r>
            <a:r>
              <a:rPr lang="tr-TR" sz="3200" b="1" dirty="0" smtClean="0">
                <a:solidFill>
                  <a:srgbClr val="002060"/>
                </a:solidFill>
              </a:rPr>
              <a:t> (ölçme) sözcüklerinden türetilmiştir. </a:t>
            </a:r>
          </a:p>
          <a:p>
            <a:endParaRPr lang="tr-TR" sz="3200" b="1" dirty="0">
              <a:solidFill>
                <a:srgbClr val="002060"/>
              </a:solidFill>
            </a:endParaRPr>
          </a:p>
          <a:p>
            <a:r>
              <a:rPr lang="tr-TR" sz="3200" b="1" dirty="0" err="1">
                <a:solidFill>
                  <a:srgbClr val="002060"/>
                </a:solidFill>
              </a:rPr>
              <a:t>A</a:t>
            </a:r>
            <a:r>
              <a:rPr lang="tr-TR" sz="3200" b="1" dirty="0" err="1" smtClean="0">
                <a:solidFill>
                  <a:srgbClr val="002060"/>
                </a:solidFill>
              </a:rPr>
              <a:t>ntropometri</a:t>
            </a:r>
            <a:r>
              <a:rPr lang="tr-TR" sz="3200" b="1" dirty="0" smtClean="0">
                <a:solidFill>
                  <a:srgbClr val="002060"/>
                </a:solidFill>
              </a:rPr>
              <a:t>, bireyler veya gruplar arasında yaş, cinsiyet, vücut yapısı, coğrafi bölge ve meslek grupları gibi çeşitli faktörlerden kaynaklanan farklılıkları saptayarak, tasarımcıya daha sağlıklı tasarım yapma olanağı sağlayan disiplinler arası bir bilim dalıdır. </a:t>
            </a:r>
            <a:endParaRPr lang="tr-TR" sz="3200" b="1" dirty="0">
              <a:solidFill>
                <a:srgbClr val="002060"/>
              </a:solidFill>
            </a:endParaRPr>
          </a:p>
        </p:txBody>
      </p:sp>
    </p:spTree>
    <p:extLst>
      <p:ext uri="{BB962C8B-B14F-4D97-AF65-F5344CB8AC3E}">
        <p14:creationId xmlns:p14="http://schemas.microsoft.com/office/powerpoint/2010/main" val="425336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188641"/>
            <a:ext cx="7772400" cy="936104"/>
          </a:xfrm>
        </p:spPr>
        <p:txBody>
          <a:bodyPr>
            <a:noAutofit/>
          </a:bodyPr>
          <a:lstStyle/>
          <a:p>
            <a:r>
              <a:rPr lang="tr-TR" b="1" dirty="0" smtClean="0">
                <a:solidFill>
                  <a:srgbClr val="C00000"/>
                </a:solidFill>
              </a:rPr>
              <a:t>ANTROPOMETRİNİN TANIMI</a:t>
            </a:r>
            <a:endParaRPr lang="en-US" sz="4800" b="1" dirty="0">
              <a:solidFill>
                <a:srgbClr val="C00000"/>
              </a:solidFill>
            </a:endParaRPr>
          </a:p>
        </p:txBody>
      </p:sp>
      <p:sp>
        <p:nvSpPr>
          <p:cNvPr id="3" name="Metin kutusu 2"/>
          <p:cNvSpPr txBox="1"/>
          <p:nvPr/>
        </p:nvSpPr>
        <p:spPr>
          <a:xfrm>
            <a:off x="683568" y="1268760"/>
            <a:ext cx="7776864" cy="4401205"/>
          </a:xfrm>
          <a:prstGeom prst="rect">
            <a:avLst/>
          </a:prstGeom>
          <a:noFill/>
        </p:spPr>
        <p:txBody>
          <a:bodyPr wrap="square" rtlCol="0">
            <a:spAutoFit/>
          </a:bodyPr>
          <a:lstStyle/>
          <a:p>
            <a:r>
              <a:rPr lang="tr-TR" sz="2800" b="1" dirty="0" err="1" smtClean="0">
                <a:solidFill>
                  <a:srgbClr val="002060"/>
                </a:solidFill>
              </a:rPr>
              <a:t>Antropometri</a:t>
            </a:r>
            <a:r>
              <a:rPr lang="tr-TR" sz="2800" b="1" dirty="0" smtClean="0">
                <a:solidFill>
                  <a:srgbClr val="002060"/>
                </a:solidFill>
              </a:rPr>
              <a:t> insan vücudunun boyutları ile ilgilenen özel bir bilim dalıdır. </a:t>
            </a:r>
          </a:p>
          <a:p>
            <a:endParaRPr lang="tr-TR" sz="2800" b="1" dirty="0">
              <a:solidFill>
                <a:srgbClr val="002060"/>
              </a:solidFill>
            </a:endParaRPr>
          </a:p>
          <a:p>
            <a:r>
              <a:rPr lang="tr-TR" sz="2800" b="1" dirty="0" smtClean="0">
                <a:solidFill>
                  <a:srgbClr val="002060"/>
                </a:solidFill>
              </a:rPr>
              <a:t>Bu boyutlar uzunluk, genişlik, yükseklik, ağırlık, çevre boyutları gibi farklı teknikleri içerir. </a:t>
            </a:r>
          </a:p>
          <a:p>
            <a:endParaRPr lang="tr-TR" sz="2800" b="1" dirty="0">
              <a:solidFill>
                <a:srgbClr val="002060"/>
              </a:solidFill>
            </a:endParaRPr>
          </a:p>
          <a:p>
            <a:r>
              <a:rPr lang="tr-TR" sz="2800" b="1" dirty="0" err="1" smtClean="0">
                <a:solidFill>
                  <a:srgbClr val="002060"/>
                </a:solidFill>
              </a:rPr>
              <a:t>Antropometrinin</a:t>
            </a:r>
            <a:r>
              <a:rPr lang="tr-TR" sz="2800" b="1" dirty="0" smtClean="0">
                <a:solidFill>
                  <a:srgbClr val="002060"/>
                </a:solidFill>
              </a:rPr>
              <a:t> biyomekanik yaklaşımı ise genelde, hareket limitleri, kuvvet gereksinimi, davranış hızı vb. gibi durumlarda insan boyutlarının etkisini inceler. </a:t>
            </a:r>
            <a:endParaRPr lang="tr-TR" sz="2800" b="1" dirty="0">
              <a:solidFill>
                <a:srgbClr val="002060"/>
              </a:solidFill>
            </a:endParaRPr>
          </a:p>
        </p:txBody>
      </p:sp>
    </p:spTree>
    <p:extLst>
      <p:ext uri="{BB962C8B-B14F-4D97-AF65-F5344CB8AC3E}">
        <p14:creationId xmlns:p14="http://schemas.microsoft.com/office/powerpoint/2010/main" val="201035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51520" y="188641"/>
            <a:ext cx="8568952" cy="936104"/>
          </a:xfrm>
        </p:spPr>
        <p:txBody>
          <a:bodyPr>
            <a:noAutofit/>
          </a:bodyPr>
          <a:lstStyle/>
          <a:p>
            <a:r>
              <a:rPr lang="tr-TR" sz="3600" b="1" dirty="0" smtClean="0">
                <a:solidFill>
                  <a:srgbClr val="C00000"/>
                </a:solidFill>
              </a:rPr>
              <a:t>ANTROPOMETRİNİN UYGULAMA ALANLARI</a:t>
            </a:r>
            <a:endParaRPr lang="en-US" sz="4000" b="1" dirty="0">
              <a:solidFill>
                <a:srgbClr val="C00000"/>
              </a:solidFill>
            </a:endParaRPr>
          </a:p>
        </p:txBody>
      </p:sp>
      <p:sp>
        <p:nvSpPr>
          <p:cNvPr id="3" name="Metin kutusu 2"/>
          <p:cNvSpPr txBox="1"/>
          <p:nvPr/>
        </p:nvSpPr>
        <p:spPr>
          <a:xfrm>
            <a:off x="179512" y="1268760"/>
            <a:ext cx="8568952" cy="4832092"/>
          </a:xfrm>
          <a:prstGeom prst="rect">
            <a:avLst/>
          </a:prstGeom>
          <a:noFill/>
        </p:spPr>
        <p:txBody>
          <a:bodyPr wrap="square" rtlCol="0">
            <a:spAutoFit/>
          </a:bodyPr>
          <a:lstStyle/>
          <a:p>
            <a:pPr marL="457200" indent="-457200">
              <a:buFont typeface="Arial" panose="020B0604020202020204" pitchFamily="34" charset="0"/>
              <a:buChar char="•"/>
            </a:pPr>
            <a:r>
              <a:rPr lang="tr-TR" sz="2800" b="1" dirty="0" smtClean="0">
                <a:solidFill>
                  <a:srgbClr val="002060"/>
                </a:solidFill>
              </a:rPr>
              <a:t>İnsan topluluklarının fiziksel yapı itibariyle göstermiş olduğu benzerlik ve farklılıkların araştırılması</a:t>
            </a:r>
          </a:p>
          <a:p>
            <a:endParaRPr lang="tr-TR" sz="2800" b="1" dirty="0" smtClean="0">
              <a:solidFill>
                <a:srgbClr val="002060"/>
              </a:solidFill>
            </a:endParaRPr>
          </a:p>
          <a:p>
            <a:pPr marL="457200" indent="-457200">
              <a:buFont typeface="Arial" panose="020B0604020202020204" pitchFamily="34" charset="0"/>
              <a:buChar char="•"/>
            </a:pPr>
            <a:r>
              <a:rPr lang="tr-TR" sz="2800" b="1" dirty="0" smtClean="0">
                <a:solidFill>
                  <a:srgbClr val="002060"/>
                </a:solidFill>
              </a:rPr>
              <a:t>İnsan tarafından kullanılan her türlü araç-gereç ve mekanların o toplumun yapısına uygun biçimde düzenlenmesi için topluma özgü fiziksel standart ve normların oluşturulması</a:t>
            </a:r>
          </a:p>
          <a:p>
            <a:endParaRPr lang="tr-TR" sz="2800" b="1" dirty="0" smtClean="0">
              <a:solidFill>
                <a:srgbClr val="002060"/>
              </a:solidFill>
            </a:endParaRPr>
          </a:p>
          <a:p>
            <a:pPr marL="457200" indent="-457200">
              <a:buFont typeface="Arial" panose="020B0604020202020204" pitchFamily="34" charset="0"/>
              <a:buChar char="•"/>
            </a:pPr>
            <a:r>
              <a:rPr lang="tr-TR" sz="2800" b="1" dirty="0" smtClean="0">
                <a:solidFill>
                  <a:srgbClr val="002060"/>
                </a:solidFill>
              </a:rPr>
              <a:t>Gerek bireysel düzeyde, gerek toplumsal düzeyde genel sağlık durumunun belirlenmesi amacıyla uygun </a:t>
            </a:r>
            <a:r>
              <a:rPr lang="tr-TR" sz="2800" b="1" dirty="0" err="1" smtClean="0">
                <a:solidFill>
                  <a:srgbClr val="002060"/>
                </a:solidFill>
              </a:rPr>
              <a:t>antropometrik</a:t>
            </a:r>
            <a:r>
              <a:rPr lang="tr-TR" sz="2800" b="1" dirty="0" smtClean="0">
                <a:solidFill>
                  <a:srgbClr val="002060"/>
                </a:solidFill>
              </a:rPr>
              <a:t> standart ve normların oluşturulması.</a:t>
            </a:r>
          </a:p>
        </p:txBody>
      </p:sp>
    </p:spTree>
    <p:extLst>
      <p:ext uri="{BB962C8B-B14F-4D97-AF65-F5344CB8AC3E}">
        <p14:creationId xmlns:p14="http://schemas.microsoft.com/office/powerpoint/2010/main" val="390695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188641"/>
            <a:ext cx="7772400" cy="936104"/>
          </a:xfrm>
        </p:spPr>
        <p:txBody>
          <a:bodyPr>
            <a:noAutofit/>
          </a:bodyPr>
          <a:lstStyle/>
          <a:p>
            <a:r>
              <a:rPr lang="tr-TR" b="1" dirty="0" smtClean="0">
                <a:solidFill>
                  <a:srgbClr val="C00000"/>
                </a:solidFill>
              </a:rPr>
              <a:t>ANTROPOMETRİK ÖLÇÜLER</a:t>
            </a:r>
            <a:endParaRPr lang="en-US" sz="4800" b="1" dirty="0">
              <a:solidFill>
                <a:srgbClr val="C00000"/>
              </a:solidFill>
            </a:endParaRPr>
          </a:p>
        </p:txBody>
      </p:sp>
      <p:sp>
        <p:nvSpPr>
          <p:cNvPr id="3" name="Metin kutusu 2"/>
          <p:cNvSpPr txBox="1"/>
          <p:nvPr/>
        </p:nvSpPr>
        <p:spPr>
          <a:xfrm>
            <a:off x="107504" y="980728"/>
            <a:ext cx="8820472" cy="5262979"/>
          </a:xfrm>
          <a:prstGeom prst="rect">
            <a:avLst/>
          </a:prstGeom>
          <a:noFill/>
        </p:spPr>
        <p:txBody>
          <a:bodyPr wrap="square" rtlCol="0">
            <a:spAutoFit/>
          </a:bodyPr>
          <a:lstStyle/>
          <a:p>
            <a:r>
              <a:rPr lang="tr-TR" sz="2800" b="1" dirty="0" smtClean="0">
                <a:solidFill>
                  <a:srgbClr val="002060"/>
                </a:solidFill>
              </a:rPr>
              <a:t>STATİK ANTROPOMETRİ </a:t>
            </a:r>
          </a:p>
          <a:p>
            <a:endParaRPr lang="tr-TR" sz="2800" b="1" dirty="0">
              <a:solidFill>
                <a:srgbClr val="002060"/>
              </a:solidFill>
            </a:endParaRPr>
          </a:p>
          <a:p>
            <a:r>
              <a:rPr lang="tr-TR" sz="2800" b="1" dirty="0">
                <a:solidFill>
                  <a:srgbClr val="002060"/>
                </a:solidFill>
              </a:rPr>
              <a:t>Statik (yapısal) </a:t>
            </a:r>
            <a:r>
              <a:rPr lang="tr-TR" sz="2800" b="1" dirty="0" err="1">
                <a:solidFill>
                  <a:srgbClr val="002060"/>
                </a:solidFill>
              </a:rPr>
              <a:t>antropometrik</a:t>
            </a:r>
            <a:r>
              <a:rPr lang="tr-TR" sz="2800" b="1" dirty="0">
                <a:solidFill>
                  <a:srgbClr val="002060"/>
                </a:solidFill>
              </a:rPr>
              <a:t> boyutlar, insan vücudunun “standart” duruşta hareketsiz olarak bulunurken alınan ölçülerdir. Burada tanımlanan boyutlar hareketsiz olarak, ayakta duran" ve “oturan” insanın ölçüleridir.</a:t>
            </a:r>
          </a:p>
          <a:p>
            <a:r>
              <a:rPr lang="tr-TR" sz="2800" b="1" dirty="0" smtClean="0">
                <a:solidFill>
                  <a:srgbClr val="002060"/>
                </a:solidFill>
              </a:rPr>
              <a:t> </a:t>
            </a:r>
            <a:endParaRPr lang="tr-TR" sz="2800" b="1" dirty="0">
              <a:solidFill>
                <a:srgbClr val="002060"/>
              </a:solidFill>
            </a:endParaRPr>
          </a:p>
          <a:p>
            <a:r>
              <a:rPr lang="tr-TR" sz="2800" b="1" dirty="0" smtClean="0">
                <a:solidFill>
                  <a:srgbClr val="002060"/>
                </a:solidFill>
              </a:rPr>
              <a:t>Okul </a:t>
            </a:r>
            <a:r>
              <a:rPr lang="tr-TR" sz="2800" b="1" dirty="0">
                <a:solidFill>
                  <a:srgbClr val="002060"/>
                </a:solidFill>
              </a:rPr>
              <a:t>çocuklarının oturacağı sıraların boyutlarını saptamak için uygulanacak ölçüler yanında, bir gaz maskesinin yüz ölçülerine uygun bir şekilde ve boyutlarda imali için gerekli ölçülerin saptanmasında da statik </a:t>
            </a:r>
            <a:r>
              <a:rPr lang="tr-TR" sz="2800" b="1" dirty="0" err="1">
                <a:solidFill>
                  <a:srgbClr val="002060"/>
                </a:solidFill>
              </a:rPr>
              <a:t>antropometri</a:t>
            </a:r>
            <a:r>
              <a:rPr lang="tr-TR" sz="2800" b="1" dirty="0">
                <a:solidFill>
                  <a:srgbClr val="002060"/>
                </a:solidFill>
              </a:rPr>
              <a:t> yaklaşımı </a:t>
            </a:r>
            <a:r>
              <a:rPr lang="tr-TR" sz="2800" b="1" dirty="0" smtClean="0">
                <a:solidFill>
                  <a:srgbClr val="002060"/>
                </a:solidFill>
              </a:rPr>
              <a:t>kullanılır. </a:t>
            </a:r>
          </a:p>
        </p:txBody>
      </p:sp>
    </p:spTree>
    <p:extLst>
      <p:ext uri="{BB962C8B-B14F-4D97-AF65-F5344CB8AC3E}">
        <p14:creationId xmlns:p14="http://schemas.microsoft.com/office/powerpoint/2010/main" val="48556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188641"/>
            <a:ext cx="7772400" cy="936104"/>
          </a:xfrm>
        </p:spPr>
        <p:txBody>
          <a:bodyPr>
            <a:noAutofit/>
          </a:bodyPr>
          <a:lstStyle/>
          <a:p>
            <a:r>
              <a:rPr lang="tr-TR" b="1" dirty="0" smtClean="0">
                <a:solidFill>
                  <a:srgbClr val="C00000"/>
                </a:solidFill>
              </a:rPr>
              <a:t>ERGONOMİYE GİRİŞ</a:t>
            </a:r>
            <a:endParaRPr lang="en-US" sz="4800" b="1" dirty="0">
              <a:solidFill>
                <a:srgbClr val="C00000"/>
              </a:solidFill>
            </a:endParaRPr>
          </a:p>
        </p:txBody>
      </p:sp>
      <p:sp>
        <p:nvSpPr>
          <p:cNvPr id="4" name="Rectangle 3"/>
          <p:cNvSpPr txBox="1">
            <a:spLocks noChangeArrowheads="1"/>
          </p:cNvSpPr>
          <p:nvPr/>
        </p:nvSpPr>
        <p:spPr bwMode="auto">
          <a:xfrm>
            <a:off x="958552" y="1196752"/>
            <a:ext cx="7069286" cy="2880320"/>
          </a:xfrm>
          <a:prstGeom prst="rect">
            <a:avLst/>
          </a:prstGeom>
          <a:solidFill>
            <a:schemeClr val="bg2"/>
          </a:solidFill>
          <a:ln w="76200">
            <a:solidFill>
              <a:srgbClr val="000000"/>
            </a:solidFill>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80000"/>
              </a:lnSpc>
              <a:buFont typeface="Wingdings" pitchFamily="2" charset="2"/>
              <a:buNone/>
            </a:pPr>
            <a:r>
              <a:rPr lang="tr-TR" altLang="tr-TR" sz="2400" b="1" dirty="0" smtClean="0">
                <a:solidFill>
                  <a:srgbClr val="0070C0"/>
                </a:solidFill>
                <a:latin typeface="+mj-lt"/>
              </a:rPr>
              <a:t>Latincede;</a:t>
            </a:r>
          </a:p>
          <a:p>
            <a:pPr algn="just">
              <a:lnSpc>
                <a:spcPct val="80000"/>
              </a:lnSpc>
              <a:buFont typeface="Wingdings" pitchFamily="2" charset="2"/>
              <a:buNone/>
            </a:pPr>
            <a:r>
              <a:rPr lang="en-US" altLang="tr-TR" sz="2400" b="1" dirty="0" smtClean="0">
                <a:solidFill>
                  <a:srgbClr val="0070C0"/>
                </a:solidFill>
                <a:latin typeface="+mj-lt"/>
              </a:rPr>
              <a:t>	“Ergo= </a:t>
            </a:r>
            <a:r>
              <a:rPr lang="tr-TR" altLang="tr-TR" sz="2400" b="1" dirty="0" smtClean="0">
                <a:solidFill>
                  <a:srgbClr val="0070C0"/>
                </a:solidFill>
                <a:latin typeface="+mj-lt"/>
              </a:rPr>
              <a:t>İş – Çalışma </a:t>
            </a:r>
            <a:r>
              <a:rPr lang="en-US" altLang="tr-TR" sz="2400" b="1" dirty="0" smtClean="0">
                <a:solidFill>
                  <a:srgbClr val="0070C0"/>
                </a:solidFill>
                <a:latin typeface="+mj-lt"/>
              </a:rPr>
              <a:t>, Nom</a:t>
            </a:r>
            <a:r>
              <a:rPr lang="tr-TR" altLang="tr-TR" sz="2400" b="1" dirty="0" err="1" smtClean="0">
                <a:solidFill>
                  <a:srgbClr val="0070C0"/>
                </a:solidFill>
                <a:latin typeface="+mj-lt"/>
              </a:rPr>
              <a:t>os</a:t>
            </a:r>
            <a:r>
              <a:rPr lang="en-US" altLang="tr-TR" sz="2400" b="1" dirty="0" smtClean="0">
                <a:solidFill>
                  <a:srgbClr val="0070C0"/>
                </a:solidFill>
                <a:latin typeface="+mj-lt"/>
              </a:rPr>
              <a:t> = </a:t>
            </a:r>
            <a:r>
              <a:rPr lang="tr-TR" altLang="tr-TR" sz="2400" b="1" dirty="0" smtClean="0">
                <a:solidFill>
                  <a:srgbClr val="0070C0"/>
                </a:solidFill>
                <a:latin typeface="+mj-lt"/>
              </a:rPr>
              <a:t>Yasa</a:t>
            </a:r>
            <a:r>
              <a:rPr lang="en-US" altLang="tr-TR" sz="2400" b="1" dirty="0" smtClean="0">
                <a:solidFill>
                  <a:srgbClr val="0070C0"/>
                </a:solidFill>
                <a:latin typeface="+mj-lt"/>
              </a:rPr>
              <a:t>”</a:t>
            </a:r>
          </a:p>
          <a:p>
            <a:pPr algn="just">
              <a:lnSpc>
                <a:spcPct val="80000"/>
              </a:lnSpc>
              <a:buFont typeface="Arial" charset="0"/>
              <a:buNone/>
            </a:pPr>
            <a:r>
              <a:rPr lang="tr-TR" altLang="tr-TR" sz="2400" b="1" dirty="0" smtClean="0">
                <a:solidFill>
                  <a:srgbClr val="0070C0"/>
                </a:solidFill>
                <a:latin typeface="+mj-lt"/>
              </a:rPr>
              <a:t>             </a:t>
            </a:r>
            <a:r>
              <a:rPr lang="en-US" altLang="tr-TR" sz="2400" b="1" i="1" u="sng" dirty="0" err="1" smtClean="0">
                <a:solidFill>
                  <a:srgbClr val="FF0000"/>
                </a:solidFill>
                <a:latin typeface="+mj-lt"/>
              </a:rPr>
              <a:t>Ergonomi</a:t>
            </a:r>
            <a:r>
              <a:rPr lang="tr-TR" altLang="tr-TR" sz="2400" b="1" i="1" u="sng" dirty="0" smtClean="0">
                <a:solidFill>
                  <a:srgbClr val="FF0000"/>
                </a:solidFill>
                <a:latin typeface="+mj-lt"/>
              </a:rPr>
              <a:t>= Çalışma yasası (Kuralları) </a:t>
            </a:r>
          </a:p>
          <a:p>
            <a:pPr algn="just">
              <a:lnSpc>
                <a:spcPct val="80000"/>
              </a:lnSpc>
            </a:pPr>
            <a:r>
              <a:rPr lang="tr-TR" altLang="tr-TR" sz="2400" b="1" i="1" dirty="0" smtClean="0">
                <a:solidFill>
                  <a:srgbClr val="0070C0"/>
                </a:solidFill>
                <a:latin typeface="+mj-lt"/>
              </a:rPr>
              <a:t>Ergonomi konusundaki çalışmalar ekonomik kökenlidir.</a:t>
            </a:r>
          </a:p>
          <a:p>
            <a:pPr algn="just">
              <a:lnSpc>
                <a:spcPct val="80000"/>
              </a:lnSpc>
            </a:pPr>
            <a:r>
              <a:rPr lang="tr-TR" altLang="tr-TR" sz="2400" b="1" dirty="0" smtClean="0">
                <a:solidFill>
                  <a:srgbClr val="0070C0"/>
                </a:solidFill>
                <a:latin typeface="+mj-lt"/>
              </a:rPr>
              <a:t>Salt olarak verimliliğin artırılması amaçlanmıştır. İnsanın verimini artırmak; makine temposuna ayak uydurmasını sağlamak, daha fazla üretim,</a:t>
            </a:r>
          </a:p>
          <a:p>
            <a:pPr algn="just">
              <a:lnSpc>
                <a:spcPct val="80000"/>
              </a:lnSpc>
              <a:buFont typeface="Arial" charset="0"/>
              <a:buNone/>
            </a:pPr>
            <a:r>
              <a:rPr lang="tr-TR" altLang="tr-TR" sz="2400" b="1" dirty="0" smtClean="0">
                <a:solidFill>
                  <a:srgbClr val="0070C0"/>
                </a:solidFill>
                <a:latin typeface="+mj-lt"/>
              </a:rPr>
              <a:t>    daha çok kâr...</a:t>
            </a:r>
            <a:endParaRPr lang="en-US" altLang="tr-TR" sz="2400" b="1" i="1" u="sng" dirty="0" smtClean="0">
              <a:solidFill>
                <a:srgbClr val="0070C0"/>
              </a:solidFill>
              <a:latin typeface="+mj-lt"/>
            </a:endParaRPr>
          </a:p>
        </p:txBody>
      </p:sp>
      <p:pic>
        <p:nvPicPr>
          <p:cNvPr id="5" name="Picture 2"/>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958552" y="4407974"/>
            <a:ext cx="6912570" cy="240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60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188641"/>
            <a:ext cx="7772400" cy="936104"/>
          </a:xfrm>
        </p:spPr>
        <p:txBody>
          <a:bodyPr>
            <a:noAutofit/>
          </a:bodyPr>
          <a:lstStyle/>
          <a:p>
            <a:r>
              <a:rPr lang="tr-TR" b="1" dirty="0" smtClean="0">
                <a:solidFill>
                  <a:srgbClr val="C00000"/>
                </a:solidFill>
              </a:rPr>
              <a:t>ANTROPOMETRİK ÖLÇÜLER</a:t>
            </a:r>
            <a:endParaRPr lang="en-US" sz="4800" b="1" dirty="0">
              <a:solidFill>
                <a:srgbClr val="C00000"/>
              </a:solidFill>
            </a:endParaRPr>
          </a:p>
        </p:txBody>
      </p:sp>
      <p:sp>
        <p:nvSpPr>
          <p:cNvPr id="3" name="Metin kutusu 2"/>
          <p:cNvSpPr txBox="1"/>
          <p:nvPr/>
        </p:nvSpPr>
        <p:spPr>
          <a:xfrm>
            <a:off x="107504" y="980728"/>
            <a:ext cx="8820472" cy="4031873"/>
          </a:xfrm>
          <a:prstGeom prst="rect">
            <a:avLst/>
          </a:prstGeom>
          <a:noFill/>
        </p:spPr>
        <p:txBody>
          <a:bodyPr wrap="square" rtlCol="0">
            <a:spAutoFit/>
          </a:bodyPr>
          <a:lstStyle/>
          <a:p>
            <a:r>
              <a:rPr lang="tr-TR" sz="3200" b="1" dirty="0" smtClean="0">
                <a:solidFill>
                  <a:srgbClr val="002060"/>
                </a:solidFill>
              </a:rPr>
              <a:t>DİNAMİK ANTROPOMETRİ </a:t>
            </a:r>
          </a:p>
          <a:p>
            <a:endParaRPr lang="tr-TR" sz="3200" b="1" dirty="0" smtClean="0">
              <a:solidFill>
                <a:srgbClr val="002060"/>
              </a:solidFill>
            </a:endParaRPr>
          </a:p>
          <a:p>
            <a:r>
              <a:rPr lang="tr-TR" sz="3200" b="1" dirty="0">
                <a:solidFill>
                  <a:srgbClr val="002060"/>
                </a:solidFill>
              </a:rPr>
              <a:t>Dinamik (fonksiyonel) </a:t>
            </a:r>
            <a:r>
              <a:rPr lang="tr-TR" sz="3200" b="1" dirty="0" err="1">
                <a:solidFill>
                  <a:srgbClr val="002060"/>
                </a:solidFill>
              </a:rPr>
              <a:t>antropometrik</a:t>
            </a:r>
            <a:r>
              <a:rPr lang="tr-TR" sz="3200" b="1" dirty="0">
                <a:solidFill>
                  <a:srgbClr val="002060"/>
                </a:solidFill>
              </a:rPr>
              <a:t> boyutlar insan vücudunun belli bir eylem içinde hareket halinde iken alınan vücut ölçüleridir. Burada hareket eden insanın yatayda ve düşeyde en fazla erişme uzaklıkları ile çömelme, uzanma ve sürünme durumunda ulaşabilme </a:t>
            </a:r>
            <a:r>
              <a:rPr lang="tr-TR" sz="3200" b="1" dirty="0" smtClean="0">
                <a:solidFill>
                  <a:srgbClr val="002060"/>
                </a:solidFill>
              </a:rPr>
              <a:t>boyutlarıdır. </a:t>
            </a:r>
          </a:p>
        </p:txBody>
      </p:sp>
    </p:spTree>
    <p:extLst>
      <p:ext uri="{BB962C8B-B14F-4D97-AF65-F5344CB8AC3E}">
        <p14:creationId xmlns:p14="http://schemas.microsoft.com/office/powerpoint/2010/main" val="316822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188641"/>
            <a:ext cx="7772400" cy="936104"/>
          </a:xfrm>
        </p:spPr>
        <p:txBody>
          <a:bodyPr>
            <a:noAutofit/>
          </a:bodyPr>
          <a:lstStyle/>
          <a:p>
            <a:r>
              <a:rPr lang="tr-TR" b="1" dirty="0" smtClean="0">
                <a:solidFill>
                  <a:srgbClr val="C00000"/>
                </a:solidFill>
              </a:rPr>
              <a:t>ANTROPOMETRİK ÖLÇÜLER</a:t>
            </a:r>
            <a:endParaRPr lang="en-US" sz="4800" b="1" dirty="0">
              <a:solidFill>
                <a:srgbClr val="C00000"/>
              </a:solidFill>
            </a:endParaRPr>
          </a:p>
        </p:txBody>
      </p:sp>
      <p:sp>
        <p:nvSpPr>
          <p:cNvPr id="3" name="Metin kutusu 2"/>
          <p:cNvSpPr txBox="1"/>
          <p:nvPr/>
        </p:nvSpPr>
        <p:spPr>
          <a:xfrm>
            <a:off x="107504" y="980728"/>
            <a:ext cx="8820472" cy="5262979"/>
          </a:xfrm>
          <a:prstGeom prst="rect">
            <a:avLst/>
          </a:prstGeom>
          <a:noFill/>
        </p:spPr>
        <p:txBody>
          <a:bodyPr wrap="square" rtlCol="0">
            <a:spAutoFit/>
          </a:bodyPr>
          <a:lstStyle/>
          <a:p>
            <a:r>
              <a:rPr lang="tr-TR" sz="2400" b="1" dirty="0" smtClean="0">
                <a:solidFill>
                  <a:srgbClr val="002060"/>
                </a:solidFill>
              </a:rPr>
              <a:t>DİNAMİK ANTROPOMETRİ </a:t>
            </a:r>
          </a:p>
          <a:p>
            <a:endParaRPr lang="tr-TR" sz="2400" b="1" dirty="0" smtClean="0">
              <a:solidFill>
                <a:srgbClr val="002060"/>
              </a:solidFill>
            </a:endParaRPr>
          </a:p>
          <a:p>
            <a:r>
              <a:rPr lang="tr-TR" sz="2400" b="1" dirty="0">
                <a:solidFill>
                  <a:srgbClr val="002060"/>
                </a:solidFill>
              </a:rPr>
              <a:t>İnsanların kol, bacak ve gövdesini çalışma esnasında, değişik boyutlarda ve devamlı hareket ettirmesi nedeniyle çeşitli dinamik boyutların ölçülmesine gerek vardır. </a:t>
            </a:r>
            <a:endParaRPr lang="tr-TR" sz="2400" b="1" dirty="0" smtClean="0">
              <a:solidFill>
                <a:srgbClr val="002060"/>
              </a:solidFill>
            </a:endParaRPr>
          </a:p>
          <a:p>
            <a:endParaRPr lang="tr-TR" sz="2400" b="1" dirty="0">
              <a:solidFill>
                <a:srgbClr val="002060"/>
              </a:solidFill>
            </a:endParaRPr>
          </a:p>
          <a:p>
            <a:r>
              <a:rPr lang="tr-TR" sz="2400" b="1" dirty="0" smtClean="0">
                <a:solidFill>
                  <a:srgbClr val="002060"/>
                </a:solidFill>
              </a:rPr>
              <a:t>İnsanların </a:t>
            </a:r>
            <a:r>
              <a:rPr lang="tr-TR" sz="2400" b="1" dirty="0">
                <a:solidFill>
                  <a:srgbClr val="002060"/>
                </a:solidFill>
              </a:rPr>
              <a:t>ayakta dururken ya da otururken çevresindeki malzemelere, kontrol sistemlerine ve çeşitli işlem noktalarına uzanabilmeleri için; eğilme, uzanma ve dönme gibi hareketlerin sınırlarını ölçmek de iş düzeni ve insan - tezgah, insan - makine arakesitlerinin tasarımında optimizasyon açısından önemlidir. </a:t>
            </a:r>
            <a:endParaRPr lang="tr-TR" sz="2400" b="1" dirty="0" smtClean="0">
              <a:solidFill>
                <a:srgbClr val="002060"/>
              </a:solidFill>
            </a:endParaRPr>
          </a:p>
          <a:p>
            <a:endParaRPr lang="tr-TR" sz="2400" b="1" dirty="0">
              <a:solidFill>
                <a:srgbClr val="002060"/>
              </a:solidFill>
            </a:endParaRPr>
          </a:p>
          <a:p>
            <a:r>
              <a:rPr lang="tr-TR" sz="2400" b="1" dirty="0" smtClean="0">
                <a:solidFill>
                  <a:srgbClr val="002060"/>
                </a:solidFill>
              </a:rPr>
              <a:t>Bu </a:t>
            </a:r>
            <a:r>
              <a:rPr lang="tr-TR" sz="2400" b="1" dirty="0">
                <a:solidFill>
                  <a:srgbClr val="002060"/>
                </a:solidFill>
              </a:rPr>
              <a:t>ölçülerin hesaplanmasında dinamik </a:t>
            </a:r>
            <a:r>
              <a:rPr lang="tr-TR" sz="2400" b="1" dirty="0" err="1">
                <a:solidFill>
                  <a:srgbClr val="002060"/>
                </a:solidFill>
              </a:rPr>
              <a:t>antropometri</a:t>
            </a:r>
            <a:r>
              <a:rPr lang="tr-TR" sz="2400" b="1" dirty="0">
                <a:solidFill>
                  <a:srgbClr val="002060"/>
                </a:solidFill>
              </a:rPr>
              <a:t> verilerinden </a:t>
            </a:r>
            <a:r>
              <a:rPr lang="tr-TR" sz="2400" b="1" dirty="0" smtClean="0">
                <a:solidFill>
                  <a:srgbClr val="002060"/>
                </a:solidFill>
              </a:rPr>
              <a:t>yararlanılır. </a:t>
            </a:r>
          </a:p>
        </p:txBody>
      </p:sp>
    </p:spTree>
    <p:extLst>
      <p:ext uri="{BB962C8B-B14F-4D97-AF65-F5344CB8AC3E}">
        <p14:creationId xmlns:p14="http://schemas.microsoft.com/office/powerpoint/2010/main" val="15681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188640"/>
            <a:ext cx="7772400" cy="1224135"/>
          </a:xfrm>
        </p:spPr>
        <p:txBody>
          <a:bodyPr>
            <a:noAutofit/>
          </a:bodyPr>
          <a:lstStyle/>
          <a:p>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sz="5400" b="1" dirty="0" smtClean="0">
                <a:solidFill>
                  <a:srgbClr val="FF0000"/>
                </a:solidFill>
              </a:rPr>
              <a:t>RİSK ETMENLERİ</a:t>
            </a:r>
            <a:br>
              <a:rPr lang="tr-TR" sz="5400" b="1" dirty="0" smtClean="0">
                <a:solidFill>
                  <a:srgbClr val="FF0000"/>
                </a:solidFill>
              </a:rPr>
            </a:br>
            <a:endParaRPr lang="en-US" sz="6000" b="1" dirty="0">
              <a:solidFill>
                <a:srgbClr val="FF0000"/>
              </a:solidFill>
            </a:endParaRPr>
          </a:p>
        </p:txBody>
      </p:sp>
      <p:sp>
        <p:nvSpPr>
          <p:cNvPr id="5" name="Dikdörtgen 4"/>
          <p:cNvSpPr/>
          <p:nvPr/>
        </p:nvSpPr>
        <p:spPr>
          <a:xfrm>
            <a:off x="758616" y="1412776"/>
            <a:ext cx="7326173" cy="4154984"/>
          </a:xfrm>
          <a:prstGeom prst="rect">
            <a:avLst/>
          </a:prstGeom>
        </p:spPr>
        <p:txBody>
          <a:bodyPr wrap="none">
            <a:spAutoFit/>
          </a:bodyPr>
          <a:lstStyle/>
          <a:p>
            <a:endParaRPr lang="tr-TR" sz="4800" b="1" dirty="0" smtClean="0">
              <a:solidFill>
                <a:srgbClr val="002060"/>
              </a:solidFill>
            </a:endParaRPr>
          </a:p>
          <a:p>
            <a:r>
              <a:rPr lang="tr-TR" sz="4800" b="1" dirty="0" smtClean="0">
                <a:solidFill>
                  <a:srgbClr val="002060"/>
                </a:solidFill>
              </a:rPr>
              <a:t>1-Fiziksel </a:t>
            </a:r>
            <a:r>
              <a:rPr lang="tr-TR" sz="4800" b="1" dirty="0">
                <a:solidFill>
                  <a:srgbClr val="002060"/>
                </a:solidFill>
              </a:rPr>
              <a:t>Risk </a:t>
            </a:r>
            <a:r>
              <a:rPr lang="tr-TR" sz="4800" b="1" dirty="0" smtClean="0">
                <a:solidFill>
                  <a:srgbClr val="002060"/>
                </a:solidFill>
              </a:rPr>
              <a:t>Etmenleri</a:t>
            </a:r>
          </a:p>
          <a:p>
            <a:endParaRPr lang="tr-TR" sz="4800" b="1" dirty="0" smtClean="0">
              <a:solidFill>
                <a:srgbClr val="002060"/>
              </a:solidFill>
            </a:endParaRPr>
          </a:p>
          <a:p>
            <a:r>
              <a:rPr lang="tr-TR" sz="4800" b="1" dirty="0">
                <a:solidFill>
                  <a:srgbClr val="002060"/>
                </a:solidFill>
              </a:rPr>
              <a:t>2</a:t>
            </a:r>
            <a:r>
              <a:rPr lang="tr-TR" sz="4800" b="1" dirty="0" smtClean="0">
                <a:solidFill>
                  <a:srgbClr val="002060"/>
                </a:solidFill>
              </a:rPr>
              <a:t>. Ergonomik Risk Etmenleri</a:t>
            </a:r>
          </a:p>
          <a:p>
            <a:endParaRPr lang="tr-TR" sz="3600" b="1" dirty="0" smtClean="0">
              <a:solidFill>
                <a:srgbClr val="002060"/>
              </a:solidFill>
            </a:endParaRPr>
          </a:p>
          <a:p>
            <a:r>
              <a:rPr lang="tr-TR" sz="3600" b="1" dirty="0" smtClean="0">
                <a:solidFill>
                  <a:srgbClr val="002060"/>
                </a:solidFill>
              </a:rPr>
              <a:t> </a:t>
            </a:r>
            <a:endParaRPr lang="tr-TR" sz="3600" b="1" dirty="0">
              <a:solidFill>
                <a:srgbClr val="002060"/>
              </a:solidFill>
            </a:endParaRPr>
          </a:p>
        </p:txBody>
      </p:sp>
    </p:spTree>
    <p:extLst>
      <p:ext uri="{BB962C8B-B14F-4D97-AF65-F5344CB8AC3E}">
        <p14:creationId xmlns:p14="http://schemas.microsoft.com/office/powerpoint/2010/main" val="238118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368426" y="1"/>
            <a:ext cx="7548563" cy="1452033"/>
          </a:xfrm>
        </p:spPr>
        <p:txBody>
          <a:bodyPr>
            <a:noAutofit/>
          </a:bodyPr>
          <a:lstStyle>
            <a:extLst/>
          </a:lstStyle>
          <a:p>
            <a:pPr eaLnBrk="1" fontAlgn="auto" hangingPunct="1">
              <a:spcAft>
                <a:spcPts val="0"/>
              </a:spcAft>
              <a:defRPr/>
            </a:pPr>
            <a:r>
              <a:rPr sz="36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sz="3600" b="1" dirty="0" smtClean="0">
                <a:solidFill>
                  <a:srgbClr val="FF0000"/>
                </a:solidFill>
                <a:effectLst>
                  <a:outerShdw blurRad="38100" dist="38100" dir="2700000" algn="tl">
                    <a:srgbClr val="000000">
                      <a:alpha val="43137"/>
                    </a:srgbClr>
                  </a:outerShdw>
                </a:effectLst>
                <a:latin typeface="+mn-lt"/>
                <a:cs typeface="Arial" pitchFamily="34" charset="0"/>
              </a:rPr>
              <a:t>RİSK ETMENLERİ </a:t>
            </a:r>
            <a:br>
              <a:rPr sz="3600" b="1" dirty="0" smtClean="0">
                <a:solidFill>
                  <a:srgbClr val="FF0000"/>
                </a:solidFill>
                <a:effectLst>
                  <a:outerShdw blurRad="38100" dist="38100" dir="2700000" algn="tl">
                    <a:srgbClr val="000000">
                      <a:alpha val="43137"/>
                    </a:srgbClr>
                  </a:outerShdw>
                </a:effectLst>
                <a:latin typeface="+mn-lt"/>
                <a:cs typeface="Arial" pitchFamily="34" charset="0"/>
              </a:rPr>
            </a:br>
            <a:r>
              <a:rPr sz="3600" b="1" dirty="0" smtClean="0">
                <a:solidFill>
                  <a:srgbClr val="FF0000"/>
                </a:solidFill>
                <a:effectLst>
                  <a:outerShdw blurRad="38100" dist="38100" dir="2700000" algn="tl">
                    <a:srgbClr val="000000">
                      <a:alpha val="43137"/>
                    </a:srgbClr>
                  </a:outerShdw>
                </a:effectLst>
                <a:latin typeface="+mn-lt"/>
                <a:cs typeface="Arial" pitchFamily="34" charset="0"/>
              </a:rPr>
              <a:t>(1-Fiziksel Risk </a:t>
            </a:r>
            <a:r>
              <a:rPr sz="3600" b="1" dirty="0" err="1" smtClean="0">
                <a:solidFill>
                  <a:srgbClr val="FF0000"/>
                </a:solidFill>
                <a:effectLst>
                  <a:outerShdw blurRad="38100" dist="38100" dir="2700000" algn="tl">
                    <a:srgbClr val="000000">
                      <a:alpha val="43137"/>
                    </a:srgbClr>
                  </a:outerShdw>
                </a:effectLst>
                <a:latin typeface="+mn-lt"/>
                <a:cs typeface="Arial" pitchFamily="34" charset="0"/>
              </a:rPr>
              <a:t>Etmenleri</a:t>
            </a:r>
            <a:r>
              <a:rPr sz="3600" b="1" dirty="0" smtClean="0">
                <a:solidFill>
                  <a:srgbClr val="FF0000"/>
                </a:solidFill>
                <a:effectLst>
                  <a:outerShdw blurRad="38100" dist="38100" dir="2700000" algn="tl">
                    <a:srgbClr val="000000">
                      <a:alpha val="43137"/>
                    </a:srgbClr>
                  </a:outerShdw>
                </a:effectLst>
                <a:latin typeface="+mn-lt"/>
                <a:cs typeface="Arial" pitchFamily="34" charset="0"/>
              </a:rPr>
              <a:t>)</a:t>
            </a:r>
            <a:endParaRPr sz="3600" b="1" dirty="0">
              <a:effectLst>
                <a:outerShdw blurRad="38100" dist="38100" dir="2700000" algn="tl">
                  <a:srgbClr val="000000">
                    <a:alpha val="43137"/>
                  </a:srgbClr>
                </a:outerShdw>
              </a:effectLst>
              <a:latin typeface="+mn-lt"/>
              <a:cs typeface="Arial" pitchFamily="34" charset="0"/>
            </a:endParaRPr>
          </a:p>
        </p:txBody>
      </p:sp>
      <p:sp>
        <p:nvSpPr>
          <p:cNvPr id="12291" name="Rectangle 2"/>
          <p:cNvSpPr>
            <a:spLocks noGrp="1"/>
          </p:cNvSpPr>
          <p:nvPr>
            <p:ph sz="quarter" idx="4294967295"/>
          </p:nvPr>
        </p:nvSpPr>
        <p:spPr>
          <a:xfrm>
            <a:off x="98426" y="5524501"/>
            <a:ext cx="8937625" cy="190500"/>
          </a:xfrm>
          <a:prstGeom prst="rect">
            <a:avLst/>
          </a:prstGeom>
        </p:spPr>
        <p:txBody>
          <a:bodyPr>
            <a:normAutofit fontScale="40000" lnSpcReduction="20000"/>
          </a:bodyPr>
          <a:lstStyle/>
          <a:p>
            <a:pPr marL="0" indent="0" algn="just" eaLnBrk="1" hangingPunct="1">
              <a:buFont typeface="Wingdings" pitchFamily="2" charset="2"/>
              <a:buNone/>
            </a:pPr>
            <a:r>
              <a:rPr sz="2000" smtClean="0">
                <a:latin typeface="Arial" charset="0"/>
                <a:cs typeface="Arial" charset="0"/>
              </a:rPr>
              <a:t>	</a:t>
            </a:r>
          </a:p>
        </p:txBody>
      </p:sp>
      <p:sp>
        <p:nvSpPr>
          <p:cNvPr id="12294" name="10 İçerik Yer Tutucusu"/>
          <p:cNvSpPr>
            <a:spLocks noGrp="1"/>
          </p:cNvSpPr>
          <p:nvPr>
            <p:ph sz="quarter" idx="4294967295"/>
          </p:nvPr>
        </p:nvSpPr>
        <p:spPr>
          <a:xfrm>
            <a:off x="571472" y="1714488"/>
            <a:ext cx="8286808" cy="5143512"/>
          </a:xfrm>
          <a:prstGeom prst="rect">
            <a:avLst/>
          </a:prstGeom>
        </p:spPr>
        <p:txBody>
          <a:bodyPr/>
          <a:lstStyle/>
          <a:p>
            <a:pPr algn="just">
              <a:buNone/>
            </a:pPr>
            <a:r>
              <a:rPr sz="2400" b="1" dirty="0" smtClean="0">
                <a:latin typeface="Arial" charset="0"/>
                <a:cs typeface="Arial" charset="0"/>
              </a:rPr>
              <a:t>	</a:t>
            </a:r>
            <a:r>
              <a:rPr sz="2400" b="1" dirty="0" smtClean="0">
                <a:latin typeface="Times New Roman" pitchFamily="18" charset="0"/>
                <a:cs typeface="Times New Roman" pitchFamily="18" charset="0"/>
              </a:rPr>
              <a:t>  </a:t>
            </a:r>
            <a:r>
              <a:rPr b="1" u="sng" dirty="0" err="1" smtClean="0">
                <a:solidFill>
                  <a:srgbClr val="002060"/>
                </a:solidFill>
                <a:cs typeface="Times New Roman" pitchFamily="18" charset="0"/>
              </a:rPr>
              <a:t>Fiziksel</a:t>
            </a:r>
            <a:r>
              <a:rPr b="1" u="sng" dirty="0" smtClean="0">
                <a:solidFill>
                  <a:srgbClr val="002060"/>
                </a:solidFill>
                <a:cs typeface="Times New Roman" pitchFamily="18" charset="0"/>
              </a:rPr>
              <a:t> Risk </a:t>
            </a:r>
            <a:r>
              <a:rPr b="1" u="sng" dirty="0" err="1" smtClean="0">
                <a:solidFill>
                  <a:srgbClr val="002060"/>
                </a:solidFill>
                <a:cs typeface="Times New Roman" pitchFamily="18" charset="0"/>
              </a:rPr>
              <a:t>Etmenleri</a:t>
            </a:r>
            <a:r>
              <a:rPr b="1" u="sng" dirty="0" smtClean="0">
                <a:solidFill>
                  <a:srgbClr val="002060"/>
                </a:solidFill>
                <a:cs typeface="Times New Roman" pitchFamily="18" charset="0"/>
              </a:rPr>
              <a:t>:</a:t>
            </a:r>
          </a:p>
          <a:p>
            <a:pPr marL="457200" indent="-457200" algn="just">
              <a:buFont typeface="+mj-lt"/>
              <a:buAutoNum type="arabicPeriod"/>
            </a:pPr>
            <a:r>
              <a:rPr b="1" dirty="0" err="1" smtClean="0">
                <a:solidFill>
                  <a:srgbClr val="002060"/>
                </a:solidFill>
                <a:cs typeface="Times New Roman" pitchFamily="18" charset="0"/>
              </a:rPr>
              <a:t>Gürültü</a:t>
            </a:r>
            <a:endParaRPr b="1" dirty="0" smtClean="0">
              <a:solidFill>
                <a:srgbClr val="002060"/>
              </a:solidFill>
              <a:cs typeface="Times New Roman" pitchFamily="18" charset="0"/>
            </a:endParaRPr>
          </a:p>
          <a:p>
            <a:pPr marL="457200" indent="-457200" algn="just">
              <a:buFont typeface="+mj-lt"/>
              <a:buAutoNum type="arabicPeriod"/>
            </a:pPr>
            <a:r>
              <a:rPr b="1" dirty="0" err="1" smtClean="0">
                <a:solidFill>
                  <a:srgbClr val="002060"/>
                </a:solidFill>
                <a:cs typeface="Times New Roman" pitchFamily="18" charset="0"/>
              </a:rPr>
              <a:t>Titreşim</a:t>
            </a:r>
            <a:endParaRPr b="1" dirty="0" smtClean="0">
              <a:solidFill>
                <a:srgbClr val="002060"/>
              </a:solidFill>
              <a:cs typeface="Times New Roman" pitchFamily="18" charset="0"/>
            </a:endParaRPr>
          </a:p>
          <a:p>
            <a:pPr marL="457200" indent="-457200" algn="just">
              <a:buFont typeface="+mj-lt"/>
              <a:buAutoNum type="arabicPeriod"/>
            </a:pPr>
            <a:r>
              <a:rPr b="1" dirty="0" err="1" smtClean="0">
                <a:solidFill>
                  <a:srgbClr val="002060"/>
                </a:solidFill>
                <a:cs typeface="Times New Roman" pitchFamily="18" charset="0"/>
              </a:rPr>
              <a:t>Aydınlatma</a:t>
            </a:r>
            <a:endParaRPr b="1" dirty="0" smtClean="0">
              <a:solidFill>
                <a:srgbClr val="002060"/>
              </a:solidFill>
              <a:cs typeface="Times New Roman" pitchFamily="18" charset="0"/>
            </a:endParaRPr>
          </a:p>
          <a:p>
            <a:pPr marL="457200" indent="-457200" algn="just">
              <a:buFont typeface="+mj-lt"/>
              <a:buAutoNum type="arabicPeriod"/>
            </a:pPr>
            <a:r>
              <a:rPr b="1" dirty="0" err="1" smtClean="0">
                <a:solidFill>
                  <a:srgbClr val="002060"/>
                </a:solidFill>
                <a:cs typeface="Times New Roman" pitchFamily="18" charset="0"/>
              </a:rPr>
              <a:t>Termal</a:t>
            </a:r>
            <a:r>
              <a:rPr b="1" dirty="0" smtClean="0">
                <a:solidFill>
                  <a:srgbClr val="002060"/>
                </a:solidFill>
                <a:cs typeface="Times New Roman" pitchFamily="18" charset="0"/>
              </a:rPr>
              <a:t> </a:t>
            </a:r>
            <a:r>
              <a:rPr b="1" dirty="0" err="1" smtClean="0">
                <a:solidFill>
                  <a:srgbClr val="002060"/>
                </a:solidFill>
                <a:cs typeface="Times New Roman" pitchFamily="18" charset="0"/>
              </a:rPr>
              <a:t>Konfor</a:t>
            </a:r>
            <a:r>
              <a:rPr b="1" dirty="0" smtClean="0">
                <a:solidFill>
                  <a:srgbClr val="002060"/>
                </a:solidFill>
                <a:cs typeface="Times New Roman" pitchFamily="18" charset="0"/>
              </a:rPr>
              <a:t> </a:t>
            </a:r>
            <a:r>
              <a:rPr b="1" dirty="0" err="1" smtClean="0">
                <a:solidFill>
                  <a:srgbClr val="002060"/>
                </a:solidFill>
                <a:cs typeface="Times New Roman" pitchFamily="18" charset="0"/>
              </a:rPr>
              <a:t>Şartları</a:t>
            </a:r>
            <a:r>
              <a:rPr b="1" dirty="0" smtClean="0">
                <a:solidFill>
                  <a:srgbClr val="002060"/>
                </a:solidFill>
                <a:cs typeface="Times New Roman" pitchFamily="18" charset="0"/>
              </a:rPr>
              <a:t> </a:t>
            </a:r>
          </a:p>
          <a:p>
            <a:pPr marL="457200" indent="-457200" algn="just">
              <a:buFont typeface="+mj-lt"/>
              <a:buAutoNum type="arabicPeriod"/>
            </a:pPr>
            <a:r>
              <a:rPr b="1" dirty="0" err="1" smtClean="0">
                <a:solidFill>
                  <a:srgbClr val="002060"/>
                </a:solidFill>
                <a:cs typeface="Times New Roman" pitchFamily="18" charset="0"/>
              </a:rPr>
              <a:t>Tozlar</a:t>
            </a:r>
            <a:endParaRPr b="1" dirty="0" smtClean="0">
              <a:solidFill>
                <a:srgbClr val="002060"/>
              </a:solidFill>
              <a:cs typeface="Times New Roman" pitchFamily="18" charset="0"/>
            </a:endParaRPr>
          </a:p>
          <a:p>
            <a:pPr algn="just">
              <a:buNone/>
            </a:pPr>
            <a:endParaRPr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82159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368426" y="179918"/>
            <a:ext cx="7548563" cy="1272116"/>
          </a:xfrm>
        </p:spPr>
        <p:txBody>
          <a:bodyPr>
            <a:normAutofit/>
          </a:bodyPr>
          <a:lstStyle>
            <a:extLst/>
          </a:lstStyle>
          <a:p>
            <a:pPr eaLnBrk="1" fontAlgn="auto" hangingPunct="1">
              <a:spcAft>
                <a:spcPts val="0"/>
              </a:spcAft>
              <a:defRPr/>
            </a:pPr>
            <a:r>
              <a:rPr sz="3600" smtClean="0">
                <a:effectLst>
                  <a:outerShdw blurRad="38100" dist="38100" dir="2700000" algn="tl">
                    <a:srgbClr val="000000">
                      <a:alpha val="43137"/>
                    </a:srgbClr>
                  </a:outerShdw>
                </a:effectLst>
                <a:latin typeface="Arial" pitchFamily="34" charset="0"/>
                <a:cs typeface="Arial" pitchFamily="34" charset="0"/>
              </a:rPr>
              <a:t/>
            </a:r>
            <a:br>
              <a:rPr sz="3600" smtClean="0">
                <a:effectLst>
                  <a:outerShdw blurRad="38100" dist="38100" dir="2700000" algn="tl">
                    <a:srgbClr val="000000">
                      <a:alpha val="43137"/>
                    </a:srgbClr>
                  </a:outerShdw>
                </a:effectLst>
                <a:latin typeface="Arial" pitchFamily="34" charset="0"/>
                <a:cs typeface="Arial" pitchFamily="34" charset="0"/>
              </a:rPr>
            </a:br>
            <a:endParaRPr sz="3600" dirty="0">
              <a:effectLst>
                <a:outerShdw blurRad="38100" dist="38100" dir="2700000" algn="tl">
                  <a:srgbClr val="000000">
                    <a:alpha val="43137"/>
                  </a:srgbClr>
                </a:outerShdw>
              </a:effectLst>
              <a:latin typeface="Arial" pitchFamily="34" charset="0"/>
              <a:cs typeface="Arial" pitchFamily="34" charset="0"/>
            </a:endParaRPr>
          </a:p>
        </p:txBody>
      </p:sp>
      <p:sp>
        <p:nvSpPr>
          <p:cNvPr id="12291" name="Rectangle 2"/>
          <p:cNvSpPr>
            <a:spLocks noGrp="1"/>
          </p:cNvSpPr>
          <p:nvPr>
            <p:ph sz="quarter" idx="4294967295"/>
          </p:nvPr>
        </p:nvSpPr>
        <p:spPr>
          <a:xfrm>
            <a:off x="98426" y="5524501"/>
            <a:ext cx="8937625" cy="190500"/>
          </a:xfrm>
          <a:prstGeom prst="rect">
            <a:avLst/>
          </a:prstGeom>
        </p:spPr>
        <p:txBody>
          <a:bodyPr>
            <a:normAutofit fontScale="40000" lnSpcReduction="20000"/>
          </a:bodyPr>
          <a:lstStyle/>
          <a:p>
            <a:pPr marL="0" indent="0" algn="just" eaLnBrk="1" hangingPunct="1">
              <a:buFont typeface="Wingdings" pitchFamily="2" charset="2"/>
              <a:buNone/>
            </a:pPr>
            <a:r>
              <a:rPr sz="2000" smtClean="0">
                <a:latin typeface="Arial" charset="0"/>
                <a:cs typeface="Arial" charset="0"/>
              </a:rPr>
              <a:t>	</a:t>
            </a:r>
          </a:p>
        </p:txBody>
      </p:sp>
      <p:sp>
        <p:nvSpPr>
          <p:cNvPr id="12294" name="10 İçerik Yer Tutucusu"/>
          <p:cNvSpPr>
            <a:spLocks noGrp="1"/>
          </p:cNvSpPr>
          <p:nvPr>
            <p:ph sz="quarter" idx="4294967295"/>
          </p:nvPr>
        </p:nvSpPr>
        <p:spPr>
          <a:xfrm>
            <a:off x="571472" y="1714488"/>
            <a:ext cx="8572528" cy="5143512"/>
          </a:xfrm>
          <a:prstGeom prst="rect">
            <a:avLst/>
          </a:prstGeom>
        </p:spPr>
        <p:txBody>
          <a:bodyPr/>
          <a:lstStyle/>
          <a:p>
            <a:pPr marL="342900" indent="-342900">
              <a:lnSpc>
                <a:spcPct val="150000"/>
              </a:lnSpc>
              <a:spcBef>
                <a:spcPct val="50000"/>
              </a:spcBef>
              <a:buAutoNum type="arabicParenR"/>
            </a:pPr>
            <a:r>
              <a:rPr sz="2800" b="1" dirty="0" err="1" smtClean="0">
                <a:solidFill>
                  <a:srgbClr val="002060"/>
                </a:solidFill>
                <a:cs typeface="Times New Roman" pitchFamily="18" charset="0"/>
              </a:rPr>
              <a:t>Gürültü</a:t>
            </a:r>
            <a:r>
              <a:rPr sz="2800" b="1" dirty="0" smtClean="0">
                <a:solidFill>
                  <a:srgbClr val="002060"/>
                </a:solidFill>
                <a:cs typeface="Times New Roman" pitchFamily="18" charset="0"/>
              </a:rPr>
              <a:t> :</a:t>
            </a:r>
            <a:r>
              <a:rPr altLang="tr-TR" sz="2800" b="1" dirty="0" smtClean="0">
                <a:solidFill>
                  <a:srgbClr val="002060"/>
                </a:solidFill>
                <a:cs typeface="Arial" panose="020B0604020202020204" pitchFamily="34" charset="0"/>
              </a:rPr>
              <a:t> </a:t>
            </a:r>
            <a:r>
              <a:rPr altLang="tr-TR" sz="2800" b="1" dirty="0" err="1" smtClean="0">
                <a:solidFill>
                  <a:srgbClr val="002060"/>
                </a:solidFill>
                <a:cs typeface="Arial" panose="020B0604020202020204" pitchFamily="34" charset="0"/>
              </a:rPr>
              <a:t>Çalışanlar</a:t>
            </a:r>
            <a:r>
              <a:rPr altLang="tr-TR" sz="2800" b="1" dirty="0" smtClean="0">
                <a:solidFill>
                  <a:srgbClr val="002060"/>
                </a:solidFill>
                <a:cs typeface="Arial" panose="020B0604020202020204" pitchFamily="34" charset="0"/>
              </a:rPr>
              <a:t> </a:t>
            </a:r>
            <a:r>
              <a:rPr altLang="tr-TR" sz="2800" b="1" dirty="0" err="1" smtClean="0">
                <a:solidFill>
                  <a:srgbClr val="002060"/>
                </a:solidFill>
                <a:cs typeface="Arial" panose="020B0604020202020204" pitchFamily="34" charset="0"/>
              </a:rPr>
              <a:t>üzerinde</a:t>
            </a:r>
            <a:r>
              <a:rPr altLang="tr-TR" sz="2800" b="1" dirty="0" smtClean="0">
                <a:solidFill>
                  <a:srgbClr val="002060"/>
                </a:solidFill>
                <a:cs typeface="Arial" panose="020B0604020202020204" pitchFamily="34" charset="0"/>
              </a:rPr>
              <a:t> </a:t>
            </a:r>
            <a:r>
              <a:rPr altLang="tr-TR" sz="2800" b="1" dirty="0" err="1" smtClean="0">
                <a:solidFill>
                  <a:srgbClr val="002060"/>
                </a:solidFill>
                <a:cs typeface="Arial" panose="020B0604020202020204" pitchFamily="34" charset="0"/>
              </a:rPr>
              <a:t>Fizyolojik</a:t>
            </a:r>
            <a:r>
              <a:rPr altLang="tr-TR" sz="2800" b="1" dirty="0" smtClean="0">
                <a:solidFill>
                  <a:srgbClr val="002060"/>
                </a:solidFill>
                <a:cs typeface="Arial" panose="020B0604020202020204" pitchFamily="34" charset="0"/>
              </a:rPr>
              <a:t> </a:t>
            </a:r>
            <a:r>
              <a:rPr altLang="tr-TR" sz="2800" b="1" dirty="0" err="1" smtClean="0">
                <a:solidFill>
                  <a:srgbClr val="002060"/>
                </a:solidFill>
                <a:cs typeface="Arial" panose="020B0604020202020204" pitchFamily="34" charset="0"/>
              </a:rPr>
              <a:t>ve</a:t>
            </a:r>
            <a:r>
              <a:rPr altLang="tr-TR" sz="2800" b="1" dirty="0" smtClean="0">
                <a:solidFill>
                  <a:srgbClr val="002060"/>
                </a:solidFill>
                <a:cs typeface="Arial" panose="020B0604020202020204" pitchFamily="34" charset="0"/>
              </a:rPr>
              <a:t> </a:t>
            </a:r>
            <a:r>
              <a:rPr altLang="tr-TR" sz="2800" b="1" dirty="0" err="1" smtClean="0">
                <a:solidFill>
                  <a:srgbClr val="002060"/>
                </a:solidFill>
                <a:cs typeface="Arial" panose="020B0604020202020204" pitchFamily="34" charset="0"/>
              </a:rPr>
              <a:t>Psikolojik</a:t>
            </a:r>
            <a:r>
              <a:rPr altLang="tr-TR" sz="2800" b="1" dirty="0" smtClean="0">
                <a:solidFill>
                  <a:srgbClr val="002060"/>
                </a:solidFill>
                <a:cs typeface="Arial" panose="020B0604020202020204" pitchFamily="34" charset="0"/>
              </a:rPr>
              <a:t>  </a:t>
            </a:r>
            <a:r>
              <a:rPr altLang="tr-TR" sz="2800" b="1" dirty="0" err="1" smtClean="0">
                <a:solidFill>
                  <a:srgbClr val="002060"/>
                </a:solidFill>
                <a:cs typeface="Arial" panose="020B0604020202020204" pitchFamily="34" charset="0"/>
              </a:rPr>
              <a:t>etkiler</a:t>
            </a:r>
            <a:r>
              <a:rPr altLang="tr-TR" sz="2800" b="1" dirty="0" smtClean="0">
                <a:solidFill>
                  <a:srgbClr val="002060"/>
                </a:solidFill>
                <a:cs typeface="Arial" panose="020B0604020202020204" pitchFamily="34" charset="0"/>
              </a:rPr>
              <a:t> </a:t>
            </a:r>
            <a:r>
              <a:rPr altLang="tr-TR" sz="2800" b="1" dirty="0" err="1" smtClean="0">
                <a:solidFill>
                  <a:srgbClr val="002060"/>
                </a:solidFill>
                <a:cs typeface="Arial" panose="020B0604020202020204" pitchFamily="34" charset="0"/>
              </a:rPr>
              <a:t>bırakan</a:t>
            </a:r>
            <a:r>
              <a:rPr altLang="tr-TR" sz="2800" b="1" dirty="0" smtClean="0">
                <a:solidFill>
                  <a:srgbClr val="002060"/>
                </a:solidFill>
                <a:cs typeface="Arial" panose="020B0604020202020204" pitchFamily="34" charset="0"/>
              </a:rPr>
              <a:t> </a:t>
            </a:r>
            <a:r>
              <a:rPr altLang="tr-TR" sz="2800" b="1" dirty="0" err="1" smtClean="0">
                <a:solidFill>
                  <a:srgbClr val="002060"/>
                </a:solidFill>
                <a:cs typeface="Arial" panose="020B0604020202020204" pitchFamily="34" charset="0"/>
              </a:rPr>
              <a:t>ve</a:t>
            </a:r>
            <a:r>
              <a:rPr altLang="tr-TR" sz="2800" b="1" dirty="0" smtClean="0">
                <a:solidFill>
                  <a:srgbClr val="002060"/>
                </a:solidFill>
                <a:cs typeface="Arial" panose="020B0604020202020204" pitchFamily="34" charset="0"/>
              </a:rPr>
              <a:t> </a:t>
            </a:r>
            <a:r>
              <a:rPr altLang="tr-TR" sz="2800" b="1" dirty="0" err="1" smtClean="0">
                <a:solidFill>
                  <a:srgbClr val="002060"/>
                </a:solidFill>
                <a:cs typeface="Arial" panose="020B0604020202020204" pitchFamily="34" charset="0"/>
              </a:rPr>
              <a:t>iş</a:t>
            </a:r>
            <a:r>
              <a:rPr altLang="tr-TR" sz="2800" b="1" dirty="0" smtClean="0">
                <a:solidFill>
                  <a:srgbClr val="002060"/>
                </a:solidFill>
                <a:cs typeface="Arial" panose="020B0604020202020204" pitchFamily="34" charset="0"/>
              </a:rPr>
              <a:t> </a:t>
            </a:r>
            <a:r>
              <a:rPr altLang="tr-TR" sz="2800" b="1" dirty="0" err="1" smtClean="0">
                <a:solidFill>
                  <a:srgbClr val="002060"/>
                </a:solidFill>
                <a:cs typeface="Arial" panose="020B0604020202020204" pitchFamily="34" charset="0"/>
              </a:rPr>
              <a:t>yerini</a:t>
            </a:r>
            <a:r>
              <a:rPr altLang="tr-TR" sz="2800" b="1" dirty="0" smtClean="0">
                <a:solidFill>
                  <a:srgbClr val="002060"/>
                </a:solidFill>
                <a:cs typeface="Arial" panose="020B0604020202020204" pitchFamily="34" charset="0"/>
              </a:rPr>
              <a:t> </a:t>
            </a:r>
            <a:r>
              <a:rPr altLang="tr-TR" sz="2800" b="1" dirty="0" err="1" smtClean="0">
                <a:solidFill>
                  <a:srgbClr val="002060"/>
                </a:solidFill>
                <a:cs typeface="Arial" panose="020B0604020202020204" pitchFamily="34" charset="0"/>
              </a:rPr>
              <a:t>olumsuz</a:t>
            </a:r>
            <a:r>
              <a:rPr altLang="tr-TR" sz="2800" b="1" dirty="0" smtClean="0">
                <a:solidFill>
                  <a:srgbClr val="002060"/>
                </a:solidFill>
                <a:cs typeface="Arial" panose="020B0604020202020204" pitchFamily="34" charset="0"/>
              </a:rPr>
              <a:t> </a:t>
            </a:r>
            <a:r>
              <a:rPr altLang="tr-TR" sz="2800" b="1" dirty="0" err="1" smtClean="0">
                <a:solidFill>
                  <a:srgbClr val="002060"/>
                </a:solidFill>
                <a:cs typeface="Arial" panose="020B0604020202020204" pitchFamily="34" charset="0"/>
              </a:rPr>
              <a:t>yönden</a:t>
            </a:r>
            <a:r>
              <a:rPr altLang="tr-TR" sz="2800" b="1" dirty="0" smtClean="0">
                <a:solidFill>
                  <a:srgbClr val="002060"/>
                </a:solidFill>
                <a:cs typeface="Arial" panose="020B0604020202020204" pitchFamily="34" charset="0"/>
              </a:rPr>
              <a:t> </a:t>
            </a:r>
            <a:r>
              <a:rPr altLang="tr-TR" sz="2800" b="1" dirty="0" err="1" smtClean="0">
                <a:solidFill>
                  <a:srgbClr val="002060"/>
                </a:solidFill>
                <a:cs typeface="Arial" panose="020B0604020202020204" pitchFamily="34" charset="0"/>
              </a:rPr>
              <a:t>etkileyen</a:t>
            </a:r>
            <a:r>
              <a:rPr altLang="tr-TR" sz="2800" b="1" dirty="0" smtClean="0">
                <a:solidFill>
                  <a:srgbClr val="002060"/>
                </a:solidFill>
                <a:cs typeface="Arial" panose="020B0604020202020204" pitchFamily="34" charset="0"/>
              </a:rPr>
              <a:t> </a:t>
            </a:r>
            <a:r>
              <a:rPr altLang="tr-TR" sz="2800" b="1" dirty="0" err="1" smtClean="0">
                <a:solidFill>
                  <a:srgbClr val="002060"/>
                </a:solidFill>
                <a:cs typeface="Arial" panose="020B0604020202020204" pitchFamily="34" charset="0"/>
              </a:rPr>
              <a:t>seslerdir</a:t>
            </a:r>
            <a:r>
              <a:rPr altLang="tr-TR" sz="2800" b="1" dirty="0" smtClean="0">
                <a:solidFill>
                  <a:srgbClr val="002060"/>
                </a:solidFill>
                <a:cs typeface="Arial" panose="020B0604020202020204" pitchFamily="34" charset="0"/>
              </a:rPr>
              <a:t>.  </a:t>
            </a:r>
          </a:p>
          <a:p>
            <a:pPr marL="457200" indent="-457200">
              <a:lnSpc>
                <a:spcPct val="80000"/>
              </a:lnSpc>
              <a:buNone/>
            </a:pPr>
            <a:r>
              <a:rPr altLang="tr-TR" sz="2000" dirty="0" smtClean="0">
                <a:latin typeface="Arial" panose="020B0604020202020204" pitchFamily="34" charset="0"/>
                <a:cs typeface="Arial" panose="020B0604020202020204" pitchFamily="34" charset="0"/>
              </a:rPr>
              <a:t>	</a:t>
            </a:r>
            <a:endParaRPr sz="2000" dirty="0" smtClean="0">
              <a:solidFill>
                <a:schemeClr val="bg1"/>
              </a:solidFill>
            </a:endParaRPr>
          </a:p>
        </p:txBody>
      </p:sp>
      <p:pic>
        <p:nvPicPr>
          <p:cNvPr id="7" name="Picture 5" descr="Measuring-Urban-Noise-Pollu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284983"/>
            <a:ext cx="2520280" cy="328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Dikdörtgen"/>
          <p:cNvSpPr/>
          <p:nvPr/>
        </p:nvSpPr>
        <p:spPr>
          <a:xfrm>
            <a:off x="1285852" y="1"/>
            <a:ext cx="5643602" cy="1200329"/>
          </a:xfrm>
          <a:prstGeom prst="rect">
            <a:avLst/>
          </a:prstGeom>
        </p:spPr>
        <p:txBody>
          <a:bodyPr wrap="square">
            <a:spAutoFit/>
          </a:bodyPr>
          <a:lstStyle/>
          <a:p>
            <a:r>
              <a:rPr lang="tr-TR" sz="3600" b="1" dirty="0" smtClean="0">
                <a:solidFill>
                  <a:srgbClr val="FF0000"/>
                </a:solidFill>
                <a:effectLst>
                  <a:outerShdw blurRad="38100" dist="38100" dir="2700000" algn="tl">
                    <a:srgbClr val="000000">
                      <a:alpha val="43137"/>
                    </a:srgbClr>
                  </a:outerShdw>
                </a:effectLst>
                <a:cs typeface="Arial" pitchFamily="34" charset="0"/>
              </a:rPr>
              <a:t>RİSK ETMENLERİ </a:t>
            </a:r>
            <a:br>
              <a:rPr lang="tr-TR" sz="3600" b="1" dirty="0" smtClean="0">
                <a:solidFill>
                  <a:srgbClr val="FF0000"/>
                </a:solidFill>
                <a:effectLst>
                  <a:outerShdw blurRad="38100" dist="38100" dir="2700000" algn="tl">
                    <a:srgbClr val="000000">
                      <a:alpha val="43137"/>
                    </a:srgbClr>
                  </a:outerShdw>
                </a:effectLst>
                <a:cs typeface="Arial" pitchFamily="34" charset="0"/>
              </a:rPr>
            </a:br>
            <a:r>
              <a:rPr lang="tr-TR" sz="3600" b="1" dirty="0" smtClean="0">
                <a:solidFill>
                  <a:srgbClr val="FF0000"/>
                </a:solidFill>
                <a:effectLst>
                  <a:outerShdw blurRad="38100" dist="38100" dir="2700000" algn="tl">
                    <a:srgbClr val="000000">
                      <a:alpha val="43137"/>
                    </a:srgbClr>
                  </a:outerShdw>
                </a:effectLst>
                <a:cs typeface="Arial" pitchFamily="34" charset="0"/>
              </a:rPr>
              <a:t>(1-Fiziksel Risk Etmenleri)</a:t>
            </a:r>
            <a:endParaRPr lang="tr-TR" b="1" dirty="0"/>
          </a:p>
        </p:txBody>
      </p:sp>
    </p:spTree>
    <p:extLst>
      <p:ext uri="{BB962C8B-B14F-4D97-AF65-F5344CB8AC3E}">
        <p14:creationId xmlns:p14="http://schemas.microsoft.com/office/powerpoint/2010/main" val="3384152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368426" y="179918"/>
            <a:ext cx="7548563" cy="1272116"/>
          </a:xfrm>
        </p:spPr>
        <p:txBody>
          <a:bodyPr>
            <a:normAutofit/>
          </a:bodyPr>
          <a:lstStyle>
            <a:extLst/>
          </a:lstStyle>
          <a:p>
            <a:pPr eaLnBrk="1" fontAlgn="auto" hangingPunct="1">
              <a:spcAft>
                <a:spcPts val="0"/>
              </a:spcAft>
              <a:defRPr/>
            </a:pPr>
            <a:r>
              <a:rPr sz="3600" smtClean="0">
                <a:effectLst>
                  <a:outerShdw blurRad="38100" dist="38100" dir="2700000" algn="tl">
                    <a:srgbClr val="000000">
                      <a:alpha val="43137"/>
                    </a:srgbClr>
                  </a:outerShdw>
                </a:effectLst>
                <a:latin typeface="Arial" pitchFamily="34" charset="0"/>
                <a:cs typeface="Arial" pitchFamily="34" charset="0"/>
              </a:rPr>
              <a:t/>
            </a:r>
            <a:br>
              <a:rPr sz="3600" smtClean="0">
                <a:effectLst>
                  <a:outerShdw blurRad="38100" dist="38100" dir="2700000" algn="tl">
                    <a:srgbClr val="000000">
                      <a:alpha val="43137"/>
                    </a:srgbClr>
                  </a:outerShdw>
                </a:effectLst>
                <a:latin typeface="Arial" pitchFamily="34" charset="0"/>
                <a:cs typeface="Arial" pitchFamily="34" charset="0"/>
              </a:rPr>
            </a:br>
            <a:endParaRPr sz="3600" dirty="0">
              <a:effectLst>
                <a:outerShdw blurRad="38100" dist="38100" dir="2700000" algn="tl">
                  <a:srgbClr val="000000">
                    <a:alpha val="43137"/>
                  </a:srgbClr>
                </a:outerShdw>
              </a:effectLst>
              <a:latin typeface="Arial" pitchFamily="34" charset="0"/>
              <a:cs typeface="Arial" pitchFamily="34" charset="0"/>
            </a:endParaRPr>
          </a:p>
        </p:txBody>
      </p:sp>
      <p:sp>
        <p:nvSpPr>
          <p:cNvPr id="12291" name="Rectangle 2"/>
          <p:cNvSpPr>
            <a:spLocks noGrp="1"/>
          </p:cNvSpPr>
          <p:nvPr>
            <p:ph sz="quarter" idx="4294967295"/>
          </p:nvPr>
        </p:nvSpPr>
        <p:spPr>
          <a:xfrm>
            <a:off x="98426" y="5524501"/>
            <a:ext cx="8937625" cy="190500"/>
          </a:xfrm>
          <a:prstGeom prst="rect">
            <a:avLst/>
          </a:prstGeom>
        </p:spPr>
        <p:txBody>
          <a:bodyPr>
            <a:normAutofit fontScale="40000" lnSpcReduction="20000"/>
          </a:bodyPr>
          <a:lstStyle/>
          <a:p>
            <a:pPr marL="0" indent="0" algn="just" eaLnBrk="1" hangingPunct="1">
              <a:buFont typeface="Wingdings" pitchFamily="2" charset="2"/>
              <a:buNone/>
            </a:pPr>
            <a:r>
              <a:rPr sz="2000" smtClean="0">
                <a:latin typeface="Arial" charset="0"/>
                <a:cs typeface="Arial" charset="0"/>
              </a:rPr>
              <a:t>	</a:t>
            </a:r>
          </a:p>
        </p:txBody>
      </p:sp>
      <p:sp>
        <p:nvSpPr>
          <p:cNvPr id="9" name="8 Dikdörtgen"/>
          <p:cNvSpPr/>
          <p:nvPr/>
        </p:nvSpPr>
        <p:spPr>
          <a:xfrm>
            <a:off x="1285852" y="1"/>
            <a:ext cx="5643602" cy="1200329"/>
          </a:xfrm>
          <a:prstGeom prst="rect">
            <a:avLst/>
          </a:prstGeom>
        </p:spPr>
        <p:txBody>
          <a:bodyPr wrap="square">
            <a:spAutoFit/>
          </a:bodyPr>
          <a:lstStyle/>
          <a:p>
            <a:r>
              <a:rPr lang="tr-TR" sz="3600" b="1" dirty="0" smtClean="0">
                <a:solidFill>
                  <a:srgbClr val="FF0000"/>
                </a:solidFill>
                <a:effectLst>
                  <a:outerShdw blurRad="38100" dist="38100" dir="2700000" algn="tl">
                    <a:srgbClr val="000000">
                      <a:alpha val="43137"/>
                    </a:srgbClr>
                  </a:outerShdw>
                </a:effectLst>
                <a:cs typeface="Arial" pitchFamily="34" charset="0"/>
              </a:rPr>
              <a:t>RİSK ETMENLERİ </a:t>
            </a:r>
            <a:br>
              <a:rPr lang="tr-TR" sz="3600" b="1" dirty="0" smtClean="0">
                <a:solidFill>
                  <a:srgbClr val="FF0000"/>
                </a:solidFill>
                <a:effectLst>
                  <a:outerShdw blurRad="38100" dist="38100" dir="2700000" algn="tl">
                    <a:srgbClr val="000000">
                      <a:alpha val="43137"/>
                    </a:srgbClr>
                  </a:outerShdw>
                </a:effectLst>
                <a:cs typeface="Arial" pitchFamily="34" charset="0"/>
              </a:rPr>
            </a:br>
            <a:r>
              <a:rPr lang="tr-TR" sz="3600" b="1" dirty="0" smtClean="0">
                <a:solidFill>
                  <a:srgbClr val="FF0000"/>
                </a:solidFill>
                <a:effectLst>
                  <a:outerShdw blurRad="38100" dist="38100" dir="2700000" algn="tl">
                    <a:srgbClr val="000000">
                      <a:alpha val="43137"/>
                    </a:srgbClr>
                  </a:outerShdw>
                </a:effectLst>
                <a:cs typeface="Arial" pitchFamily="34" charset="0"/>
              </a:rPr>
              <a:t>(1-Fiziksel Risk Etmenleri)</a:t>
            </a:r>
            <a:endParaRPr lang="tr-TR" b="1" dirty="0"/>
          </a:p>
        </p:txBody>
      </p:sp>
      <p:sp>
        <p:nvSpPr>
          <p:cNvPr id="8" name="Rectangle 2"/>
          <p:cNvSpPr txBox="1">
            <a:spLocks noChangeArrowheads="1"/>
          </p:cNvSpPr>
          <p:nvPr/>
        </p:nvSpPr>
        <p:spPr>
          <a:xfrm>
            <a:off x="571472" y="1714488"/>
            <a:ext cx="8429684" cy="4857784"/>
          </a:xfrm>
          <a:prstGeom prst="rect">
            <a:avLst/>
          </a:prstGeom>
          <a:noFill/>
        </p:spPr>
        <p:txBody>
          <a:bodyPr/>
          <a:lstStyle/>
          <a:p>
            <a:pPr marL="457200" marR="0" lvl="0" indent="-457200" algn="l" defTabSz="914400" rtl="0" eaLnBrk="0" fontAlgn="base" latinLnBrk="0" hangingPunct="0">
              <a:lnSpc>
                <a:spcPct val="80000"/>
              </a:lnSpc>
              <a:spcBef>
                <a:spcPct val="30000"/>
              </a:spcBef>
              <a:spcAft>
                <a:spcPct val="0"/>
              </a:spcAft>
              <a:buClr>
                <a:schemeClr val="accent2"/>
              </a:buClr>
              <a:buSzPct val="60000"/>
              <a:buFont typeface="Wingdings" pitchFamily="2" charset="2"/>
              <a:buNone/>
              <a:tabLst/>
              <a:defRPr/>
            </a:pPr>
            <a:r>
              <a:rPr kumimoji="0" lang="tr-TR" sz="2900" b="1" i="0" strike="noStrike" kern="1200" cap="none" spc="0" normalizeH="0" baseline="0" noProof="0" dirty="0" smtClean="0">
                <a:ln>
                  <a:noFill/>
                </a:ln>
                <a:solidFill>
                  <a:srgbClr val="FF0000"/>
                </a:solidFill>
                <a:effectLst/>
                <a:uLnTx/>
                <a:uFillTx/>
                <a:latin typeface="+mn-lt"/>
                <a:ea typeface="+mn-ea"/>
                <a:cs typeface="+mn-cs"/>
              </a:rPr>
              <a:t> 	</a:t>
            </a:r>
            <a:r>
              <a:rPr kumimoji="0" lang="tr-TR" sz="2800" b="1" i="0" strike="noStrike" kern="1200" cap="none" spc="0" normalizeH="0" baseline="0" noProof="0" dirty="0" smtClean="0">
                <a:ln>
                  <a:noFill/>
                </a:ln>
                <a:solidFill>
                  <a:srgbClr val="FF0000"/>
                </a:solidFill>
                <a:effectLst/>
                <a:uLnTx/>
                <a:uFillTx/>
                <a:latin typeface="+mn-lt"/>
                <a:ea typeface="+mn-ea"/>
                <a:cs typeface="+mn-cs"/>
              </a:rPr>
              <a:t>Gürültünün Zararları</a:t>
            </a:r>
          </a:p>
          <a:p>
            <a:pPr marL="457200" lvl="0" indent="-457200">
              <a:lnSpc>
                <a:spcPct val="80000"/>
              </a:lnSpc>
              <a:spcBef>
                <a:spcPct val="30000"/>
              </a:spcBef>
              <a:buClr>
                <a:schemeClr val="accent2"/>
              </a:buClr>
              <a:buSzPct val="60000"/>
            </a:pPr>
            <a:r>
              <a:rPr lang="tr-TR" sz="2000" dirty="0" smtClean="0"/>
              <a:t>	</a:t>
            </a:r>
            <a:r>
              <a:rPr lang="tr-TR" sz="2800" b="1" dirty="0" smtClean="0">
                <a:solidFill>
                  <a:srgbClr val="002060"/>
                </a:solidFill>
              </a:rPr>
              <a:t>Gürültünün en önemli etkisi şüphesiz, insanların işitme</a:t>
            </a:r>
          </a:p>
          <a:p>
            <a:pPr marL="457200" lvl="0" indent="-457200">
              <a:lnSpc>
                <a:spcPct val="80000"/>
              </a:lnSpc>
              <a:spcBef>
                <a:spcPct val="30000"/>
              </a:spcBef>
              <a:buClr>
                <a:schemeClr val="accent2"/>
              </a:buClr>
              <a:buSzPct val="60000"/>
            </a:pPr>
            <a:r>
              <a:rPr lang="tr-TR" sz="2800" b="1" dirty="0" smtClean="0">
                <a:solidFill>
                  <a:srgbClr val="002060"/>
                </a:solidFill>
              </a:rPr>
              <a:t>duyusu üzerindeki </a:t>
            </a:r>
            <a:r>
              <a:rPr lang="tr-TR" sz="3200" b="1" dirty="0" smtClean="0">
                <a:solidFill>
                  <a:srgbClr val="002060"/>
                </a:solidFill>
              </a:rPr>
              <a:t>işitme kayıplarıdır..	</a:t>
            </a:r>
            <a:endParaRPr kumimoji="0" lang="tr-TR" sz="3200" b="1" i="0" strike="noStrike" kern="1200" cap="none" spc="0" normalizeH="0" baseline="0" noProof="0" dirty="0" smtClean="0">
              <a:ln>
                <a:noFill/>
              </a:ln>
              <a:solidFill>
                <a:srgbClr val="002060"/>
              </a:solidFill>
              <a:effectLst/>
              <a:uLnTx/>
              <a:uFillTx/>
            </a:endParaRPr>
          </a:p>
          <a:p>
            <a:pPr marL="457200" marR="0" lvl="0" indent="-457200" algn="l" defTabSz="914400" rtl="0" eaLnBrk="0" fontAlgn="base" latinLnBrk="0" hangingPunct="0">
              <a:lnSpc>
                <a:spcPct val="80000"/>
              </a:lnSpc>
              <a:spcBef>
                <a:spcPts val="700"/>
              </a:spcBef>
              <a:spcAft>
                <a:spcPct val="0"/>
              </a:spcAft>
              <a:buClr>
                <a:schemeClr val="accent2"/>
              </a:buClr>
              <a:buSzPct val="60000"/>
              <a:buFont typeface="Wingdings" pitchFamily="2" charset="2"/>
              <a:buNone/>
              <a:tabLst/>
              <a:defRPr/>
            </a:pPr>
            <a:r>
              <a:rPr kumimoji="0" lang="tr-TR" sz="2800" b="1" i="0" u="none" strike="noStrike" kern="1200" cap="none" spc="0" normalizeH="0" baseline="0" noProof="0" dirty="0" smtClean="0">
                <a:ln>
                  <a:noFill/>
                </a:ln>
                <a:solidFill>
                  <a:srgbClr val="002060"/>
                </a:solidFill>
                <a:effectLst/>
                <a:uLnTx/>
                <a:uFillTx/>
              </a:rPr>
              <a:t> 	</a:t>
            </a:r>
            <a:r>
              <a:rPr kumimoji="0" lang="tr-TR" sz="2800" b="1" i="0" u="none" strike="noStrike" kern="1200" cap="none" spc="0" normalizeH="0" baseline="0" noProof="0" dirty="0" smtClean="0">
                <a:ln>
                  <a:noFill/>
                </a:ln>
                <a:solidFill>
                  <a:srgbClr val="002060"/>
                </a:solidFill>
                <a:effectLst/>
                <a:uLnTx/>
                <a:uFillTx/>
                <a:cs typeface="Arial" pitchFamily="34" charset="0"/>
              </a:rPr>
              <a:t>Gürültülü ortamlarda kalan veya yaşayan insanlarda:</a:t>
            </a:r>
          </a:p>
          <a:p>
            <a:pPr marL="457200" lvl="0" indent="-457200">
              <a:lnSpc>
                <a:spcPct val="80000"/>
              </a:lnSpc>
              <a:spcBef>
                <a:spcPts val="700"/>
              </a:spcBef>
              <a:buClr>
                <a:schemeClr val="accent2"/>
              </a:buClr>
              <a:buSzPct val="60000"/>
              <a:buFont typeface="+mj-lt"/>
              <a:buAutoNum type="arabicPeriod"/>
            </a:pPr>
            <a:r>
              <a:rPr kumimoji="0" lang="tr-TR" sz="2800" b="1" i="0" u="none" strike="noStrike" kern="1200" cap="none" spc="0" normalizeH="0" baseline="0" noProof="0" dirty="0" smtClean="0">
                <a:ln>
                  <a:noFill/>
                </a:ln>
                <a:solidFill>
                  <a:srgbClr val="002060"/>
                </a:solidFill>
                <a:effectLst/>
                <a:uLnTx/>
                <a:uFillTx/>
                <a:cs typeface="Arial" pitchFamily="34" charset="0"/>
              </a:rPr>
              <a:t>Konsantrasyon</a:t>
            </a:r>
            <a:r>
              <a:rPr kumimoji="0" lang="tr-TR" sz="2800" b="1" i="0" u="none" strike="noStrike" kern="1200" cap="none" spc="0" normalizeH="0" noProof="0" dirty="0" smtClean="0">
                <a:ln>
                  <a:noFill/>
                </a:ln>
                <a:solidFill>
                  <a:srgbClr val="002060"/>
                </a:solidFill>
                <a:effectLst/>
                <a:uLnTx/>
                <a:uFillTx/>
                <a:cs typeface="Arial" pitchFamily="34" charset="0"/>
              </a:rPr>
              <a:t> ve</a:t>
            </a:r>
            <a:r>
              <a:rPr kumimoji="0" lang="tr-TR" sz="2800" b="1" i="0" u="none" strike="noStrike" kern="1200" cap="none" spc="0" normalizeH="0" baseline="0" noProof="0" dirty="0" smtClean="0">
                <a:ln>
                  <a:noFill/>
                </a:ln>
                <a:solidFill>
                  <a:srgbClr val="002060"/>
                </a:solidFill>
                <a:effectLst/>
                <a:uLnTx/>
                <a:uFillTx/>
                <a:cs typeface="Arial" pitchFamily="34" charset="0"/>
              </a:rPr>
              <a:t> dikkat zayıflar,</a:t>
            </a:r>
          </a:p>
          <a:p>
            <a:pPr marL="457200" lvl="0" indent="-457200">
              <a:lnSpc>
                <a:spcPct val="80000"/>
              </a:lnSpc>
              <a:spcBef>
                <a:spcPts val="700"/>
              </a:spcBef>
              <a:buClr>
                <a:schemeClr val="accent2"/>
              </a:buClr>
              <a:buSzPct val="60000"/>
              <a:buFont typeface="+mj-lt"/>
              <a:buAutoNum type="arabicPeriod"/>
            </a:pPr>
            <a:r>
              <a:rPr kumimoji="0" lang="tr-TR" sz="2800" b="1" i="0" u="none" strike="noStrike" kern="1200" cap="none" spc="0" normalizeH="0" baseline="0" noProof="0" dirty="0" smtClean="0">
                <a:ln>
                  <a:noFill/>
                </a:ln>
                <a:solidFill>
                  <a:srgbClr val="002060"/>
                </a:solidFill>
                <a:effectLst/>
                <a:uLnTx/>
                <a:uFillTx/>
                <a:cs typeface="Arial" pitchFamily="34" charset="0"/>
              </a:rPr>
              <a:t>Yorgunluk, uyku bozuklukları ve </a:t>
            </a:r>
            <a:r>
              <a:rPr lang="tr-TR" sz="2800" b="1" dirty="0" smtClean="0">
                <a:solidFill>
                  <a:srgbClr val="002060"/>
                </a:solidFill>
                <a:cs typeface="Arial" pitchFamily="34" charset="0"/>
              </a:rPr>
              <a:t>geç uyuma görülebilir,</a:t>
            </a:r>
          </a:p>
          <a:p>
            <a:pPr marL="457200" lvl="0" indent="-457200">
              <a:lnSpc>
                <a:spcPct val="80000"/>
              </a:lnSpc>
              <a:spcBef>
                <a:spcPts val="700"/>
              </a:spcBef>
              <a:buClr>
                <a:schemeClr val="accent2"/>
              </a:buClr>
              <a:buSzPct val="60000"/>
              <a:buFont typeface="+mj-lt"/>
              <a:buAutoNum type="arabicPeriod"/>
            </a:pPr>
            <a:r>
              <a:rPr lang="tr-TR" sz="2800" b="1" dirty="0" smtClean="0">
                <a:solidFill>
                  <a:srgbClr val="002060"/>
                </a:solidFill>
                <a:cs typeface="Arial" pitchFamily="34" charset="0"/>
              </a:rPr>
              <a:t> </a:t>
            </a:r>
            <a:r>
              <a:rPr kumimoji="0" lang="tr-TR" sz="2800" b="1" i="0" u="none" strike="noStrike" kern="1200" cap="none" spc="0" normalizeH="0" baseline="0" noProof="0" dirty="0" smtClean="0">
                <a:ln>
                  <a:noFill/>
                </a:ln>
                <a:solidFill>
                  <a:srgbClr val="002060"/>
                </a:solidFill>
                <a:effectLst/>
                <a:uLnTx/>
                <a:uFillTx/>
                <a:cs typeface="Arial" pitchFamily="34" charset="0"/>
              </a:rPr>
              <a:t>Merkezi sinir sistemi bozuklukları baş ağrıları ve stresler olabilir,</a:t>
            </a:r>
          </a:p>
          <a:p>
            <a:pPr marL="457200" lvl="0" indent="-457200">
              <a:lnSpc>
                <a:spcPct val="80000"/>
              </a:lnSpc>
              <a:spcBef>
                <a:spcPts val="700"/>
              </a:spcBef>
              <a:buClr>
                <a:schemeClr val="accent2"/>
              </a:buClr>
              <a:buSzPct val="60000"/>
              <a:buFont typeface="+mj-lt"/>
              <a:buAutoNum type="arabicPeriod"/>
            </a:pPr>
            <a:r>
              <a:rPr lang="tr-TR" sz="2800" b="1" dirty="0" smtClean="0">
                <a:solidFill>
                  <a:srgbClr val="002060"/>
                </a:solidFill>
                <a:cs typeface="Arial" pitchFamily="34" charset="0"/>
              </a:rPr>
              <a:t> </a:t>
            </a:r>
            <a:r>
              <a:rPr lang="tr-TR" sz="2800" b="1" dirty="0" err="1" smtClean="0">
                <a:solidFill>
                  <a:srgbClr val="002060"/>
                </a:solidFill>
                <a:cs typeface="Arial" pitchFamily="34" charset="0"/>
              </a:rPr>
              <a:t>Metabolik</a:t>
            </a:r>
            <a:r>
              <a:rPr lang="tr-TR" sz="2800" b="1" dirty="0" smtClean="0">
                <a:solidFill>
                  <a:srgbClr val="002060"/>
                </a:solidFill>
                <a:cs typeface="Arial" pitchFamily="34" charset="0"/>
              </a:rPr>
              <a:t> ve </a:t>
            </a:r>
            <a:r>
              <a:rPr lang="tr-TR" sz="2800" b="1" dirty="0" err="1" smtClean="0">
                <a:solidFill>
                  <a:srgbClr val="002060"/>
                </a:solidFill>
                <a:cs typeface="Arial" pitchFamily="34" charset="0"/>
              </a:rPr>
              <a:t>hormonal</a:t>
            </a:r>
            <a:r>
              <a:rPr lang="tr-TR" sz="2800" b="1" dirty="0" smtClean="0">
                <a:solidFill>
                  <a:srgbClr val="002060"/>
                </a:solidFill>
                <a:cs typeface="Arial" pitchFamily="34" charset="0"/>
              </a:rPr>
              <a:t> bozukluklar da söz konusu olabilir. </a:t>
            </a:r>
          </a:p>
          <a:p>
            <a:pPr marL="457200" marR="0" lvl="0" indent="-457200" algn="l" defTabSz="914400" rtl="0" eaLnBrk="0" fontAlgn="base" latinLnBrk="0" hangingPunct="0">
              <a:lnSpc>
                <a:spcPct val="80000"/>
              </a:lnSpc>
              <a:spcBef>
                <a:spcPts val="700"/>
              </a:spcBef>
              <a:spcAft>
                <a:spcPct val="0"/>
              </a:spcAft>
              <a:buClr>
                <a:schemeClr val="accent2"/>
              </a:buClr>
              <a:buSzPct val="60000"/>
              <a:buFont typeface="Wingdings" pitchFamily="2" charset="2"/>
              <a:buNone/>
              <a:tabLst/>
              <a:defRPr/>
            </a:pPr>
            <a:r>
              <a:rPr kumimoji="0" lang="tr-TR" sz="2800" b="1" i="0" u="none" strike="noStrike" kern="1200" cap="none" spc="0" normalizeH="0" baseline="0" noProof="0" dirty="0" smtClean="0">
                <a:ln>
                  <a:noFill/>
                </a:ln>
                <a:solidFill>
                  <a:srgbClr val="002060"/>
                </a:solidFill>
                <a:effectLst/>
                <a:uLnTx/>
                <a:uFillTx/>
              </a:rPr>
              <a:t>	</a:t>
            </a:r>
          </a:p>
        </p:txBody>
      </p:sp>
    </p:spTree>
    <p:extLst>
      <p:ext uri="{BB962C8B-B14F-4D97-AF65-F5344CB8AC3E}">
        <p14:creationId xmlns:p14="http://schemas.microsoft.com/office/powerpoint/2010/main" val="2723044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6"/>
          <p:cNvSpPr>
            <a:spLocks noChangeArrowheads="1"/>
          </p:cNvSpPr>
          <p:nvPr/>
        </p:nvSpPr>
        <p:spPr bwMode="auto">
          <a:xfrm>
            <a:off x="558524" y="836712"/>
            <a:ext cx="8333956" cy="525658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a:lstStyle/>
          <a:p>
            <a:pPr marL="358775" indent="-358775" eaLnBrk="0" hangingPunct="0">
              <a:lnSpc>
                <a:spcPct val="70000"/>
              </a:lnSpc>
              <a:spcBef>
                <a:spcPct val="30000"/>
              </a:spcBef>
              <a:buClr>
                <a:srgbClr val="FF7200"/>
              </a:buClr>
              <a:buSzPct val="75000"/>
              <a:buFont typeface="Wingdings" pitchFamily="2" charset="2"/>
              <a:buNone/>
            </a:pPr>
            <a:r>
              <a:rPr lang="tr-TR" sz="2400" dirty="0">
                <a:solidFill>
                  <a:srgbClr val="FF0000"/>
                </a:solidFill>
              </a:rPr>
              <a:t>	</a:t>
            </a:r>
            <a:r>
              <a:rPr lang="tr-TR" sz="1600" u="sng" dirty="0" smtClean="0">
                <a:solidFill>
                  <a:srgbClr val="FF0000"/>
                </a:solidFill>
              </a:rPr>
              <a:t> </a:t>
            </a:r>
            <a:r>
              <a:rPr lang="tr-TR" sz="3200" u="sng" dirty="0">
                <a:solidFill>
                  <a:srgbClr val="FF0000"/>
                </a:solidFill>
              </a:rPr>
              <a:t>Yer ve konumlara göre gürültü düzeyleri</a:t>
            </a:r>
          </a:p>
          <a:p>
            <a:pPr marL="358775" indent="-358775" eaLnBrk="0" hangingPunct="0">
              <a:lnSpc>
                <a:spcPct val="70000"/>
              </a:lnSpc>
              <a:spcBef>
                <a:spcPct val="30000"/>
              </a:spcBef>
              <a:buClr>
                <a:srgbClr val="FF7200"/>
              </a:buClr>
              <a:buSzPct val="75000"/>
              <a:buFont typeface="Wingdings" pitchFamily="2" charset="2"/>
              <a:buNone/>
            </a:pPr>
            <a:endParaRPr lang="tr-TR" sz="3200" u="sng" dirty="0">
              <a:solidFill>
                <a:srgbClr val="FF0000"/>
              </a:solidFill>
            </a:endParaRPr>
          </a:p>
          <a:p>
            <a:pPr marL="358775" indent="-358775" eaLnBrk="0" hangingPunct="0">
              <a:lnSpc>
                <a:spcPct val="70000"/>
              </a:lnSpc>
              <a:spcBef>
                <a:spcPct val="30000"/>
              </a:spcBef>
              <a:buClr>
                <a:srgbClr val="FF7200"/>
              </a:buClr>
              <a:buSzPct val="75000"/>
              <a:buFont typeface="Wingdings" pitchFamily="2" charset="2"/>
              <a:buNone/>
            </a:pPr>
            <a:r>
              <a:rPr lang="tr-TR" sz="1600" b="1" dirty="0" smtClean="0">
                <a:solidFill>
                  <a:srgbClr val="00B050"/>
                </a:solidFill>
              </a:rPr>
              <a:t>           </a:t>
            </a:r>
            <a:r>
              <a:rPr lang="tr-TR" sz="2000" b="1" dirty="0" smtClean="0">
                <a:solidFill>
                  <a:srgbClr val="002060"/>
                </a:solidFill>
              </a:rPr>
              <a:t>Gürültü </a:t>
            </a:r>
            <a:r>
              <a:rPr lang="tr-TR" sz="2000" b="1" dirty="0">
                <a:solidFill>
                  <a:srgbClr val="002060"/>
                </a:solidFill>
              </a:rPr>
              <a:t>Düzeyi                </a:t>
            </a:r>
            <a:r>
              <a:rPr lang="tr-TR" sz="2000" b="1" dirty="0" smtClean="0">
                <a:solidFill>
                  <a:srgbClr val="002060"/>
                </a:solidFill>
              </a:rPr>
              <a:t>                      </a:t>
            </a:r>
            <a:r>
              <a:rPr lang="tr-TR" sz="2000" b="1" dirty="0">
                <a:solidFill>
                  <a:srgbClr val="002060"/>
                </a:solidFill>
              </a:rPr>
              <a:t>Yer ve Konum</a:t>
            </a:r>
          </a:p>
          <a:p>
            <a:pPr marL="358775" indent="-358775" eaLnBrk="0" hangingPunct="0">
              <a:lnSpc>
                <a:spcPct val="70000"/>
              </a:lnSpc>
              <a:spcBef>
                <a:spcPct val="30000"/>
              </a:spcBef>
              <a:buClr>
                <a:srgbClr val="FF7200"/>
              </a:buClr>
              <a:buSzPct val="75000"/>
              <a:buFont typeface="Wingdings" pitchFamily="2" charset="2"/>
              <a:buNone/>
            </a:pPr>
            <a:r>
              <a:rPr lang="tr-TR" sz="1600" b="1" noProof="1">
                <a:solidFill>
                  <a:schemeClr val="bg1"/>
                </a:solidFill>
              </a:rPr>
              <a:t>	</a:t>
            </a:r>
            <a:r>
              <a:rPr lang="tr-TR" sz="2800" b="1" noProof="1">
                <a:solidFill>
                  <a:schemeClr val="bg1"/>
                </a:solidFill>
              </a:rPr>
              <a:t>   </a:t>
            </a:r>
            <a:r>
              <a:rPr lang="tr-TR" sz="2800" b="1" noProof="1">
                <a:solidFill>
                  <a:srgbClr val="FF0000"/>
                </a:solidFill>
              </a:rPr>
              <a:t>0	 dB 			İşitme   eşiği</a:t>
            </a:r>
          </a:p>
          <a:p>
            <a:pPr marL="358775" indent="-358775" eaLnBrk="0" hangingPunct="0">
              <a:lnSpc>
                <a:spcPct val="70000"/>
              </a:lnSpc>
              <a:spcBef>
                <a:spcPct val="30000"/>
              </a:spcBef>
              <a:buClr>
                <a:srgbClr val="FF7200"/>
              </a:buClr>
              <a:buSzPct val="75000"/>
              <a:buFont typeface="Wingdings" pitchFamily="2" charset="2"/>
              <a:buNone/>
            </a:pPr>
            <a:r>
              <a:rPr lang="tr-TR" sz="2800" b="1" noProof="1">
                <a:solidFill>
                  <a:schemeClr val="bg1"/>
                </a:solidFill>
              </a:rPr>
              <a:t>	 </a:t>
            </a:r>
            <a:r>
              <a:rPr lang="tr-TR" sz="2800" b="1" noProof="1"/>
              <a:t>20	 dB 			Sessiz   bir   orman</a:t>
            </a:r>
          </a:p>
          <a:p>
            <a:pPr marL="358775" indent="-358775" eaLnBrk="0" hangingPunct="0">
              <a:lnSpc>
                <a:spcPct val="70000"/>
              </a:lnSpc>
              <a:spcBef>
                <a:spcPct val="30000"/>
              </a:spcBef>
              <a:buClr>
                <a:srgbClr val="FF7200"/>
              </a:buClr>
              <a:buSzPct val="75000"/>
              <a:buFont typeface="Wingdings" pitchFamily="2" charset="2"/>
              <a:buNone/>
            </a:pPr>
            <a:r>
              <a:rPr lang="tr-TR" sz="2800" b="1" noProof="1"/>
              <a:t>	 30	 dB 			Fısıltı  ile  konuşma </a:t>
            </a:r>
          </a:p>
          <a:p>
            <a:pPr marL="358775" indent="-358775" eaLnBrk="0" hangingPunct="0">
              <a:lnSpc>
                <a:spcPct val="70000"/>
              </a:lnSpc>
              <a:spcBef>
                <a:spcPct val="30000"/>
              </a:spcBef>
              <a:buClr>
                <a:srgbClr val="FF7200"/>
              </a:buClr>
              <a:buSzPct val="75000"/>
              <a:buFont typeface="Wingdings" pitchFamily="2" charset="2"/>
              <a:buNone/>
            </a:pPr>
            <a:r>
              <a:rPr lang="tr-TR" sz="2800" b="1" noProof="1"/>
              <a:t>	 40	 dB  			Sessiz  bir  oda</a:t>
            </a:r>
          </a:p>
          <a:p>
            <a:pPr marL="358775" indent="-358775" eaLnBrk="0" hangingPunct="0">
              <a:lnSpc>
                <a:spcPct val="70000"/>
              </a:lnSpc>
              <a:spcBef>
                <a:spcPct val="30000"/>
              </a:spcBef>
              <a:buClr>
                <a:srgbClr val="FF7200"/>
              </a:buClr>
              <a:buSzPct val="75000"/>
              <a:buFont typeface="Wingdings" pitchFamily="2" charset="2"/>
              <a:buNone/>
            </a:pPr>
            <a:r>
              <a:rPr lang="tr-TR" sz="2800" b="1" noProof="1"/>
              <a:t>	 50	 dB </a:t>
            </a:r>
            <a:r>
              <a:rPr lang="tr-TR" sz="2800" b="1" noProof="1">
                <a:solidFill>
                  <a:schemeClr val="bg1"/>
                </a:solidFill>
              </a:rPr>
              <a:t>			</a:t>
            </a:r>
            <a:r>
              <a:rPr lang="tr-TR" sz="2800" b="1" noProof="1"/>
              <a:t>Şehir  içinde  bir  büro</a:t>
            </a:r>
          </a:p>
          <a:p>
            <a:pPr marL="358775" indent="-358775" eaLnBrk="0" hangingPunct="0">
              <a:lnSpc>
                <a:spcPct val="70000"/>
              </a:lnSpc>
              <a:spcBef>
                <a:spcPct val="30000"/>
              </a:spcBef>
              <a:buClr>
                <a:srgbClr val="FF7200"/>
              </a:buClr>
              <a:buSzPct val="75000"/>
              <a:buFont typeface="Wingdings" pitchFamily="2" charset="2"/>
              <a:buNone/>
            </a:pPr>
            <a:r>
              <a:rPr lang="tr-TR" sz="2800" b="1" noProof="1">
                <a:solidFill>
                  <a:schemeClr val="bg1"/>
                </a:solidFill>
              </a:rPr>
              <a:t>	 </a:t>
            </a:r>
            <a:r>
              <a:rPr lang="tr-TR" sz="2800" b="1" noProof="1">
                <a:solidFill>
                  <a:srgbClr val="FF0000"/>
                </a:solidFill>
              </a:rPr>
              <a:t>60	 dB			Karşılıklı  konuşma  </a:t>
            </a:r>
            <a:endParaRPr lang="tr-TR" sz="2800" b="1" noProof="1">
              <a:solidFill>
                <a:schemeClr val="bg1"/>
              </a:solidFill>
            </a:endParaRPr>
          </a:p>
          <a:p>
            <a:pPr marL="358775" indent="-358775" eaLnBrk="0" hangingPunct="0">
              <a:lnSpc>
                <a:spcPct val="70000"/>
              </a:lnSpc>
              <a:spcBef>
                <a:spcPct val="30000"/>
              </a:spcBef>
              <a:buClr>
                <a:srgbClr val="FF7200"/>
              </a:buClr>
              <a:buSzPct val="75000"/>
              <a:buFont typeface="Wingdings" pitchFamily="2" charset="2"/>
              <a:buNone/>
            </a:pPr>
            <a:r>
              <a:rPr lang="tr-TR" sz="2800" b="1" noProof="1">
                <a:solidFill>
                  <a:schemeClr val="bg1"/>
                </a:solidFill>
              </a:rPr>
              <a:t>	 </a:t>
            </a:r>
            <a:r>
              <a:rPr lang="tr-TR" sz="2800" b="1" noProof="1">
                <a:solidFill>
                  <a:srgbClr val="FF0000"/>
                </a:solidFill>
              </a:rPr>
              <a:t>80	 dB			Yüksek  sesle  konuşma</a:t>
            </a:r>
            <a:r>
              <a:rPr lang="tr-TR" sz="2800" b="1" noProof="1">
                <a:solidFill>
                  <a:schemeClr val="bg1"/>
                </a:solidFill>
              </a:rPr>
              <a:t> </a:t>
            </a:r>
          </a:p>
          <a:p>
            <a:pPr marL="358775" indent="-358775" eaLnBrk="0" hangingPunct="0">
              <a:lnSpc>
                <a:spcPct val="70000"/>
              </a:lnSpc>
              <a:spcBef>
                <a:spcPct val="30000"/>
              </a:spcBef>
              <a:buClr>
                <a:srgbClr val="FF7200"/>
              </a:buClr>
              <a:buSzPct val="75000"/>
              <a:buFont typeface="Wingdings" pitchFamily="2" charset="2"/>
              <a:buNone/>
            </a:pPr>
            <a:r>
              <a:rPr lang="tr-TR" sz="2800" b="1" noProof="1">
                <a:solidFill>
                  <a:schemeClr val="bg1"/>
                </a:solidFill>
              </a:rPr>
              <a:t>	 </a:t>
            </a:r>
            <a:r>
              <a:rPr lang="tr-TR" sz="2800" b="1" noProof="1"/>
              <a:t>90	 dB			Kuvvetlice   bağırma  </a:t>
            </a:r>
          </a:p>
          <a:p>
            <a:pPr marL="358775" indent="-358775" eaLnBrk="0" hangingPunct="0">
              <a:lnSpc>
                <a:spcPct val="70000"/>
              </a:lnSpc>
              <a:spcBef>
                <a:spcPct val="30000"/>
              </a:spcBef>
              <a:buClr>
                <a:srgbClr val="FF7200"/>
              </a:buClr>
              <a:buSzPct val="75000"/>
              <a:buFont typeface="Wingdings" pitchFamily="2" charset="2"/>
              <a:buNone/>
            </a:pPr>
            <a:r>
              <a:rPr lang="tr-TR" sz="2800" b="1" noProof="1">
                <a:solidFill>
                  <a:schemeClr val="bg1"/>
                </a:solidFill>
              </a:rPr>
              <a:t>    </a:t>
            </a:r>
            <a:r>
              <a:rPr lang="tr-TR" sz="2800" b="1" noProof="1" smtClean="0">
                <a:solidFill>
                  <a:schemeClr val="bg1"/>
                </a:solidFill>
              </a:rPr>
              <a:t> </a:t>
            </a:r>
            <a:r>
              <a:rPr lang="tr-TR" sz="2800" b="1" noProof="1" smtClean="0">
                <a:solidFill>
                  <a:srgbClr val="FF0000"/>
                </a:solidFill>
              </a:rPr>
              <a:t>140 </a:t>
            </a:r>
            <a:r>
              <a:rPr lang="tr-TR" sz="2800" b="1" noProof="1">
                <a:solidFill>
                  <a:srgbClr val="FF0000"/>
                </a:solidFill>
              </a:rPr>
              <a:t>dB			Ağrı  Eşiği</a:t>
            </a:r>
          </a:p>
        </p:txBody>
      </p:sp>
    </p:spTree>
    <p:extLst>
      <p:ext uri="{BB962C8B-B14F-4D97-AF65-F5344CB8AC3E}">
        <p14:creationId xmlns:p14="http://schemas.microsoft.com/office/powerpoint/2010/main" val="378636572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214415" y="0"/>
            <a:ext cx="7702574" cy="1523987"/>
          </a:xfrm>
        </p:spPr>
        <p:txBody>
          <a:bodyPr>
            <a:normAutofit/>
          </a:bodyPr>
          <a:lstStyle>
            <a:extLst/>
          </a:lstStyle>
          <a:p>
            <a:pPr eaLnBrk="1" fontAlgn="auto" hangingPunct="1">
              <a:spcAft>
                <a:spcPts val="0"/>
              </a:spcAft>
              <a:defRPr/>
            </a:pPr>
            <a:r>
              <a:rPr sz="3600" smtClean="0">
                <a:effectLst>
                  <a:outerShdw blurRad="38100" dist="38100" dir="2700000" algn="tl">
                    <a:srgbClr val="000000">
                      <a:alpha val="43137"/>
                    </a:srgbClr>
                  </a:outerShdw>
                </a:effectLst>
                <a:latin typeface="Arial" pitchFamily="34" charset="0"/>
                <a:cs typeface="Arial" pitchFamily="34" charset="0"/>
              </a:rPr>
              <a:t/>
            </a:r>
            <a:br>
              <a:rPr sz="3600" smtClean="0">
                <a:effectLst>
                  <a:outerShdw blurRad="38100" dist="38100" dir="2700000" algn="tl">
                    <a:srgbClr val="000000">
                      <a:alpha val="43137"/>
                    </a:srgbClr>
                  </a:outerShdw>
                </a:effectLst>
                <a:latin typeface="Arial" pitchFamily="34" charset="0"/>
                <a:cs typeface="Arial" pitchFamily="34" charset="0"/>
              </a:rPr>
            </a:br>
            <a:endParaRPr sz="3600" dirty="0">
              <a:effectLst>
                <a:outerShdw blurRad="38100" dist="38100" dir="2700000" algn="tl">
                  <a:srgbClr val="000000">
                    <a:alpha val="43137"/>
                  </a:srgbClr>
                </a:outerShdw>
              </a:effectLst>
              <a:latin typeface="Arial" pitchFamily="34" charset="0"/>
              <a:cs typeface="Arial" pitchFamily="34" charset="0"/>
            </a:endParaRPr>
          </a:p>
        </p:txBody>
      </p:sp>
      <p:sp>
        <p:nvSpPr>
          <p:cNvPr id="12291" name="Rectangle 2"/>
          <p:cNvSpPr>
            <a:spLocks noGrp="1"/>
          </p:cNvSpPr>
          <p:nvPr>
            <p:ph sz="quarter" idx="4294967295"/>
          </p:nvPr>
        </p:nvSpPr>
        <p:spPr>
          <a:xfrm>
            <a:off x="98426" y="5524501"/>
            <a:ext cx="8937625" cy="190500"/>
          </a:xfrm>
          <a:prstGeom prst="rect">
            <a:avLst/>
          </a:prstGeom>
        </p:spPr>
        <p:txBody>
          <a:bodyPr>
            <a:normAutofit fontScale="40000" lnSpcReduction="20000"/>
          </a:bodyPr>
          <a:lstStyle/>
          <a:p>
            <a:pPr marL="0" indent="0" algn="just" eaLnBrk="1" hangingPunct="1">
              <a:buFont typeface="Wingdings" pitchFamily="2" charset="2"/>
              <a:buNone/>
            </a:pPr>
            <a:r>
              <a:rPr sz="2000" smtClean="0">
                <a:latin typeface="Arial" charset="0"/>
                <a:cs typeface="Arial" charset="0"/>
              </a:rPr>
              <a:t>	</a:t>
            </a:r>
          </a:p>
        </p:txBody>
      </p:sp>
      <p:sp>
        <p:nvSpPr>
          <p:cNvPr id="12294" name="10 İçerik Yer Tutucusu"/>
          <p:cNvSpPr>
            <a:spLocks noGrp="1"/>
          </p:cNvSpPr>
          <p:nvPr>
            <p:ph sz="quarter" idx="4294967295"/>
          </p:nvPr>
        </p:nvSpPr>
        <p:spPr>
          <a:xfrm>
            <a:off x="0" y="1124744"/>
            <a:ext cx="9144000" cy="5733256"/>
          </a:xfrm>
          <a:prstGeom prst="rect">
            <a:avLst/>
          </a:prstGeom>
        </p:spPr>
        <p:txBody>
          <a:bodyPr>
            <a:normAutofit fontScale="62500" lnSpcReduction="20000"/>
          </a:bodyPr>
          <a:lstStyle/>
          <a:p>
            <a:pPr marL="457200" indent="-457200">
              <a:spcBef>
                <a:spcPct val="30000"/>
              </a:spcBef>
              <a:buNone/>
            </a:pPr>
            <a:r>
              <a:rPr sz="2000" b="1" dirty="0" smtClean="0">
                <a:latin typeface="Times New Roman" pitchFamily="18" charset="0"/>
                <a:cs typeface="Times New Roman" pitchFamily="18" charset="0"/>
              </a:rPr>
              <a:t>	</a:t>
            </a:r>
            <a:r>
              <a:rPr lang="tr-TR" sz="4000" b="1" dirty="0" smtClean="0">
                <a:solidFill>
                  <a:srgbClr val="002060"/>
                </a:solidFill>
                <a:cs typeface="Times New Roman" pitchFamily="18" charset="0"/>
              </a:rPr>
              <a:t>2) </a:t>
            </a:r>
            <a:r>
              <a:rPr sz="4000" b="1" dirty="0" err="1" smtClean="0">
                <a:solidFill>
                  <a:srgbClr val="002060"/>
                </a:solidFill>
                <a:cs typeface="Times New Roman" pitchFamily="18" charset="0"/>
              </a:rPr>
              <a:t>Titreşim:</a:t>
            </a:r>
            <a:r>
              <a:rPr sz="4000" b="1" dirty="0" err="1" smtClean="0">
                <a:solidFill>
                  <a:srgbClr val="002060"/>
                </a:solidFill>
              </a:rPr>
              <a:t>Mekanik</a:t>
            </a:r>
            <a:r>
              <a:rPr sz="4000" b="1" dirty="0" smtClean="0">
                <a:solidFill>
                  <a:srgbClr val="002060"/>
                </a:solidFill>
              </a:rPr>
              <a:t> </a:t>
            </a:r>
            <a:r>
              <a:rPr sz="4000" b="1" dirty="0" err="1" smtClean="0">
                <a:solidFill>
                  <a:srgbClr val="002060"/>
                </a:solidFill>
              </a:rPr>
              <a:t>bir</a:t>
            </a:r>
            <a:r>
              <a:rPr sz="4000" b="1" dirty="0" smtClean="0">
                <a:solidFill>
                  <a:srgbClr val="002060"/>
                </a:solidFill>
              </a:rPr>
              <a:t> </a:t>
            </a:r>
            <a:r>
              <a:rPr sz="4000" b="1" dirty="0" err="1" smtClean="0">
                <a:solidFill>
                  <a:srgbClr val="002060"/>
                </a:solidFill>
              </a:rPr>
              <a:t>sistemdeki</a:t>
            </a:r>
            <a:r>
              <a:rPr sz="4000" b="1" dirty="0" smtClean="0">
                <a:solidFill>
                  <a:srgbClr val="002060"/>
                </a:solidFill>
              </a:rPr>
              <a:t> </a:t>
            </a:r>
            <a:r>
              <a:rPr sz="4000" b="1" dirty="0" err="1" smtClean="0">
                <a:solidFill>
                  <a:srgbClr val="002060"/>
                </a:solidFill>
              </a:rPr>
              <a:t>salınım</a:t>
            </a:r>
            <a:r>
              <a:rPr sz="4000" b="1" dirty="0" smtClean="0">
                <a:solidFill>
                  <a:srgbClr val="002060"/>
                </a:solidFill>
              </a:rPr>
              <a:t> </a:t>
            </a:r>
            <a:r>
              <a:rPr sz="4000" b="1" dirty="0" err="1" smtClean="0">
                <a:solidFill>
                  <a:srgbClr val="002060"/>
                </a:solidFill>
              </a:rPr>
              <a:t>hareketlerine</a:t>
            </a:r>
            <a:r>
              <a:rPr sz="4000" b="1" dirty="0" smtClean="0">
                <a:solidFill>
                  <a:srgbClr val="002060"/>
                </a:solidFill>
              </a:rPr>
              <a:t> </a:t>
            </a:r>
            <a:r>
              <a:rPr sz="4000" b="1" dirty="0" err="1" smtClean="0">
                <a:solidFill>
                  <a:srgbClr val="002060"/>
                </a:solidFill>
              </a:rPr>
              <a:t>titreşim</a:t>
            </a:r>
            <a:r>
              <a:rPr sz="4000" b="1" dirty="0" smtClean="0">
                <a:solidFill>
                  <a:srgbClr val="002060"/>
                </a:solidFill>
              </a:rPr>
              <a:t> </a:t>
            </a:r>
            <a:r>
              <a:rPr sz="4000" b="1" dirty="0" err="1" smtClean="0">
                <a:solidFill>
                  <a:srgbClr val="002060"/>
                </a:solidFill>
              </a:rPr>
              <a:t>denir</a:t>
            </a:r>
            <a:r>
              <a:rPr sz="4000" b="1" dirty="0" smtClean="0">
                <a:solidFill>
                  <a:srgbClr val="002060"/>
                </a:solidFill>
              </a:rPr>
              <a:t>. </a:t>
            </a:r>
            <a:endParaRPr lang="tr-TR" sz="4000" b="1" dirty="0" smtClean="0">
              <a:solidFill>
                <a:srgbClr val="002060"/>
              </a:solidFill>
            </a:endParaRPr>
          </a:p>
          <a:p>
            <a:pPr marL="457200" indent="-457200">
              <a:spcBef>
                <a:spcPct val="30000"/>
              </a:spcBef>
              <a:buNone/>
            </a:pPr>
            <a:endParaRPr sz="3300" b="1" dirty="0" smtClean="0">
              <a:solidFill>
                <a:srgbClr val="002060"/>
              </a:solidFill>
            </a:endParaRPr>
          </a:p>
          <a:p>
            <a:pPr marL="457200" indent="-457200">
              <a:spcBef>
                <a:spcPts val="0"/>
              </a:spcBef>
              <a:buFont typeface="Wingdings" pitchFamily="2" charset="2"/>
              <a:buChar char="Ø"/>
            </a:pPr>
            <a:r>
              <a:rPr sz="3300" b="1" dirty="0" err="1" smtClean="0">
                <a:solidFill>
                  <a:srgbClr val="002060"/>
                </a:solidFill>
              </a:rPr>
              <a:t>Titreşim</a:t>
            </a:r>
            <a:r>
              <a:rPr sz="3300" b="1" dirty="0" smtClean="0">
                <a:solidFill>
                  <a:srgbClr val="002060"/>
                </a:solidFill>
              </a:rPr>
              <a:t>, </a:t>
            </a:r>
            <a:r>
              <a:rPr sz="3300" b="1" dirty="0" err="1" smtClean="0">
                <a:solidFill>
                  <a:srgbClr val="002060"/>
                </a:solidFill>
              </a:rPr>
              <a:t>araç</a:t>
            </a:r>
            <a:r>
              <a:rPr sz="3300" b="1" dirty="0" smtClean="0">
                <a:solidFill>
                  <a:srgbClr val="002060"/>
                </a:solidFill>
              </a:rPr>
              <a:t>, </a:t>
            </a:r>
            <a:r>
              <a:rPr sz="3300" b="1" dirty="0" err="1" smtClean="0">
                <a:solidFill>
                  <a:srgbClr val="002060"/>
                </a:solidFill>
              </a:rPr>
              <a:t>gereç</a:t>
            </a:r>
            <a:r>
              <a:rPr sz="3300" b="1" dirty="0" smtClean="0">
                <a:solidFill>
                  <a:srgbClr val="002060"/>
                </a:solidFill>
              </a:rPr>
              <a:t> </a:t>
            </a:r>
            <a:r>
              <a:rPr sz="3300" b="1" dirty="0" err="1" smtClean="0">
                <a:solidFill>
                  <a:srgbClr val="002060"/>
                </a:solidFill>
              </a:rPr>
              <a:t>ve</a:t>
            </a:r>
            <a:r>
              <a:rPr sz="3300" b="1" dirty="0" smtClean="0">
                <a:solidFill>
                  <a:srgbClr val="002060"/>
                </a:solidFill>
              </a:rPr>
              <a:t> </a:t>
            </a:r>
            <a:r>
              <a:rPr sz="3300" b="1" dirty="0" err="1" smtClean="0">
                <a:solidFill>
                  <a:srgbClr val="002060"/>
                </a:solidFill>
              </a:rPr>
              <a:t>makinelerin</a:t>
            </a:r>
            <a:r>
              <a:rPr sz="3300" b="1" dirty="0" smtClean="0">
                <a:solidFill>
                  <a:srgbClr val="002060"/>
                </a:solidFill>
              </a:rPr>
              <a:t>, </a:t>
            </a:r>
            <a:r>
              <a:rPr sz="3300" b="1" dirty="0" err="1" smtClean="0">
                <a:solidFill>
                  <a:srgbClr val="002060"/>
                </a:solidFill>
              </a:rPr>
              <a:t>çalışırken</a:t>
            </a:r>
            <a:r>
              <a:rPr sz="3300" b="1" dirty="0" smtClean="0">
                <a:solidFill>
                  <a:srgbClr val="002060"/>
                </a:solidFill>
              </a:rPr>
              <a:t> </a:t>
            </a:r>
            <a:r>
              <a:rPr sz="3300" b="1" dirty="0" err="1" smtClean="0">
                <a:solidFill>
                  <a:srgbClr val="002060"/>
                </a:solidFill>
              </a:rPr>
              <a:t>oluşturdukları</a:t>
            </a:r>
            <a:r>
              <a:rPr sz="3300" b="1" dirty="0" smtClean="0">
                <a:solidFill>
                  <a:srgbClr val="002060"/>
                </a:solidFill>
              </a:rPr>
              <a:t> </a:t>
            </a:r>
            <a:r>
              <a:rPr sz="3300" b="1" dirty="0" err="1" smtClean="0">
                <a:solidFill>
                  <a:srgbClr val="002060"/>
                </a:solidFill>
              </a:rPr>
              <a:t>salınım</a:t>
            </a:r>
            <a:r>
              <a:rPr sz="3300" b="1" dirty="0" smtClean="0">
                <a:solidFill>
                  <a:srgbClr val="002060"/>
                </a:solidFill>
              </a:rPr>
              <a:t> </a:t>
            </a:r>
            <a:r>
              <a:rPr sz="3300" b="1" dirty="0" err="1" smtClean="0">
                <a:solidFill>
                  <a:srgbClr val="002060"/>
                </a:solidFill>
              </a:rPr>
              <a:t>hareketleri</a:t>
            </a:r>
            <a:r>
              <a:rPr sz="3300" b="1" dirty="0" smtClean="0">
                <a:solidFill>
                  <a:srgbClr val="002060"/>
                </a:solidFill>
              </a:rPr>
              <a:t> </a:t>
            </a:r>
            <a:r>
              <a:rPr sz="3300" b="1" dirty="0" err="1" smtClean="0">
                <a:solidFill>
                  <a:srgbClr val="002060"/>
                </a:solidFill>
              </a:rPr>
              <a:t>sonucu</a:t>
            </a:r>
            <a:r>
              <a:rPr sz="3300" b="1" dirty="0" smtClean="0">
                <a:solidFill>
                  <a:srgbClr val="002060"/>
                </a:solidFill>
              </a:rPr>
              <a:t> </a:t>
            </a:r>
            <a:r>
              <a:rPr sz="3300" b="1" dirty="0" err="1" smtClean="0">
                <a:solidFill>
                  <a:srgbClr val="002060"/>
                </a:solidFill>
              </a:rPr>
              <a:t>meydana</a:t>
            </a:r>
            <a:r>
              <a:rPr sz="3300" b="1" dirty="0" smtClean="0">
                <a:solidFill>
                  <a:srgbClr val="002060"/>
                </a:solidFill>
              </a:rPr>
              <a:t> </a:t>
            </a:r>
            <a:r>
              <a:rPr sz="3300" b="1" dirty="0" err="1" smtClean="0">
                <a:solidFill>
                  <a:srgbClr val="002060"/>
                </a:solidFill>
              </a:rPr>
              <a:t>gelir</a:t>
            </a:r>
            <a:r>
              <a:rPr sz="3300" b="1" dirty="0" smtClean="0">
                <a:solidFill>
                  <a:srgbClr val="002060"/>
                </a:solidFill>
              </a:rPr>
              <a:t>. </a:t>
            </a:r>
            <a:endParaRPr lang="tr-TR" sz="3300" b="1" dirty="0" smtClean="0">
              <a:solidFill>
                <a:srgbClr val="002060"/>
              </a:solidFill>
            </a:endParaRPr>
          </a:p>
          <a:p>
            <a:pPr marL="0" indent="0">
              <a:spcBef>
                <a:spcPts val="0"/>
              </a:spcBef>
              <a:buNone/>
            </a:pPr>
            <a:endParaRPr sz="3300" b="1" dirty="0" smtClean="0">
              <a:solidFill>
                <a:srgbClr val="002060"/>
              </a:solidFill>
            </a:endParaRPr>
          </a:p>
          <a:p>
            <a:pPr marL="457200" indent="-457200">
              <a:spcBef>
                <a:spcPts val="0"/>
              </a:spcBef>
              <a:buFont typeface="Wingdings" pitchFamily="2" charset="2"/>
              <a:buChar char="Ø"/>
            </a:pPr>
            <a:r>
              <a:rPr sz="3300" b="1" dirty="0" err="1" smtClean="0">
                <a:solidFill>
                  <a:srgbClr val="002060"/>
                </a:solidFill>
              </a:rPr>
              <a:t>Çalışmakta</a:t>
            </a:r>
            <a:r>
              <a:rPr sz="3300" b="1" dirty="0" smtClean="0">
                <a:solidFill>
                  <a:srgbClr val="002060"/>
                </a:solidFill>
              </a:rPr>
              <a:t> </a:t>
            </a:r>
            <a:r>
              <a:rPr sz="3300" b="1" dirty="0" err="1" smtClean="0">
                <a:solidFill>
                  <a:srgbClr val="002060"/>
                </a:solidFill>
              </a:rPr>
              <a:t>olan</a:t>
            </a:r>
            <a:r>
              <a:rPr sz="3300" b="1" dirty="0" smtClean="0">
                <a:solidFill>
                  <a:srgbClr val="002060"/>
                </a:solidFill>
              </a:rPr>
              <a:t> </a:t>
            </a:r>
            <a:r>
              <a:rPr sz="3300" b="1" dirty="0" err="1" smtClean="0">
                <a:solidFill>
                  <a:srgbClr val="002060"/>
                </a:solidFill>
              </a:rPr>
              <a:t>ve</a:t>
            </a:r>
            <a:r>
              <a:rPr sz="3300" b="1" dirty="0" smtClean="0">
                <a:solidFill>
                  <a:srgbClr val="002060"/>
                </a:solidFill>
              </a:rPr>
              <a:t> </a:t>
            </a:r>
            <a:r>
              <a:rPr sz="3300" b="1" dirty="0" err="1" smtClean="0">
                <a:solidFill>
                  <a:srgbClr val="002060"/>
                </a:solidFill>
              </a:rPr>
              <a:t>iyi</a:t>
            </a:r>
            <a:r>
              <a:rPr sz="3300" b="1" dirty="0" smtClean="0">
                <a:solidFill>
                  <a:srgbClr val="002060"/>
                </a:solidFill>
              </a:rPr>
              <a:t> </a:t>
            </a:r>
            <a:r>
              <a:rPr sz="3300" b="1" dirty="0" err="1" smtClean="0">
                <a:solidFill>
                  <a:srgbClr val="002060"/>
                </a:solidFill>
              </a:rPr>
              <a:t>dengelenmemiş</a:t>
            </a:r>
            <a:r>
              <a:rPr sz="3300" b="1" dirty="0" smtClean="0">
                <a:solidFill>
                  <a:srgbClr val="002060"/>
                </a:solidFill>
              </a:rPr>
              <a:t> </a:t>
            </a:r>
            <a:r>
              <a:rPr sz="3300" b="1" dirty="0" err="1" smtClean="0">
                <a:solidFill>
                  <a:srgbClr val="002060"/>
                </a:solidFill>
              </a:rPr>
              <a:t>araç</a:t>
            </a:r>
            <a:r>
              <a:rPr sz="3300" b="1" dirty="0" smtClean="0">
                <a:solidFill>
                  <a:srgbClr val="002060"/>
                </a:solidFill>
              </a:rPr>
              <a:t> </a:t>
            </a:r>
            <a:r>
              <a:rPr sz="3300" b="1" dirty="0" err="1" smtClean="0">
                <a:solidFill>
                  <a:srgbClr val="002060"/>
                </a:solidFill>
              </a:rPr>
              <a:t>ve</a:t>
            </a:r>
            <a:r>
              <a:rPr sz="3300" b="1" dirty="0" smtClean="0">
                <a:solidFill>
                  <a:srgbClr val="002060"/>
                </a:solidFill>
              </a:rPr>
              <a:t> </a:t>
            </a:r>
            <a:r>
              <a:rPr sz="3300" b="1" dirty="0" err="1" smtClean="0">
                <a:solidFill>
                  <a:srgbClr val="002060"/>
                </a:solidFill>
              </a:rPr>
              <a:t>gereçler</a:t>
            </a:r>
            <a:r>
              <a:rPr sz="3300" b="1" dirty="0" smtClean="0">
                <a:solidFill>
                  <a:srgbClr val="002060"/>
                </a:solidFill>
              </a:rPr>
              <a:t> </a:t>
            </a:r>
            <a:r>
              <a:rPr sz="3300" b="1" dirty="0" err="1" smtClean="0">
                <a:solidFill>
                  <a:srgbClr val="002060"/>
                </a:solidFill>
              </a:rPr>
              <a:t>genellikle</a:t>
            </a:r>
            <a:r>
              <a:rPr sz="3300" b="1" dirty="0" smtClean="0">
                <a:solidFill>
                  <a:srgbClr val="002060"/>
                </a:solidFill>
              </a:rPr>
              <a:t> </a:t>
            </a:r>
            <a:r>
              <a:rPr sz="3300" b="1" dirty="0" err="1" smtClean="0">
                <a:solidFill>
                  <a:srgbClr val="002060"/>
                </a:solidFill>
              </a:rPr>
              <a:t>titreşim</a:t>
            </a:r>
            <a:r>
              <a:rPr sz="3300" b="1" dirty="0" smtClean="0">
                <a:solidFill>
                  <a:srgbClr val="002060"/>
                </a:solidFill>
              </a:rPr>
              <a:t> </a:t>
            </a:r>
            <a:r>
              <a:rPr sz="3300" b="1" dirty="0" err="1" smtClean="0">
                <a:solidFill>
                  <a:srgbClr val="002060"/>
                </a:solidFill>
              </a:rPr>
              <a:t>oluştururlar</a:t>
            </a:r>
            <a:r>
              <a:rPr sz="3300" b="1" dirty="0" smtClean="0">
                <a:solidFill>
                  <a:srgbClr val="002060"/>
                </a:solidFill>
              </a:rPr>
              <a:t>.</a:t>
            </a:r>
            <a:endParaRPr sz="3300" b="1" dirty="0" smtClean="0">
              <a:solidFill>
                <a:srgbClr val="002060"/>
              </a:solidFill>
              <a:cs typeface="Arial" panose="020B0604020202020204" pitchFamily="34" charset="0"/>
            </a:endParaRPr>
          </a:p>
          <a:p>
            <a:pPr marL="457200" indent="-457200">
              <a:spcBef>
                <a:spcPct val="30000"/>
              </a:spcBef>
              <a:buNone/>
            </a:pPr>
            <a:r>
              <a:rPr sz="3300" b="1" dirty="0" smtClean="0">
                <a:solidFill>
                  <a:srgbClr val="002060"/>
                </a:solidFill>
                <a:cs typeface="Arial" panose="020B0604020202020204" pitchFamily="34" charset="0"/>
              </a:rPr>
              <a:t>	</a:t>
            </a:r>
            <a:endParaRPr lang="tr-TR" sz="3300" b="1" dirty="0" smtClean="0">
              <a:solidFill>
                <a:srgbClr val="002060"/>
              </a:solidFill>
              <a:cs typeface="Arial" panose="020B0604020202020204" pitchFamily="34" charset="0"/>
            </a:endParaRPr>
          </a:p>
          <a:p>
            <a:pPr marL="457200" indent="-457200">
              <a:spcBef>
                <a:spcPct val="30000"/>
              </a:spcBef>
              <a:buNone/>
            </a:pPr>
            <a:r>
              <a:rPr sz="3300" b="1" u="sng" dirty="0" err="1" smtClean="0">
                <a:solidFill>
                  <a:srgbClr val="002060"/>
                </a:solidFill>
                <a:cs typeface="Times New Roman" pitchFamily="18" charset="0"/>
              </a:rPr>
              <a:t>Titreşim</a:t>
            </a:r>
            <a:r>
              <a:rPr sz="3300" b="1" u="sng" dirty="0" smtClean="0">
                <a:solidFill>
                  <a:srgbClr val="002060"/>
                </a:solidFill>
                <a:cs typeface="Times New Roman" pitchFamily="18" charset="0"/>
              </a:rPr>
              <a:t> </a:t>
            </a:r>
            <a:r>
              <a:rPr sz="3300" b="1" u="sng" dirty="0" err="1" smtClean="0">
                <a:solidFill>
                  <a:srgbClr val="002060"/>
                </a:solidFill>
                <a:cs typeface="Times New Roman" pitchFamily="18" charset="0"/>
              </a:rPr>
              <a:t>Etkileri</a:t>
            </a:r>
            <a:r>
              <a:rPr sz="3300" b="1" u="sng" dirty="0" smtClean="0">
                <a:solidFill>
                  <a:srgbClr val="002060"/>
                </a:solidFill>
                <a:cs typeface="Times New Roman" pitchFamily="18" charset="0"/>
              </a:rPr>
              <a:t>:</a:t>
            </a:r>
          </a:p>
          <a:p>
            <a:pPr marL="342900" indent="-342900">
              <a:spcBef>
                <a:spcPts val="0"/>
              </a:spcBef>
              <a:buFont typeface="Wingdings" pitchFamily="2" charset="2"/>
              <a:buChar char="Ø"/>
            </a:pPr>
            <a:r>
              <a:rPr sz="3300" b="1" dirty="0" err="1" smtClean="0">
                <a:solidFill>
                  <a:srgbClr val="002060"/>
                </a:solidFill>
                <a:cs typeface="Times New Roman" pitchFamily="18" charset="0"/>
              </a:rPr>
              <a:t>Baş</a:t>
            </a:r>
            <a:r>
              <a:rPr sz="3300" b="1" dirty="0" smtClean="0">
                <a:solidFill>
                  <a:srgbClr val="002060"/>
                </a:solidFill>
                <a:cs typeface="Times New Roman" pitchFamily="18" charset="0"/>
              </a:rPr>
              <a:t> </a:t>
            </a:r>
            <a:r>
              <a:rPr sz="3300" b="1" dirty="0" err="1" smtClean="0">
                <a:solidFill>
                  <a:srgbClr val="002060"/>
                </a:solidFill>
                <a:cs typeface="Times New Roman" pitchFamily="18" charset="0"/>
              </a:rPr>
              <a:t>Ağrısı</a:t>
            </a:r>
            <a:endParaRPr sz="3300" b="1" dirty="0" smtClean="0">
              <a:solidFill>
                <a:srgbClr val="002060"/>
              </a:solidFill>
              <a:cs typeface="Times New Roman" pitchFamily="18" charset="0"/>
            </a:endParaRPr>
          </a:p>
          <a:p>
            <a:pPr marL="342900" indent="-342900">
              <a:spcBef>
                <a:spcPts val="0"/>
              </a:spcBef>
              <a:buFont typeface="Wingdings" pitchFamily="2" charset="2"/>
              <a:buChar char="Ø"/>
            </a:pPr>
            <a:r>
              <a:rPr sz="3300" b="1" dirty="0" err="1" smtClean="0">
                <a:solidFill>
                  <a:srgbClr val="002060"/>
                </a:solidFill>
                <a:cs typeface="Times New Roman" pitchFamily="18" charset="0"/>
              </a:rPr>
              <a:t>Uzak</a:t>
            </a:r>
            <a:r>
              <a:rPr sz="3300" b="1" dirty="0" smtClean="0">
                <a:solidFill>
                  <a:srgbClr val="002060"/>
                </a:solidFill>
                <a:cs typeface="Times New Roman" pitchFamily="18" charset="0"/>
              </a:rPr>
              <a:t> </a:t>
            </a:r>
            <a:r>
              <a:rPr sz="3300" b="1" dirty="0" err="1" smtClean="0">
                <a:solidFill>
                  <a:srgbClr val="002060"/>
                </a:solidFill>
                <a:cs typeface="Times New Roman" pitchFamily="18" charset="0"/>
              </a:rPr>
              <a:t>Görme</a:t>
            </a:r>
            <a:r>
              <a:rPr sz="3300" b="1" dirty="0" smtClean="0">
                <a:solidFill>
                  <a:srgbClr val="002060"/>
                </a:solidFill>
                <a:cs typeface="Times New Roman" pitchFamily="18" charset="0"/>
              </a:rPr>
              <a:t> </a:t>
            </a:r>
            <a:r>
              <a:rPr sz="3300" b="1" dirty="0" err="1" smtClean="0">
                <a:solidFill>
                  <a:srgbClr val="002060"/>
                </a:solidFill>
                <a:cs typeface="Times New Roman" pitchFamily="18" charset="0"/>
              </a:rPr>
              <a:t>Bozukluğu</a:t>
            </a:r>
            <a:r>
              <a:rPr sz="3300" b="1" dirty="0" smtClean="0">
                <a:solidFill>
                  <a:srgbClr val="002060"/>
                </a:solidFill>
                <a:cs typeface="Times New Roman" pitchFamily="18" charset="0"/>
              </a:rPr>
              <a:t>		</a:t>
            </a:r>
          </a:p>
          <a:p>
            <a:pPr marL="342900" indent="-342900">
              <a:spcBef>
                <a:spcPts val="0"/>
              </a:spcBef>
              <a:buFont typeface="Wingdings" pitchFamily="2" charset="2"/>
              <a:buChar char="Ø"/>
            </a:pPr>
            <a:r>
              <a:rPr sz="3300" b="1" dirty="0" err="1" smtClean="0">
                <a:solidFill>
                  <a:srgbClr val="002060"/>
                </a:solidFill>
                <a:cs typeface="Times New Roman" pitchFamily="18" charset="0"/>
              </a:rPr>
              <a:t>Sırt</a:t>
            </a:r>
            <a:r>
              <a:rPr sz="3300" b="1" dirty="0" smtClean="0">
                <a:solidFill>
                  <a:srgbClr val="002060"/>
                </a:solidFill>
                <a:cs typeface="Times New Roman" pitchFamily="18" charset="0"/>
              </a:rPr>
              <a:t> </a:t>
            </a:r>
            <a:r>
              <a:rPr sz="3300" b="1" dirty="0" err="1" smtClean="0">
                <a:solidFill>
                  <a:srgbClr val="002060"/>
                </a:solidFill>
                <a:cs typeface="Times New Roman" pitchFamily="18" charset="0"/>
              </a:rPr>
              <a:t>ve</a:t>
            </a:r>
            <a:r>
              <a:rPr sz="3300" b="1" dirty="0" smtClean="0">
                <a:solidFill>
                  <a:srgbClr val="002060"/>
                </a:solidFill>
                <a:cs typeface="Times New Roman" pitchFamily="18" charset="0"/>
              </a:rPr>
              <a:t> </a:t>
            </a:r>
            <a:r>
              <a:rPr sz="3300" b="1" dirty="0" err="1" smtClean="0">
                <a:solidFill>
                  <a:srgbClr val="002060"/>
                </a:solidFill>
                <a:cs typeface="Times New Roman" pitchFamily="18" charset="0"/>
              </a:rPr>
              <a:t>Boyun</a:t>
            </a:r>
            <a:r>
              <a:rPr sz="3300" b="1" dirty="0" smtClean="0">
                <a:solidFill>
                  <a:srgbClr val="002060"/>
                </a:solidFill>
                <a:cs typeface="Times New Roman" pitchFamily="18" charset="0"/>
              </a:rPr>
              <a:t> </a:t>
            </a:r>
            <a:r>
              <a:rPr sz="3300" b="1" dirty="0" err="1" smtClean="0">
                <a:solidFill>
                  <a:srgbClr val="002060"/>
                </a:solidFill>
                <a:cs typeface="Times New Roman" pitchFamily="18" charset="0"/>
              </a:rPr>
              <a:t>Kaslarında</a:t>
            </a:r>
            <a:r>
              <a:rPr sz="3300" b="1" dirty="0" smtClean="0">
                <a:solidFill>
                  <a:srgbClr val="002060"/>
                </a:solidFill>
                <a:cs typeface="Times New Roman" pitchFamily="18" charset="0"/>
              </a:rPr>
              <a:t> </a:t>
            </a:r>
            <a:r>
              <a:rPr sz="3300" b="1" dirty="0" err="1" smtClean="0">
                <a:solidFill>
                  <a:srgbClr val="002060"/>
                </a:solidFill>
                <a:cs typeface="Times New Roman" pitchFamily="18" charset="0"/>
              </a:rPr>
              <a:t>Sertlik</a:t>
            </a:r>
            <a:endParaRPr sz="3300" b="1" dirty="0" smtClean="0">
              <a:solidFill>
                <a:srgbClr val="002060"/>
              </a:solidFill>
              <a:cs typeface="Times New Roman" pitchFamily="18" charset="0"/>
            </a:endParaRPr>
          </a:p>
          <a:p>
            <a:pPr marL="342900" indent="-342900">
              <a:spcBef>
                <a:spcPts val="0"/>
              </a:spcBef>
              <a:buFont typeface="Wingdings" pitchFamily="2" charset="2"/>
              <a:buChar char="Ø"/>
            </a:pPr>
            <a:r>
              <a:rPr sz="3300" b="1" dirty="0" err="1" smtClean="0">
                <a:solidFill>
                  <a:srgbClr val="002060"/>
                </a:solidFill>
                <a:cs typeface="Times New Roman" pitchFamily="18" charset="0"/>
              </a:rPr>
              <a:t>Genel</a:t>
            </a:r>
            <a:r>
              <a:rPr sz="3300" b="1" dirty="0" smtClean="0">
                <a:solidFill>
                  <a:srgbClr val="002060"/>
                </a:solidFill>
                <a:cs typeface="Times New Roman" pitchFamily="18" charset="0"/>
              </a:rPr>
              <a:t> </a:t>
            </a:r>
            <a:r>
              <a:rPr sz="3300" b="1" dirty="0" err="1" smtClean="0">
                <a:solidFill>
                  <a:srgbClr val="002060"/>
                </a:solidFill>
                <a:cs typeface="Times New Roman" pitchFamily="18" charset="0"/>
              </a:rPr>
              <a:t>denge</a:t>
            </a:r>
            <a:r>
              <a:rPr sz="3300" b="1" dirty="0" smtClean="0">
                <a:solidFill>
                  <a:srgbClr val="002060"/>
                </a:solidFill>
                <a:cs typeface="Times New Roman" pitchFamily="18" charset="0"/>
              </a:rPr>
              <a:t> </a:t>
            </a:r>
            <a:r>
              <a:rPr sz="3300" b="1" dirty="0" err="1" smtClean="0">
                <a:solidFill>
                  <a:srgbClr val="002060"/>
                </a:solidFill>
                <a:cs typeface="Times New Roman" pitchFamily="18" charset="0"/>
              </a:rPr>
              <a:t>bozukluğu</a:t>
            </a:r>
            <a:endParaRPr sz="3300" b="1" dirty="0" smtClean="0">
              <a:solidFill>
                <a:srgbClr val="002060"/>
              </a:solidFill>
              <a:cs typeface="Times New Roman" pitchFamily="18" charset="0"/>
            </a:endParaRPr>
          </a:p>
          <a:p>
            <a:pPr marL="342900" indent="-342900">
              <a:spcBef>
                <a:spcPts val="0"/>
              </a:spcBef>
              <a:buFont typeface="Wingdings" pitchFamily="2" charset="2"/>
              <a:buChar char="Ø"/>
            </a:pPr>
            <a:r>
              <a:rPr sz="3300" b="1" dirty="0" err="1" smtClean="0">
                <a:solidFill>
                  <a:srgbClr val="002060"/>
                </a:solidFill>
                <a:cs typeface="Times New Roman" pitchFamily="18" charset="0"/>
              </a:rPr>
              <a:t>Sindirim</a:t>
            </a:r>
            <a:r>
              <a:rPr sz="3300" b="1" dirty="0" smtClean="0">
                <a:solidFill>
                  <a:srgbClr val="002060"/>
                </a:solidFill>
                <a:cs typeface="Times New Roman" pitchFamily="18" charset="0"/>
              </a:rPr>
              <a:t> </a:t>
            </a:r>
            <a:r>
              <a:rPr sz="3300" b="1" dirty="0" err="1" smtClean="0">
                <a:solidFill>
                  <a:srgbClr val="002060"/>
                </a:solidFill>
                <a:cs typeface="Times New Roman" pitchFamily="18" charset="0"/>
              </a:rPr>
              <a:t>Sistemi</a:t>
            </a:r>
            <a:r>
              <a:rPr sz="3300" b="1" dirty="0" smtClean="0">
                <a:solidFill>
                  <a:srgbClr val="002060"/>
                </a:solidFill>
                <a:cs typeface="Times New Roman" pitchFamily="18" charset="0"/>
              </a:rPr>
              <a:t> </a:t>
            </a:r>
            <a:r>
              <a:rPr sz="3300" b="1" dirty="0" err="1" smtClean="0">
                <a:solidFill>
                  <a:srgbClr val="002060"/>
                </a:solidFill>
                <a:cs typeface="Times New Roman" pitchFamily="18" charset="0"/>
              </a:rPr>
              <a:t>Rahatsızlıkları</a:t>
            </a:r>
            <a:endParaRPr sz="3300" b="1" dirty="0" smtClean="0">
              <a:solidFill>
                <a:srgbClr val="002060"/>
              </a:solidFill>
              <a:cs typeface="Times New Roman" pitchFamily="18" charset="0"/>
            </a:endParaRPr>
          </a:p>
          <a:p>
            <a:pPr marL="342900" indent="-342900">
              <a:spcBef>
                <a:spcPts val="0"/>
              </a:spcBef>
              <a:buNone/>
            </a:pPr>
            <a:endParaRPr sz="1600" dirty="0" smtClean="0">
              <a:latin typeface="Times New Roman" pitchFamily="18" charset="0"/>
              <a:cs typeface="Times New Roman" pitchFamily="18" charset="0"/>
            </a:endParaRPr>
          </a:p>
          <a:p>
            <a:pPr marL="342900" indent="-342900">
              <a:lnSpc>
                <a:spcPct val="150000"/>
              </a:lnSpc>
              <a:spcBef>
                <a:spcPct val="50000"/>
              </a:spcBef>
              <a:buFont typeface="Wingdings" pitchFamily="2" charset="2"/>
              <a:buChar char="Ø"/>
            </a:pPr>
            <a:endParaRPr sz="1600" b="1" dirty="0" smtClean="0">
              <a:latin typeface="Times New Roman" pitchFamily="18" charset="0"/>
              <a:cs typeface="Times New Roman" pitchFamily="18" charset="0"/>
            </a:endParaRPr>
          </a:p>
          <a:p>
            <a:pPr marL="342900" indent="-342900">
              <a:lnSpc>
                <a:spcPct val="150000"/>
              </a:lnSpc>
              <a:spcBef>
                <a:spcPct val="50000"/>
              </a:spcBef>
              <a:buNone/>
            </a:pPr>
            <a:endParaRPr sz="1600" dirty="0" smtClean="0">
              <a:latin typeface="Times New Roman" pitchFamily="18" charset="0"/>
              <a:cs typeface="Times New Roman" pitchFamily="18" charset="0"/>
            </a:endParaRPr>
          </a:p>
          <a:p>
            <a:pPr marL="342900" indent="-342900">
              <a:lnSpc>
                <a:spcPct val="150000"/>
              </a:lnSpc>
              <a:spcBef>
                <a:spcPct val="50000"/>
              </a:spcBef>
              <a:buNone/>
            </a:pPr>
            <a:endParaRPr sz="1600" b="1" dirty="0" smtClean="0">
              <a:latin typeface="Times New Roman" pitchFamily="18" charset="0"/>
              <a:cs typeface="Times New Roman" pitchFamily="18" charset="0"/>
            </a:endParaRPr>
          </a:p>
          <a:p>
            <a:pPr>
              <a:lnSpc>
                <a:spcPct val="150000"/>
              </a:lnSpc>
              <a:spcBef>
                <a:spcPct val="50000"/>
              </a:spcBef>
              <a:buNone/>
            </a:pPr>
            <a:r>
              <a:rPr altLang="tr-TR" sz="1600" dirty="0" smtClean="0">
                <a:latin typeface="Arial" panose="020B0604020202020204" pitchFamily="34" charset="0"/>
                <a:cs typeface="Arial" panose="020B0604020202020204" pitchFamily="34" charset="0"/>
              </a:rPr>
              <a:t>	</a:t>
            </a:r>
          </a:p>
        </p:txBody>
      </p:sp>
      <p:pic>
        <p:nvPicPr>
          <p:cNvPr id="6" name="Picture 11" descr="commtest_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3429000"/>
            <a:ext cx="2928926" cy="290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Dikdörtgen"/>
          <p:cNvSpPr/>
          <p:nvPr/>
        </p:nvSpPr>
        <p:spPr>
          <a:xfrm>
            <a:off x="1428728" y="1"/>
            <a:ext cx="6858048" cy="1200329"/>
          </a:xfrm>
          <a:prstGeom prst="rect">
            <a:avLst/>
          </a:prstGeom>
        </p:spPr>
        <p:txBody>
          <a:bodyPr wrap="square">
            <a:spAutoFit/>
          </a:bodyPr>
          <a:lstStyle/>
          <a:p>
            <a:r>
              <a:rPr lang="tr-TR" sz="3600" b="1" dirty="0" smtClean="0">
                <a:solidFill>
                  <a:srgbClr val="FF0000"/>
                </a:solidFill>
                <a:effectLst>
                  <a:outerShdw blurRad="38100" dist="38100" dir="2700000" algn="tl">
                    <a:srgbClr val="000000">
                      <a:alpha val="43137"/>
                    </a:srgbClr>
                  </a:outerShdw>
                </a:effectLst>
                <a:cs typeface="Times New Roman" pitchFamily="18" charset="0"/>
              </a:rPr>
              <a:t>RİSK ETMENLERİ </a:t>
            </a:r>
            <a:br>
              <a:rPr lang="tr-TR" sz="3600" b="1" dirty="0" smtClean="0">
                <a:solidFill>
                  <a:srgbClr val="FF0000"/>
                </a:solidFill>
                <a:effectLst>
                  <a:outerShdw blurRad="38100" dist="38100" dir="2700000" algn="tl">
                    <a:srgbClr val="000000">
                      <a:alpha val="43137"/>
                    </a:srgbClr>
                  </a:outerShdw>
                </a:effectLst>
                <a:cs typeface="Times New Roman" pitchFamily="18" charset="0"/>
              </a:rPr>
            </a:br>
            <a:r>
              <a:rPr lang="tr-TR" sz="3600" b="1" dirty="0" smtClean="0">
                <a:solidFill>
                  <a:srgbClr val="FF0000"/>
                </a:solidFill>
                <a:effectLst>
                  <a:outerShdw blurRad="38100" dist="38100" dir="2700000" algn="tl">
                    <a:srgbClr val="000000">
                      <a:alpha val="43137"/>
                    </a:srgbClr>
                  </a:outerShdw>
                </a:effectLst>
                <a:cs typeface="Times New Roman" pitchFamily="18" charset="0"/>
              </a:rPr>
              <a:t>(1-Fiziksel Risk Etmenleri)</a:t>
            </a:r>
            <a:endParaRPr lang="tr-TR" sz="3600" b="1" dirty="0">
              <a:cs typeface="Times New Roman" pitchFamily="18" charset="0"/>
            </a:endParaRPr>
          </a:p>
        </p:txBody>
      </p:sp>
    </p:spTree>
    <p:extLst>
      <p:ext uri="{BB962C8B-B14F-4D97-AF65-F5344CB8AC3E}">
        <p14:creationId xmlns:p14="http://schemas.microsoft.com/office/powerpoint/2010/main" val="253875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368426" y="179918"/>
            <a:ext cx="7548563" cy="1272116"/>
          </a:xfrm>
        </p:spPr>
        <p:txBody>
          <a:bodyPr>
            <a:normAutofit/>
          </a:bodyPr>
          <a:lstStyle>
            <a:extLst/>
          </a:lstStyle>
          <a:p>
            <a:pPr eaLnBrk="1" fontAlgn="auto" hangingPunct="1">
              <a:spcAft>
                <a:spcPts val="0"/>
              </a:spcAft>
              <a:defRPr/>
            </a:pPr>
            <a:r>
              <a:rPr sz="3600" smtClean="0">
                <a:effectLst>
                  <a:outerShdw blurRad="38100" dist="38100" dir="2700000" algn="tl">
                    <a:srgbClr val="000000">
                      <a:alpha val="43137"/>
                    </a:srgbClr>
                  </a:outerShdw>
                </a:effectLst>
                <a:latin typeface="Arial" pitchFamily="34" charset="0"/>
                <a:cs typeface="Arial" pitchFamily="34" charset="0"/>
              </a:rPr>
              <a:t/>
            </a:r>
            <a:br>
              <a:rPr sz="3600" smtClean="0">
                <a:effectLst>
                  <a:outerShdw blurRad="38100" dist="38100" dir="2700000" algn="tl">
                    <a:srgbClr val="000000">
                      <a:alpha val="43137"/>
                    </a:srgbClr>
                  </a:outerShdw>
                </a:effectLst>
                <a:latin typeface="Arial" pitchFamily="34" charset="0"/>
                <a:cs typeface="Arial" pitchFamily="34" charset="0"/>
              </a:rPr>
            </a:br>
            <a:endParaRPr sz="3600" dirty="0">
              <a:effectLst>
                <a:outerShdw blurRad="38100" dist="38100" dir="2700000" algn="tl">
                  <a:srgbClr val="000000">
                    <a:alpha val="43137"/>
                  </a:srgbClr>
                </a:outerShdw>
              </a:effectLst>
              <a:latin typeface="Arial" pitchFamily="34" charset="0"/>
              <a:cs typeface="Arial" pitchFamily="34" charset="0"/>
            </a:endParaRPr>
          </a:p>
        </p:txBody>
      </p:sp>
      <p:sp>
        <p:nvSpPr>
          <p:cNvPr id="12291" name="Rectangle 2"/>
          <p:cNvSpPr>
            <a:spLocks noGrp="1"/>
          </p:cNvSpPr>
          <p:nvPr>
            <p:ph sz="quarter" idx="4294967295"/>
          </p:nvPr>
        </p:nvSpPr>
        <p:spPr>
          <a:xfrm>
            <a:off x="98426" y="5524501"/>
            <a:ext cx="8937625" cy="190500"/>
          </a:xfrm>
          <a:prstGeom prst="rect">
            <a:avLst/>
          </a:prstGeom>
        </p:spPr>
        <p:txBody>
          <a:bodyPr>
            <a:normAutofit fontScale="40000" lnSpcReduction="20000"/>
          </a:bodyPr>
          <a:lstStyle/>
          <a:p>
            <a:pPr marL="0" indent="0" algn="just" eaLnBrk="1" hangingPunct="1">
              <a:buFont typeface="Wingdings" pitchFamily="2" charset="2"/>
              <a:buNone/>
            </a:pPr>
            <a:r>
              <a:rPr sz="2000" smtClean="0">
                <a:latin typeface="Arial" charset="0"/>
                <a:cs typeface="Arial" charset="0"/>
              </a:rPr>
              <a:t>	</a:t>
            </a:r>
          </a:p>
        </p:txBody>
      </p:sp>
      <p:sp>
        <p:nvSpPr>
          <p:cNvPr id="12294" name="10 İçerik Yer Tutucusu"/>
          <p:cNvSpPr>
            <a:spLocks noGrp="1"/>
          </p:cNvSpPr>
          <p:nvPr>
            <p:ph sz="quarter" idx="4294967295"/>
          </p:nvPr>
        </p:nvSpPr>
        <p:spPr>
          <a:xfrm>
            <a:off x="899592" y="1714488"/>
            <a:ext cx="8244408" cy="5143512"/>
          </a:xfrm>
          <a:prstGeom prst="rect">
            <a:avLst/>
          </a:prstGeom>
        </p:spPr>
        <p:txBody>
          <a:bodyPr/>
          <a:lstStyle/>
          <a:p>
            <a:pPr marL="342900" indent="-342900">
              <a:lnSpc>
                <a:spcPct val="150000"/>
              </a:lnSpc>
              <a:spcBef>
                <a:spcPct val="50000"/>
              </a:spcBef>
              <a:buAutoNum type="arabicParenR" startAt="3"/>
            </a:pPr>
            <a:r>
              <a:rPr lang="tr-TR" altLang="tr-TR" sz="2400" b="1" dirty="0" smtClean="0">
                <a:solidFill>
                  <a:srgbClr val="002060"/>
                </a:solidFill>
                <a:cs typeface="Times New Roman" pitchFamily="18" charset="0"/>
              </a:rPr>
              <a:t>Aydınlatma: Uygun aydınlatma seçilmeli.</a:t>
            </a:r>
          </a:p>
          <a:p>
            <a:pPr marL="0" indent="0">
              <a:lnSpc>
                <a:spcPct val="150000"/>
              </a:lnSpc>
              <a:spcBef>
                <a:spcPct val="50000"/>
              </a:spcBef>
              <a:buNone/>
            </a:pPr>
            <a:endParaRPr lang="tr-TR" altLang="tr-TR" sz="2400" b="1" dirty="0" smtClean="0">
              <a:solidFill>
                <a:srgbClr val="002060"/>
              </a:solidFill>
              <a:cs typeface="Times New Roman" pitchFamily="18" charset="0"/>
            </a:endParaRPr>
          </a:p>
          <a:p>
            <a:pPr marL="0" indent="0">
              <a:spcBef>
                <a:spcPts val="0"/>
              </a:spcBef>
              <a:buNone/>
            </a:pPr>
            <a:r>
              <a:rPr lang="tr-TR" altLang="tr-TR" sz="2400" b="1" dirty="0" smtClean="0">
                <a:solidFill>
                  <a:srgbClr val="002060"/>
                </a:solidFill>
                <a:cs typeface="Times New Roman" pitchFamily="18" charset="0"/>
              </a:rPr>
              <a:t>4) Termal Konfor Şartları:  Çalışma ortamında, çalışanların büyük çoğunluğunun ısı, nem, hava akımı gibi iklim şartları açısından, gerek bedensel ve gerekse zihinsel faaliyetlerini sürdürürken, belli bir rahatlık içinde bulunulmasını ifade eder.</a:t>
            </a:r>
          </a:p>
          <a:p>
            <a:pPr marL="0" indent="0">
              <a:spcBef>
                <a:spcPts val="0"/>
              </a:spcBef>
              <a:buNone/>
            </a:pPr>
            <a:endParaRPr lang="tr-TR" altLang="tr-TR" sz="2400" b="1" dirty="0" smtClean="0">
              <a:solidFill>
                <a:srgbClr val="002060"/>
              </a:solidFill>
              <a:cs typeface="Times New Roman" pitchFamily="18" charset="0"/>
            </a:endParaRPr>
          </a:p>
          <a:p>
            <a:pPr marL="342900" indent="-342900">
              <a:spcBef>
                <a:spcPts val="0"/>
              </a:spcBef>
              <a:buFont typeface="Wingdings" pitchFamily="2" charset="2"/>
              <a:buChar char="Ø"/>
            </a:pPr>
            <a:r>
              <a:rPr lang="tr-TR" altLang="tr-TR" sz="2400" b="1" dirty="0" smtClean="0">
                <a:solidFill>
                  <a:srgbClr val="002060"/>
                </a:solidFill>
                <a:cs typeface="Times New Roman" pitchFamily="18" charset="0"/>
              </a:rPr>
              <a:t>Sıcaklık</a:t>
            </a:r>
          </a:p>
          <a:p>
            <a:pPr marL="342900" indent="-342900">
              <a:spcBef>
                <a:spcPts val="0"/>
              </a:spcBef>
              <a:buFont typeface="Wingdings" pitchFamily="2" charset="2"/>
              <a:buChar char="Ø"/>
            </a:pPr>
            <a:r>
              <a:rPr lang="tr-TR" altLang="tr-TR" sz="2400" b="1" dirty="0" smtClean="0">
                <a:solidFill>
                  <a:srgbClr val="002060"/>
                </a:solidFill>
                <a:cs typeface="Times New Roman" pitchFamily="18" charset="0"/>
              </a:rPr>
              <a:t>Nem                                      </a:t>
            </a:r>
          </a:p>
          <a:p>
            <a:pPr marL="342900" indent="-342900">
              <a:spcBef>
                <a:spcPts val="0"/>
              </a:spcBef>
              <a:buFont typeface="Wingdings" pitchFamily="2" charset="2"/>
              <a:buChar char="Ø"/>
            </a:pPr>
            <a:r>
              <a:rPr lang="tr-TR" altLang="tr-TR" sz="2400" b="1" dirty="0" smtClean="0">
                <a:solidFill>
                  <a:srgbClr val="002060"/>
                </a:solidFill>
                <a:cs typeface="Times New Roman" pitchFamily="18" charset="0"/>
              </a:rPr>
              <a:t>Hava Akım Hızı</a:t>
            </a:r>
            <a:endParaRPr altLang="tr-TR" sz="2000" dirty="0" smtClean="0">
              <a:latin typeface="Times New Roman" pitchFamily="18" charset="0"/>
              <a:cs typeface="Times New Roman" pitchFamily="18" charset="0"/>
            </a:endParaRPr>
          </a:p>
          <a:p>
            <a:pPr marL="342900" indent="-342900">
              <a:spcBef>
                <a:spcPts val="0"/>
              </a:spcBef>
              <a:buNone/>
            </a:pPr>
            <a:endParaRPr altLang="tr-TR" sz="1600" dirty="0" smtClean="0">
              <a:latin typeface="Times New Roman" pitchFamily="18" charset="0"/>
              <a:cs typeface="Times New Roman" pitchFamily="18" charset="0"/>
            </a:endParaRPr>
          </a:p>
          <a:p>
            <a:pPr marL="342900" indent="-342900">
              <a:spcBef>
                <a:spcPts val="0"/>
              </a:spcBef>
              <a:buNone/>
            </a:pPr>
            <a:endParaRPr altLang="tr-TR" sz="1600" dirty="0" smtClean="0">
              <a:latin typeface="Arial" panose="020B0604020202020204" pitchFamily="34" charset="0"/>
              <a:cs typeface="Arial" panose="020B0604020202020204" pitchFamily="34" charset="0"/>
            </a:endParaRPr>
          </a:p>
          <a:p>
            <a:pPr marL="342900" indent="-342900">
              <a:spcBef>
                <a:spcPts val="0"/>
              </a:spcBef>
              <a:buAutoNum type="arabicParenR" startAt="3"/>
            </a:pPr>
            <a:endParaRPr altLang="tr-TR" sz="1600" dirty="0" smtClean="0">
              <a:latin typeface="Arial" panose="020B0604020202020204" pitchFamily="34" charset="0"/>
              <a:cs typeface="Arial" panose="020B0604020202020204" pitchFamily="34" charset="0"/>
            </a:endParaRPr>
          </a:p>
          <a:p>
            <a:pPr marL="342900" indent="-342900">
              <a:spcBef>
                <a:spcPts val="0"/>
              </a:spcBef>
              <a:buNone/>
            </a:pPr>
            <a:endParaRPr altLang="tr-TR" sz="1600" dirty="0" smtClean="0">
              <a:latin typeface="Arial" panose="020B0604020202020204" pitchFamily="34" charset="0"/>
              <a:cs typeface="Arial" panose="020B0604020202020204" pitchFamily="34" charset="0"/>
            </a:endParaRPr>
          </a:p>
          <a:p>
            <a:pPr marL="342900" indent="-342900">
              <a:lnSpc>
                <a:spcPct val="150000"/>
              </a:lnSpc>
              <a:spcBef>
                <a:spcPct val="50000"/>
              </a:spcBef>
              <a:buAutoNum type="arabicParenR" startAt="3"/>
            </a:pPr>
            <a:endParaRPr altLang="tr-TR" sz="1600" dirty="0" smtClean="0">
              <a:latin typeface="Arial" panose="020B0604020202020204" pitchFamily="34" charset="0"/>
              <a:cs typeface="Arial" panose="020B0604020202020204" pitchFamily="34" charset="0"/>
            </a:endParaRPr>
          </a:p>
          <a:p>
            <a:pPr marL="342900" indent="-342900">
              <a:lnSpc>
                <a:spcPct val="150000"/>
              </a:lnSpc>
              <a:spcBef>
                <a:spcPct val="50000"/>
              </a:spcBef>
              <a:buAutoNum type="arabicParenR" startAt="3"/>
            </a:pPr>
            <a:endParaRPr altLang="tr-TR" sz="1600" dirty="0" smtClean="0">
              <a:latin typeface="Arial" panose="020B0604020202020204" pitchFamily="34" charset="0"/>
              <a:cs typeface="Arial" panose="020B0604020202020204" pitchFamily="34" charset="0"/>
            </a:endParaRPr>
          </a:p>
          <a:p>
            <a:pPr marL="342900" indent="-342900">
              <a:lnSpc>
                <a:spcPct val="150000"/>
              </a:lnSpc>
              <a:spcBef>
                <a:spcPct val="50000"/>
              </a:spcBef>
              <a:buAutoNum type="arabicParenR" startAt="3"/>
            </a:pPr>
            <a:endParaRPr altLang="tr-TR" sz="1600" dirty="0" smtClean="0">
              <a:latin typeface="Arial" panose="020B0604020202020204" pitchFamily="34" charset="0"/>
              <a:cs typeface="Arial" panose="020B0604020202020204" pitchFamily="34" charset="0"/>
            </a:endParaRPr>
          </a:p>
          <a:p>
            <a:pPr marL="342900" indent="-342900">
              <a:spcBef>
                <a:spcPts val="0"/>
              </a:spcBef>
              <a:buNone/>
            </a:pPr>
            <a:endParaRPr altLang="tr-TR" sz="1600" dirty="0" smtClean="0">
              <a:latin typeface="Arial" panose="020B0604020202020204" pitchFamily="34" charset="0"/>
              <a:cs typeface="Arial" panose="020B0604020202020204" pitchFamily="34" charset="0"/>
            </a:endParaRPr>
          </a:p>
          <a:p>
            <a:pPr marL="342900" indent="-342900">
              <a:lnSpc>
                <a:spcPct val="150000"/>
              </a:lnSpc>
              <a:spcBef>
                <a:spcPct val="50000"/>
              </a:spcBef>
              <a:buAutoNum type="arabicParenR" startAt="3"/>
            </a:pPr>
            <a:endParaRPr altLang="tr-TR" sz="1600" dirty="0" smtClean="0">
              <a:latin typeface="Arial" panose="020B0604020202020204" pitchFamily="34" charset="0"/>
              <a:cs typeface="Arial" panose="020B0604020202020204" pitchFamily="34" charset="0"/>
            </a:endParaRPr>
          </a:p>
        </p:txBody>
      </p:sp>
      <p:sp>
        <p:nvSpPr>
          <p:cNvPr id="9" name="8 Dikdörtgen"/>
          <p:cNvSpPr/>
          <p:nvPr/>
        </p:nvSpPr>
        <p:spPr>
          <a:xfrm>
            <a:off x="1285852" y="1"/>
            <a:ext cx="5643602" cy="1200329"/>
          </a:xfrm>
          <a:prstGeom prst="rect">
            <a:avLst/>
          </a:prstGeom>
        </p:spPr>
        <p:txBody>
          <a:bodyPr wrap="square">
            <a:spAutoFit/>
          </a:bodyPr>
          <a:lstStyle/>
          <a:p>
            <a:r>
              <a:rPr lang="tr-TR" sz="3600" b="1" dirty="0" smtClean="0">
                <a:solidFill>
                  <a:srgbClr val="FF0000"/>
                </a:solidFill>
                <a:effectLst>
                  <a:outerShdw blurRad="38100" dist="38100" dir="2700000" algn="tl">
                    <a:srgbClr val="000000">
                      <a:alpha val="43137"/>
                    </a:srgbClr>
                  </a:outerShdw>
                </a:effectLst>
                <a:cs typeface="Times New Roman" pitchFamily="18" charset="0"/>
              </a:rPr>
              <a:t>RİSK ETMENLERİ </a:t>
            </a:r>
            <a:br>
              <a:rPr lang="tr-TR" sz="3600" b="1" dirty="0" smtClean="0">
                <a:solidFill>
                  <a:srgbClr val="FF0000"/>
                </a:solidFill>
                <a:effectLst>
                  <a:outerShdw blurRad="38100" dist="38100" dir="2700000" algn="tl">
                    <a:srgbClr val="000000">
                      <a:alpha val="43137"/>
                    </a:srgbClr>
                  </a:outerShdw>
                </a:effectLst>
                <a:cs typeface="Times New Roman" pitchFamily="18" charset="0"/>
              </a:rPr>
            </a:br>
            <a:r>
              <a:rPr lang="tr-TR" sz="3600" b="1" dirty="0" smtClean="0">
                <a:solidFill>
                  <a:srgbClr val="FF0000"/>
                </a:solidFill>
                <a:effectLst>
                  <a:outerShdw blurRad="38100" dist="38100" dir="2700000" algn="tl">
                    <a:srgbClr val="000000">
                      <a:alpha val="43137"/>
                    </a:srgbClr>
                  </a:outerShdw>
                </a:effectLst>
                <a:cs typeface="Times New Roman" pitchFamily="18" charset="0"/>
              </a:rPr>
              <a:t>(1-Fiziksel Risk Etmenleri)</a:t>
            </a:r>
            <a:endParaRPr lang="tr-TR" b="1" dirty="0">
              <a:cs typeface="Times New Roman" pitchFamily="18" charset="0"/>
            </a:endParaRPr>
          </a:p>
        </p:txBody>
      </p:sp>
    </p:spTree>
    <p:extLst>
      <p:ext uri="{BB962C8B-B14F-4D97-AF65-F5344CB8AC3E}">
        <p14:creationId xmlns:p14="http://schemas.microsoft.com/office/powerpoint/2010/main" val="2072788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368426" y="179918"/>
            <a:ext cx="7548563" cy="1272116"/>
          </a:xfrm>
        </p:spPr>
        <p:txBody>
          <a:bodyPr>
            <a:normAutofit/>
          </a:bodyPr>
          <a:lstStyle>
            <a:extLst/>
          </a:lstStyle>
          <a:p>
            <a:pPr eaLnBrk="1" fontAlgn="auto" hangingPunct="1">
              <a:spcAft>
                <a:spcPts val="0"/>
              </a:spcAft>
              <a:defRPr/>
            </a:pPr>
            <a:r>
              <a:rPr sz="3600" smtClean="0">
                <a:effectLst>
                  <a:outerShdw blurRad="38100" dist="38100" dir="2700000" algn="tl">
                    <a:srgbClr val="000000">
                      <a:alpha val="43137"/>
                    </a:srgbClr>
                  </a:outerShdw>
                </a:effectLst>
                <a:latin typeface="Arial" pitchFamily="34" charset="0"/>
                <a:cs typeface="Arial" pitchFamily="34" charset="0"/>
              </a:rPr>
              <a:t/>
            </a:r>
            <a:br>
              <a:rPr sz="3600" smtClean="0">
                <a:effectLst>
                  <a:outerShdw blurRad="38100" dist="38100" dir="2700000" algn="tl">
                    <a:srgbClr val="000000">
                      <a:alpha val="43137"/>
                    </a:srgbClr>
                  </a:outerShdw>
                </a:effectLst>
                <a:latin typeface="Arial" pitchFamily="34" charset="0"/>
                <a:cs typeface="Arial" pitchFamily="34" charset="0"/>
              </a:rPr>
            </a:br>
            <a:endParaRPr sz="3600" dirty="0">
              <a:effectLst>
                <a:outerShdw blurRad="38100" dist="38100" dir="2700000" algn="tl">
                  <a:srgbClr val="000000">
                    <a:alpha val="43137"/>
                  </a:srgbClr>
                </a:outerShdw>
              </a:effectLst>
              <a:latin typeface="Arial" pitchFamily="34" charset="0"/>
              <a:cs typeface="Arial" pitchFamily="34" charset="0"/>
            </a:endParaRPr>
          </a:p>
        </p:txBody>
      </p:sp>
      <p:sp>
        <p:nvSpPr>
          <p:cNvPr id="12291" name="Rectangle 2"/>
          <p:cNvSpPr>
            <a:spLocks noGrp="1"/>
          </p:cNvSpPr>
          <p:nvPr>
            <p:ph sz="quarter" idx="4294967295"/>
          </p:nvPr>
        </p:nvSpPr>
        <p:spPr>
          <a:xfrm>
            <a:off x="98426" y="5524501"/>
            <a:ext cx="8937625" cy="190500"/>
          </a:xfrm>
          <a:prstGeom prst="rect">
            <a:avLst/>
          </a:prstGeom>
        </p:spPr>
        <p:txBody>
          <a:bodyPr>
            <a:normAutofit fontScale="40000" lnSpcReduction="20000"/>
          </a:bodyPr>
          <a:lstStyle/>
          <a:p>
            <a:pPr marL="0" indent="0" algn="just" eaLnBrk="1" hangingPunct="1">
              <a:buFont typeface="Wingdings" pitchFamily="2" charset="2"/>
              <a:buNone/>
            </a:pPr>
            <a:r>
              <a:rPr sz="2000" smtClean="0">
                <a:latin typeface="Arial" charset="0"/>
                <a:cs typeface="Arial" charset="0"/>
              </a:rPr>
              <a:t>	</a:t>
            </a:r>
          </a:p>
        </p:txBody>
      </p:sp>
      <p:sp>
        <p:nvSpPr>
          <p:cNvPr id="12294" name="10 İçerik Yer Tutucusu"/>
          <p:cNvSpPr>
            <a:spLocks noGrp="1"/>
          </p:cNvSpPr>
          <p:nvPr>
            <p:ph sz="quarter" idx="4294967295"/>
          </p:nvPr>
        </p:nvSpPr>
        <p:spPr>
          <a:xfrm>
            <a:off x="1043608" y="1714488"/>
            <a:ext cx="8100392" cy="5143512"/>
          </a:xfrm>
          <a:prstGeom prst="rect">
            <a:avLst/>
          </a:prstGeom>
        </p:spPr>
        <p:txBody>
          <a:bodyPr/>
          <a:lstStyle/>
          <a:p>
            <a:pPr marL="342900" indent="-342900">
              <a:buAutoNum type="arabicParenR" startAt="7"/>
            </a:pPr>
            <a:r>
              <a:rPr altLang="tr-TR" sz="2400" b="1" dirty="0" err="1" smtClean="0">
                <a:solidFill>
                  <a:srgbClr val="002060"/>
                </a:solidFill>
                <a:cs typeface="Times New Roman" pitchFamily="18" charset="0"/>
              </a:rPr>
              <a:t>Tozlar</a:t>
            </a:r>
            <a:r>
              <a:rPr altLang="tr-TR" sz="2400" b="1" dirty="0" smtClean="0">
                <a:solidFill>
                  <a:srgbClr val="002060"/>
                </a:solidFill>
                <a:cs typeface="Times New Roman" pitchFamily="18" charset="0"/>
              </a:rPr>
              <a:t>:</a:t>
            </a:r>
          </a:p>
          <a:p>
            <a:pPr marL="342900" indent="-342900">
              <a:buFont typeface="Wingdings" pitchFamily="2" charset="2"/>
              <a:buChar char="Ø"/>
            </a:pPr>
            <a:r>
              <a:rPr altLang="tr-TR" sz="2400" b="1" dirty="0" smtClean="0">
                <a:solidFill>
                  <a:srgbClr val="002060"/>
                </a:solidFill>
                <a:cs typeface="Times New Roman" pitchFamily="18" charset="0"/>
              </a:rPr>
              <a:t> 10 </a:t>
            </a:r>
            <a:r>
              <a:rPr altLang="tr-TR" sz="2400" b="1" dirty="0" err="1" smtClean="0">
                <a:solidFill>
                  <a:srgbClr val="002060"/>
                </a:solidFill>
                <a:cs typeface="Times New Roman" pitchFamily="18" charset="0"/>
              </a:rPr>
              <a:t>mikrondan</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büyük</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tozlar</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solunmaz</a:t>
            </a:r>
            <a:r>
              <a:rPr altLang="tr-TR" sz="2400" b="1" dirty="0" smtClean="0">
                <a:solidFill>
                  <a:srgbClr val="002060"/>
                </a:solidFill>
                <a:cs typeface="Times New Roman" pitchFamily="18" charset="0"/>
              </a:rPr>
              <a:t>.</a:t>
            </a:r>
          </a:p>
          <a:p>
            <a:pPr marL="342900" indent="-342900">
              <a:buFont typeface="Wingdings" pitchFamily="2" charset="2"/>
              <a:buChar char="Ø"/>
            </a:pPr>
            <a:r>
              <a:rPr altLang="tr-TR" sz="2400" b="1" dirty="0" smtClean="0">
                <a:solidFill>
                  <a:srgbClr val="002060"/>
                </a:solidFill>
                <a:cs typeface="Times New Roman" pitchFamily="18" charset="0"/>
              </a:rPr>
              <a:t>0.5-10 </a:t>
            </a:r>
            <a:r>
              <a:rPr altLang="tr-TR" sz="2400" b="1" dirty="0" err="1" smtClean="0">
                <a:solidFill>
                  <a:srgbClr val="002060"/>
                </a:solidFill>
                <a:cs typeface="Times New Roman" pitchFamily="18" charset="0"/>
              </a:rPr>
              <a:t>mikron</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arasındaki</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tozların</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bir</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kısmı</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tutulur</a:t>
            </a:r>
            <a:r>
              <a:rPr altLang="tr-TR" sz="2400" b="1" dirty="0" smtClean="0">
                <a:solidFill>
                  <a:srgbClr val="002060"/>
                </a:solidFill>
                <a:cs typeface="Times New Roman" pitchFamily="18" charset="0"/>
              </a:rPr>
              <a:t> .</a:t>
            </a:r>
            <a:r>
              <a:rPr altLang="tr-TR" sz="2400" b="1" dirty="0" smtClean="0">
                <a:solidFill>
                  <a:srgbClr val="002060"/>
                </a:solidFill>
                <a:cs typeface="Arial" panose="020B0604020202020204" pitchFamily="34" charset="0"/>
              </a:rPr>
              <a:t>         </a:t>
            </a:r>
            <a:endParaRPr altLang="tr-TR" sz="2400" b="1" dirty="0" smtClean="0">
              <a:solidFill>
                <a:srgbClr val="002060"/>
              </a:solidFill>
              <a:cs typeface="Times New Roman" pitchFamily="18" charset="0"/>
            </a:endParaRPr>
          </a:p>
          <a:p>
            <a:pPr marL="342900" indent="-342900">
              <a:buFont typeface="Wingdings" pitchFamily="2" charset="2"/>
              <a:buChar char="Ø"/>
            </a:pPr>
            <a:r>
              <a:rPr altLang="tr-TR" sz="2400" b="1" dirty="0" smtClean="0">
                <a:solidFill>
                  <a:srgbClr val="002060"/>
                </a:solidFill>
                <a:cs typeface="Times New Roman" pitchFamily="18" charset="0"/>
              </a:rPr>
              <a:t>0.5-5 </a:t>
            </a:r>
            <a:r>
              <a:rPr altLang="tr-TR" sz="2400" b="1" dirty="0" err="1" smtClean="0">
                <a:solidFill>
                  <a:srgbClr val="002060"/>
                </a:solidFill>
                <a:cs typeface="Times New Roman" pitchFamily="18" charset="0"/>
              </a:rPr>
              <a:t>mikron</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arası</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tozlar</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en</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tehlikeli</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tozdur</a:t>
            </a:r>
            <a:r>
              <a:rPr altLang="tr-TR" sz="2400" b="1" dirty="0" smtClean="0">
                <a:solidFill>
                  <a:srgbClr val="002060"/>
                </a:solidFill>
                <a:cs typeface="Times New Roman" pitchFamily="18" charset="0"/>
              </a:rPr>
              <a:t>. </a:t>
            </a:r>
          </a:p>
          <a:p>
            <a:pPr marL="342900" indent="-342900">
              <a:buFont typeface="Wingdings" pitchFamily="2" charset="2"/>
              <a:buChar char="Ø"/>
            </a:pPr>
            <a:r>
              <a:rPr altLang="tr-TR" sz="2400" b="1" dirty="0" smtClean="0">
                <a:solidFill>
                  <a:srgbClr val="002060"/>
                </a:solidFill>
                <a:cs typeface="Times New Roman" pitchFamily="18" charset="0"/>
              </a:rPr>
              <a:t> 0.5 </a:t>
            </a:r>
            <a:r>
              <a:rPr altLang="tr-TR" sz="2400" b="1" dirty="0" err="1" smtClean="0">
                <a:solidFill>
                  <a:srgbClr val="002060"/>
                </a:solidFill>
                <a:cs typeface="Times New Roman" pitchFamily="18" charset="0"/>
              </a:rPr>
              <a:t>mikrondon</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küçük</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tozlar</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soluk</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alıp</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verme</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ile</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dışarı</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atılır</a:t>
            </a:r>
            <a:r>
              <a:rPr altLang="tr-TR" sz="2400" b="1" dirty="0" smtClean="0">
                <a:solidFill>
                  <a:srgbClr val="002060"/>
                </a:solidFill>
                <a:cs typeface="Times New Roman" pitchFamily="18" charset="0"/>
              </a:rPr>
              <a:t>.</a:t>
            </a:r>
          </a:p>
          <a:p>
            <a:pPr marL="342900" indent="-342900">
              <a:buNone/>
            </a:pPr>
            <a:r>
              <a:rPr altLang="tr-TR" sz="2400" b="1" dirty="0" smtClean="0">
                <a:solidFill>
                  <a:srgbClr val="002060"/>
                </a:solidFill>
                <a:cs typeface="Times New Roman" pitchFamily="18" charset="0"/>
              </a:rPr>
              <a:t>	</a:t>
            </a:r>
            <a:endParaRPr lang="tr-TR" altLang="tr-TR" sz="2400" b="1" dirty="0" smtClean="0">
              <a:solidFill>
                <a:srgbClr val="002060"/>
              </a:solidFill>
              <a:cs typeface="Times New Roman" pitchFamily="18" charset="0"/>
            </a:endParaRPr>
          </a:p>
          <a:p>
            <a:pPr marL="342900" indent="-342900">
              <a:buNone/>
            </a:pPr>
            <a:r>
              <a:rPr altLang="tr-TR" sz="2400" b="1" dirty="0" err="1" smtClean="0">
                <a:solidFill>
                  <a:srgbClr val="002060"/>
                </a:solidFill>
                <a:cs typeface="Times New Roman" pitchFamily="18" charset="0"/>
              </a:rPr>
              <a:t>Fibrojenik</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Tozlar</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Solunumla</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akciğerlere</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ulaşıp</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birikme</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sonucu</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akciğerlerde</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fonksiyonel</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bozukluk</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yapan</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tozlardır</a:t>
            </a:r>
            <a:r>
              <a:rPr altLang="tr-TR" sz="2400" b="1" dirty="0" smtClean="0">
                <a:solidFill>
                  <a:srgbClr val="002060"/>
                </a:solidFill>
                <a:cs typeface="Times New Roman" pitchFamily="18" charset="0"/>
              </a:rPr>
              <a:t>.</a:t>
            </a:r>
          </a:p>
          <a:p>
            <a:pPr marL="342900" indent="-342900">
              <a:buNone/>
            </a:pPr>
            <a:r>
              <a:rPr altLang="tr-TR" sz="2400" b="1" dirty="0" smtClean="0">
                <a:solidFill>
                  <a:srgbClr val="002060"/>
                </a:solidFill>
                <a:cs typeface="Times New Roman" pitchFamily="18" charset="0"/>
              </a:rPr>
              <a:t>	</a:t>
            </a:r>
            <a:endParaRPr lang="tr-TR" altLang="tr-TR" sz="2400" b="1" dirty="0" smtClean="0">
              <a:solidFill>
                <a:srgbClr val="002060"/>
              </a:solidFill>
              <a:cs typeface="Times New Roman" pitchFamily="18" charset="0"/>
            </a:endParaRPr>
          </a:p>
          <a:p>
            <a:pPr marL="342900" indent="-342900">
              <a:buNone/>
            </a:pPr>
            <a:r>
              <a:rPr altLang="tr-TR" sz="2400" b="1" dirty="0" smtClean="0">
                <a:solidFill>
                  <a:srgbClr val="002060"/>
                </a:solidFill>
                <a:cs typeface="Times New Roman" pitchFamily="18" charset="0"/>
              </a:rPr>
              <a:t>İnert </a:t>
            </a:r>
            <a:r>
              <a:rPr altLang="tr-TR" sz="2400" b="1" dirty="0" err="1" smtClean="0">
                <a:solidFill>
                  <a:srgbClr val="002060"/>
                </a:solidFill>
                <a:cs typeface="Times New Roman" pitchFamily="18" charset="0"/>
              </a:rPr>
              <a:t>Tozlar</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Solunumla</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akciğerlere</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ulaşmalarına</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rağmen</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akciğerlerde</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fonksiyonel</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bozukluk</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yapmayan</a:t>
            </a:r>
            <a:r>
              <a:rPr altLang="tr-TR" sz="2400" b="1" dirty="0" smtClean="0">
                <a:solidFill>
                  <a:srgbClr val="002060"/>
                </a:solidFill>
                <a:cs typeface="Times New Roman" pitchFamily="18" charset="0"/>
              </a:rPr>
              <a:t> </a:t>
            </a:r>
            <a:r>
              <a:rPr altLang="tr-TR" sz="2400" b="1" dirty="0" err="1" smtClean="0">
                <a:solidFill>
                  <a:srgbClr val="002060"/>
                </a:solidFill>
                <a:cs typeface="Times New Roman" pitchFamily="18" charset="0"/>
              </a:rPr>
              <a:t>tozlardır</a:t>
            </a:r>
            <a:r>
              <a:rPr altLang="tr-TR" sz="2400" b="1" dirty="0" smtClean="0">
                <a:solidFill>
                  <a:srgbClr val="002060"/>
                </a:solidFill>
                <a:cs typeface="Times New Roman" pitchFamily="18" charset="0"/>
              </a:rPr>
              <a:t>.</a:t>
            </a:r>
          </a:p>
          <a:p>
            <a:pPr marL="342900" indent="-342900">
              <a:buNone/>
            </a:pPr>
            <a:endParaRPr altLang="tr-TR" sz="1600" b="1" dirty="0" smtClean="0">
              <a:latin typeface="Times New Roman" pitchFamily="18" charset="0"/>
              <a:cs typeface="Times New Roman" pitchFamily="18" charset="0"/>
            </a:endParaRPr>
          </a:p>
          <a:p>
            <a:pPr marL="342900" indent="-342900">
              <a:buNone/>
            </a:pPr>
            <a:endParaRPr altLang="tr-TR" sz="1600" b="1" dirty="0" smtClean="0">
              <a:latin typeface="Times New Roman" pitchFamily="18" charset="0"/>
              <a:cs typeface="Times New Roman" pitchFamily="18" charset="0"/>
            </a:endParaRPr>
          </a:p>
          <a:p>
            <a:pPr marL="342900" indent="-342900">
              <a:buNone/>
            </a:pPr>
            <a:endParaRPr altLang="tr-TR" sz="1600" dirty="0" smtClean="0">
              <a:latin typeface="Times New Roman" pitchFamily="18" charset="0"/>
              <a:cs typeface="Times New Roman" pitchFamily="18" charset="0"/>
            </a:endParaRPr>
          </a:p>
        </p:txBody>
      </p:sp>
      <p:sp>
        <p:nvSpPr>
          <p:cNvPr id="9" name="8 Dikdörtgen"/>
          <p:cNvSpPr/>
          <p:nvPr/>
        </p:nvSpPr>
        <p:spPr>
          <a:xfrm>
            <a:off x="611560" y="1"/>
            <a:ext cx="6317894" cy="1200329"/>
          </a:xfrm>
          <a:prstGeom prst="rect">
            <a:avLst/>
          </a:prstGeom>
        </p:spPr>
        <p:txBody>
          <a:bodyPr wrap="square">
            <a:spAutoFit/>
          </a:bodyPr>
          <a:lstStyle/>
          <a:p>
            <a:r>
              <a:rPr lang="tr-TR" sz="3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RİSK ETMENLERİ </a:t>
            </a:r>
            <a:br>
              <a:rPr lang="tr-TR" sz="3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br>
            <a:r>
              <a:rPr lang="tr-TR" sz="3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(1-Fiziksel Risk Etmenleri)</a:t>
            </a:r>
            <a:endParaRPr lang="tr-TR" b="1" dirty="0"/>
          </a:p>
        </p:txBody>
      </p:sp>
      <p:pic>
        <p:nvPicPr>
          <p:cNvPr id="7" name="Picture 3"/>
          <p:cNvPicPr>
            <a:picLocks noChangeAspect="1" noChangeArrowheads="1"/>
          </p:cNvPicPr>
          <p:nvPr/>
        </p:nvPicPr>
        <p:blipFill>
          <a:blip r:embed="rId3"/>
          <a:srcRect/>
          <a:stretch>
            <a:fillRect/>
          </a:stretch>
        </p:blipFill>
        <p:spPr bwMode="auto">
          <a:xfrm>
            <a:off x="6804248" y="404664"/>
            <a:ext cx="1912213" cy="1823649"/>
          </a:xfrm>
          <a:prstGeom prst="rect">
            <a:avLst/>
          </a:prstGeom>
          <a:noFill/>
          <a:ln w="9525">
            <a:noFill/>
            <a:miter lim="800000"/>
            <a:headEnd/>
            <a:tailEnd/>
          </a:ln>
          <a:effectLst/>
        </p:spPr>
      </p:pic>
    </p:spTree>
    <p:extLst>
      <p:ext uri="{BB962C8B-B14F-4D97-AF65-F5344CB8AC3E}">
        <p14:creationId xmlns:p14="http://schemas.microsoft.com/office/powerpoint/2010/main" val="402848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188640"/>
            <a:ext cx="7772400" cy="1470025"/>
          </a:xfrm>
        </p:spPr>
        <p:txBody>
          <a:bodyPr>
            <a:noAutofit/>
          </a:bodyPr>
          <a:lstStyle/>
          <a:p>
            <a:r>
              <a:rPr lang="tr-TR" b="1" dirty="0" smtClean="0">
                <a:solidFill>
                  <a:srgbClr val="C00000"/>
                </a:solidFill>
              </a:rPr>
              <a:t>ERGONOMİYE GİRİŞ</a:t>
            </a:r>
            <a:endParaRPr lang="en-US" sz="4800" b="1" dirty="0">
              <a:solidFill>
                <a:srgbClr val="C00000"/>
              </a:solidFill>
            </a:endParaRPr>
          </a:p>
        </p:txBody>
      </p:sp>
      <p:sp>
        <p:nvSpPr>
          <p:cNvPr id="3" name="2 Alt Başlık"/>
          <p:cNvSpPr>
            <a:spLocks noGrp="1"/>
          </p:cNvSpPr>
          <p:nvPr>
            <p:ph type="subTitle" idx="1"/>
          </p:nvPr>
        </p:nvSpPr>
        <p:spPr>
          <a:xfrm>
            <a:off x="539552" y="1340768"/>
            <a:ext cx="7704856" cy="4968552"/>
          </a:xfrm>
        </p:spPr>
        <p:txBody>
          <a:bodyPr>
            <a:noAutofit/>
          </a:bodyPr>
          <a:lstStyle/>
          <a:p>
            <a:pPr algn="just"/>
            <a:r>
              <a:rPr lang="tr-TR" sz="2400" b="1" dirty="0" smtClean="0">
                <a:solidFill>
                  <a:srgbClr val="002060"/>
                </a:solidFill>
                <a:latin typeface="+mj-lt"/>
              </a:rPr>
              <a:t>1949 </a:t>
            </a:r>
            <a:r>
              <a:rPr lang="tr-TR" sz="2400" b="1" dirty="0">
                <a:solidFill>
                  <a:srgbClr val="002060"/>
                </a:solidFill>
                <a:latin typeface="+mj-lt"/>
              </a:rPr>
              <a:t>yılından itibaren ERGONOMİ yeni bir bilim dalı olarak kabul </a:t>
            </a:r>
            <a:r>
              <a:rPr lang="tr-TR" sz="2400" b="1" dirty="0" smtClean="0">
                <a:solidFill>
                  <a:srgbClr val="002060"/>
                </a:solidFill>
                <a:latin typeface="+mj-lt"/>
              </a:rPr>
              <a:t>edilmiştir. Ergonomi </a:t>
            </a:r>
            <a:r>
              <a:rPr lang="tr-TR" sz="2400" b="1" dirty="0">
                <a:solidFill>
                  <a:srgbClr val="002060"/>
                </a:solidFill>
                <a:latin typeface="+mj-lt"/>
              </a:rPr>
              <a:t>insan çalışmasının </a:t>
            </a:r>
            <a:r>
              <a:rPr lang="tr-TR" sz="2400" b="1" dirty="0" smtClean="0">
                <a:solidFill>
                  <a:srgbClr val="002060"/>
                </a:solidFill>
                <a:latin typeface="+mj-lt"/>
              </a:rPr>
              <a:t>bilimidir.</a:t>
            </a:r>
          </a:p>
          <a:p>
            <a:pPr marL="457200" indent="-457200" algn="just">
              <a:buFont typeface="Arial" charset="0"/>
              <a:buChar char="•"/>
            </a:pPr>
            <a:endParaRPr lang="tr-TR" sz="2400" b="1" dirty="0" smtClean="0">
              <a:solidFill>
                <a:srgbClr val="002060"/>
              </a:solidFill>
              <a:latin typeface="+mj-lt"/>
            </a:endParaRPr>
          </a:p>
          <a:p>
            <a:pPr algn="just"/>
            <a:r>
              <a:rPr lang="tr-TR" sz="2400" b="1" dirty="0" smtClean="0">
                <a:solidFill>
                  <a:srgbClr val="002060"/>
                </a:solidFill>
                <a:latin typeface="+mj-lt"/>
              </a:rPr>
              <a:t>İnsanın </a:t>
            </a:r>
            <a:r>
              <a:rPr lang="tr-TR" sz="2400" b="1" dirty="0">
                <a:solidFill>
                  <a:srgbClr val="002060"/>
                </a:solidFill>
                <a:latin typeface="+mj-lt"/>
              </a:rPr>
              <a:t>kendine özgü niteliklerini, yeteneklerini araştırarak, işin insana uyumlandırılması için gereken koşulları bulmaya çalışır. </a:t>
            </a:r>
            <a:endParaRPr lang="tr-TR" sz="2400" b="1" dirty="0" smtClean="0">
              <a:solidFill>
                <a:srgbClr val="002060"/>
              </a:solidFill>
              <a:latin typeface="+mj-lt"/>
            </a:endParaRPr>
          </a:p>
          <a:p>
            <a:pPr marL="457200" indent="-457200" algn="just">
              <a:buFont typeface="Arial" charset="0"/>
              <a:buChar char="•"/>
            </a:pPr>
            <a:endParaRPr lang="tr-TR" sz="2400" b="1" dirty="0" smtClean="0">
              <a:solidFill>
                <a:srgbClr val="002060"/>
              </a:solidFill>
              <a:latin typeface="+mj-lt"/>
            </a:endParaRPr>
          </a:p>
          <a:p>
            <a:pPr algn="just"/>
            <a:r>
              <a:rPr lang="tr-TR" sz="2400" b="1" dirty="0" smtClean="0">
                <a:solidFill>
                  <a:srgbClr val="002060"/>
                </a:solidFill>
                <a:latin typeface="+mj-lt"/>
              </a:rPr>
              <a:t>Ergonomi</a:t>
            </a:r>
            <a:r>
              <a:rPr lang="tr-TR" sz="2400" b="1" dirty="0">
                <a:solidFill>
                  <a:srgbClr val="002060"/>
                </a:solidFill>
                <a:latin typeface="+mj-lt"/>
              </a:rPr>
              <a:t>, çalışma çevresi ve içerdiği tüm sistemleri, insanın </a:t>
            </a:r>
            <a:r>
              <a:rPr lang="tr-TR" sz="2400" b="1" dirty="0" err="1">
                <a:solidFill>
                  <a:srgbClr val="002060"/>
                </a:solidFill>
                <a:latin typeface="+mj-lt"/>
              </a:rPr>
              <a:t>psiko</a:t>
            </a:r>
            <a:r>
              <a:rPr lang="tr-TR" sz="2400" b="1" dirty="0">
                <a:solidFill>
                  <a:srgbClr val="002060"/>
                </a:solidFill>
                <a:latin typeface="+mj-lt"/>
              </a:rPr>
              <a:t>-fizyolojik ve </a:t>
            </a:r>
            <a:r>
              <a:rPr lang="tr-TR" sz="2400" b="1" dirty="0" err="1">
                <a:solidFill>
                  <a:srgbClr val="002060"/>
                </a:solidFill>
                <a:latin typeface="+mj-lt"/>
              </a:rPr>
              <a:t>sosyo</a:t>
            </a:r>
            <a:r>
              <a:rPr lang="tr-TR" sz="2400" b="1" dirty="0">
                <a:solidFill>
                  <a:srgbClr val="002060"/>
                </a:solidFill>
                <a:latin typeface="+mj-lt"/>
              </a:rPr>
              <a:t>-kültürel tüm kapasite ve limitleriyle uzlaştırarak üretimde verimliliğe ulaşmayı amaçlayan uygulamalı bir bilimdir. </a:t>
            </a:r>
            <a:endParaRPr lang="en-US" sz="2800" b="1" dirty="0" smtClean="0">
              <a:solidFill>
                <a:srgbClr val="002060"/>
              </a:solidFill>
            </a:endParaRPr>
          </a:p>
          <a:p>
            <a:pPr algn="l"/>
            <a:endParaRPr lang="tr-TR" sz="4400" dirty="0" smtClean="0">
              <a:solidFill>
                <a:srgbClr val="002060"/>
              </a:solidFill>
            </a:endParaRPr>
          </a:p>
          <a:p>
            <a:pPr algn="l"/>
            <a:endParaRPr lang="tr-TR" sz="2400" dirty="0">
              <a:solidFill>
                <a:srgbClr val="002060"/>
              </a:solidFill>
            </a:endParaRPr>
          </a:p>
          <a:p>
            <a:pPr marL="457200" indent="-457200" algn="l">
              <a:buFont typeface="Arial" charset="0"/>
              <a:buChar char="•"/>
            </a:pPr>
            <a:endParaRPr lang="tr-TR" sz="2400" dirty="0">
              <a:solidFill>
                <a:srgbClr val="002060"/>
              </a:solidFill>
            </a:endParaRPr>
          </a:p>
        </p:txBody>
      </p:sp>
    </p:spTree>
    <p:extLst>
      <p:ext uri="{BB962C8B-B14F-4D97-AF65-F5344CB8AC3E}">
        <p14:creationId xmlns:p14="http://schemas.microsoft.com/office/powerpoint/2010/main" val="21400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368426" y="179918"/>
            <a:ext cx="7548563" cy="1272116"/>
          </a:xfrm>
        </p:spPr>
        <p:txBody>
          <a:bodyPr>
            <a:noAutofit/>
          </a:bodyPr>
          <a:lstStyle>
            <a:extLst/>
          </a:lstStyle>
          <a:p>
            <a:pPr eaLnBrk="1" fontAlgn="auto" hangingPunct="1">
              <a:spcAft>
                <a:spcPts val="0"/>
              </a:spcAft>
              <a:defRPr/>
            </a:pPr>
            <a:r>
              <a:rPr sz="3600" b="1" dirty="0" smtClean="0">
                <a:solidFill>
                  <a:srgbClr val="FF0000"/>
                </a:solidFill>
                <a:effectLst>
                  <a:outerShdw blurRad="38100" dist="38100" dir="2700000" algn="tl">
                    <a:srgbClr val="000000">
                      <a:alpha val="43137"/>
                    </a:srgbClr>
                  </a:outerShdw>
                </a:effectLst>
                <a:latin typeface="+mn-lt"/>
                <a:cs typeface="Times New Roman" pitchFamily="18" charset="0"/>
              </a:rPr>
              <a:t>RİSK ETMENLERİ </a:t>
            </a:r>
            <a:br>
              <a:rPr sz="3600" b="1" dirty="0" smtClean="0">
                <a:solidFill>
                  <a:srgbClr val="FF0000"/>
                </a:solidFill>
                <a:effectLst>
                  <a:outerShdw blurRad="38100" dist="38100" dir="2700000" algn="tl">
                    <a:srgbClr val="000000">
                      <a:alpha val="43137"/>
                    </a:srgbClr>
                  </a:outerShdw>
                </a:effectLst>
                <a:latin typeface="+mn-lt"/>
                <a:cs typeface="Times New Roman" pitchFamily="18" charset="0"/>
              </a:rPr>
            </a:br>
            <a:r>
              <a:rPr sz="3600" b="1" dirty="0" smtClean="0">
                <a:solidFill>
                  <a:srgbClr val="FF0000"/>
                </a:solidFill>
                <a:effectLst>
                  <a:outerShdw blurRad="38100" dist="38100" dir="2700000" algn="tl">
                    <a:srgbClr val="000000">
                      <a:alpha val="43137"/>
                    </a:srgbClr>
                  </a:outerShdw>
                </a:effectLst>
                <a:latin typeface="+mn-lt"/>
                <a:cs typeface="Times New Roman" pitchFamily="18" charset="0"/>
              </a:rPr>
              <a:t>(</a:t>
            </a:r>
            <a:r>
              <a:rPr lang="tr-TR" sz="3600" b="1" dirty="0" smtClean="0">
                <a:solidFill>
                  <a:srgbClr val="FF0000"/>
                </a:solidFill>
                <a:effectLst>
                  <a:outerShdw blurRad="38100" dist="38100" dir="2700000" algn="tl">
                    <a:srgbClr val="000000">
                      <a:alpha val="43137"/>
                    </a:srgbClr>
                  </a:outerShdw>
                </a:effectLst>
                <a:latin typeface="+mn-lt"/>
                <a:cs typeface="Times New Roman" pitchFamily="18" charset="0"/>
              </a:rPr>
              <a:t>2</a:t>
            </a:r>
            <a:r>
              <a:rPr sz="3600" b="1" dirty="0" smtClean="0">
                <a:solidFill>
                  <a:srgbClr val="FF0000"/>
                </a:solidFill>
                <a:effectLst>
                  <a:outerShdw blurRad="38100" dist="38100" dir="2700000" algn="tl">
                    <a:srgbClr val="000000">
                      <a:alpha val="43137"/>
                    </a:srgbClr>
                  </a:outerShdw>
                </a:effectLst>
                <a:latin typeface="+mn-lt"/>
                <a:cs typeface="Times New Roman" pitchFamily="18" charset="0"/>
              </a:rPr>
              <a:t>-</a:t>
            </a:r>
            <a:r>
              <a:rPr sz="3600" b="1" dirty="0" err="1" smtClean="0">
                <a:solidFill>
                  <a:srgbClr val="FF0000"/>
                </a:solidFill>
                <a:effectLst>
                  <a:outerShdw blurRad="38100" dist="38100" dir="2700000" algn="tl">
                    <a:srgbClr val="000000">
                      <a:alpha val="43137"/>
                    </a:srgbClr>
                  </a:outerShdw>
                </a:effectLst>
                <a:latin typeface="+mn-lt"/>
                <a:cs typeface="Times New Roman" pitchFamily="18" charset="0"/>
              </a:rPr>
              <a:t>Ergonomik</a:t>
            </a:r>
            <a:r>
              <a:rPr sz="3600" b="1" dirty="0" smtClean="0">
                <a:solidFill>
                  <a:srgbClr val="FF0000"/>
                </a:solidFill>
                <a:effectLst>
                  <a:outerShdw blurRad="38100" dist="38100" dir="2700000" algn="tl">
                    <a:srgbClr val="000000">
                      <a:alpha val="43137"/>
                    </a:srgbClr>
                  </a:outerShdw>
                </a:effectLst>
                <a:latin typeface="+mn-lt"/>
                <a:cs typeface="Times New Roman" pitchFamily="18" charset="0"/>
              </a:rPr>
              <a:t> Risk </a:t>
            </a:r>
            <a:r>
              <a:rPr sz="3600" b="1" dirty="0" err="1" smtClean="0">
                <a:solidFill>
                  <a:srgbClr val="FF0000"/>
                </a:solidFill>
                <a:effectLst>
                  <a:outerShdw blurRad="38100" dist="38100" dir="2700000" algn="tl">
                    <a:srgbClr val="000000">
                      <a:alpha val="43137"/>
                    </a:srgbClr>
                  </a:outerShdw>
                </a:effectLst>
                <a:latin typeface="+mn-lt"/>
                <a:cs typeface="Times New Roman" pitchFamily="18" charset="0"/>
              </a:rPr>
              <a:t>Etmenleri</a:t>
            </a:r>
            <a:r>
              <a:rPr sz="3600" b="1" dirty="0" smtClean="0">
                <a:solidFill>
                  <a:srgbClr val="FF0000"/>
                </a:solidFill>
                <a:effectLst>
                  <a:outerShdw blurRad="38100" dist="38100" dir="2700000" algn="tl">
                    <a:srgbClr val="000000">
                      <a:alpha val="43137"/>
                    </a:srgbClr>
                  </a:outerShdw>
                </a:effectLst>
                <a:latin typeface="+mn-lt"/>
                <a:cs typeface="Times New Roman" pitchFamily="18" charset="0"/>
              </a:rPr>
              <a:t>)</a:t>
            </a:r>
            <a:endParaRPr sz="3600" b="1" dirty="0">
              <a:effectLst>
                <a:outerShdw blurRad="38100" dist="38100" dir="2700000" algn="tl">
                  <a:srgbClr val="000000">
                    <a:alpha val="43137"/>
                  </a:srgbClr>
                </a:outerShdw>
              </a:effectLst>
              <a:latin typeface="+mn-lt"/>
              <a:cs typeface="Arial" pitchFamily="34" charset="0"/>
            </a:endParaRPr>
          </a:p>
        </p:txBody>
      </p:sp>
      <p:sp>
        <p:nvSpPr>
          <p:cNvPr id="12291" name="Rectangle 2"/>
          <p:cNvSpPr>
            <a:spLocks noGrp="1"/>
          </p:cNvSpPr>
          <p:nvPr>
            <p:ph sz="quarter" idx="4294967295"/>
          </p:nvPr>
        </p:nvSpPr>
        <p:spPr>
          <a:xfrm>
            <a:off x="98426" y="5524501"/>
            <a:ext cx="8937625" cy="190500"/>
          </a:xfrm>
          <a:prstGeom prst="rect">
            <a:avLst/>
          </a:prstGeom>
        </p:spPr>
        <p:txBody>
          <a:bodyPr>
            <a:normAutofit fontScale="40000" lnSpcReduction="20000"/>
          </a:bodyPr>
          <a:lstStyle/>
          <a:p>
            <a:pPr marL="0" indent="0" algn="just" eaLnBrk="1" hangingPunct="1">
              <a:buFont typeface="Wingdings" pitchFamily="2" charset="2"/>
              <a:buNone/>
            </a:pPr>
            <a:r>
              <a:rPr sz="2000" smtClean="0">
                <a:latin typeface="Arial" charset="0"/>
                <a:cs typeface="Arial" charset="0"/>
              </a:rPr>
              <a:t>	</a:t>
            </a:r>
          </a:p>
        </p:txBody>
      </p:sp>
      <p:sp>
        <p:nvSpPr>
          <p:cNvPr id="12294" name="10 İçerik Yer Tutucusu"/>
          <p:cNvSpPr>
            <a:spLocks noGrp="1"/>
          </p:cNvSpPr>
          <p:nvPr>
            <p:ph sz="quarter" idx="4294967295"/>
          </p:nvPr>
        </p:nvSpPr>
        <p:spPr>
          <a:xfrm>
            <a:off x="0" y="1714488"/>
            <a:ext cx="9144000" cy="5143512"/>
          </a:xfrm>
          <a:prstGeom prst="rect">
            <a:avLst/>
          </a:prstGeom>
        </p:spPr>
        <p:txBody>
          <a:bodyPr/>
          <a:lstStyle/>
          <a:p>
            <a:pPr marL="342900" indent="-342900" algn="just">
              <a:buNone/>
            </a:pPr>
            <a:r>
              <a:rPr lang="tr-TR" sz="4000" b="1" dirty="0" smtClean="0">
                <a:solidFill>
                  <a:srgbClr val="FF0000"/>
                </a:solidFill>
                <a:cs typeface="Times New Roman" pitchFamily="18" charset="0"/>
              </a:rPr>
              <a:t>		</a:t>
            </a:r>
            <a:r>
              <a:rPr sz="4000" b="1" u="sng" dirty="0" err="1" smtClean="0">
                <a:solidFill>
                  <a:srgbClr val="FF0000"/>
                </a:solidFill>
                <a:cs typeface="Times New Roman" pitchFamily="18" charset="0"/>
              </a:rPr>
              <a:t>Bir</a:t>
            </a:r>
            <a:r>
              <a:rPr sz="4000" b="1" u="sng" dirty="0" smtClean="0">
                <a:solidFill>
                  <a:srgbClr val="FF0000"/>
                </a:solidFill>
                <a:cs typeface="Times New Roman" pitchFamily="18" charset="0"/>
              </a:rPr>
              <a:t> </a:t>
            </a:r>
            <a:r>
              <a:rPr sz="4000" b="1" u="sng" dirty="0" err="1" smtClean="0">
                <a:solidFill>
                  <a:srgbClr val="FF0000"/>
                </a:solidFill>
                <a:cs typeface="Times New Roman" pitchFamily="18" charset="0"/>
              </a:rPr>
              <a:t>İşin</a:t>
            </a:r>
            <a:r>
              <a:rPr sz="4000" b="1" u="sng" dirty="0" smtClean="0">
                <a:solidFill>
                  <a:srgbClr val="FF0000"/>
                </a:solidFill>
                <a:cs typeface="Times New Roman" pitchFamily="18" charset="0"/>
              </a:rPr>
              <a:t> </a:t>
            </a:r>
            <a:r>
              <a:rPr sz="4000" b="1" u="sng" dirty="0" err="1" smtClean="0">
                <a:solidFill>
                  <a:srgbClr val="FF0000"/>
                </a:solidFill>
                <a:cs typeface="Times New Roman" pitchFamily="18" charset="0"/>
              </a:rPr>
              <a:t>Ergonomik</a:t>
            </a:r>
            <a:r>
              <a:rPr sz="4000" b="1" u="sng" dirty="0" smtClean="0">
                <a:solidFill>
                  <a:srgbClr val="FF0000"/>
                </a:solidFill>
                <a:cs typeface="Times New Roman" pitchFamily="18" charset="0"/>
              </a:rPr>
              <a:t> </a:t>
            </a:r>
            <a:r>
              <a:rPr sz="4000" b="1" u="sng" dirty="0" err="1" smtClean="0">
                <a:solidFill>
                  <a:srgbClr val="FF0000"/>
                </a:solidFill>
                <a:cs typeface="Times New Roman" pitchFamily="18" charset="0"/>
              </a:rPr>
              <a:t>olmasının</a:t>
            </a:r>
            <a:r>
              <a:rPr sz="4000" b="1" u="sng" dirty="0" smtClean="0">
                <a:solidFill>
                  <a:srgbClr val="FF0000"/>
                </a:solidFill>
                <a:cs typeface="Times New Roman" pitchFamily="18" charset="0"/>
              </a:rPr>
              <a:t> </a:t>
            </a:r>
            <a:r>
              <a:rPr sz="4000" b="1" u="sng" dirty="0" err="1" smtClean="0">
                <a:solidFill>
                  <a:srgbClr val="FF0000"/>
                </a:solidFill>
                <a:cs typeface="Times New Roman" pitchFamily="18" charset="0"/>
              </a:rPr>
              <a:t>Şartları</a:t>
            </a:r>
            <a:endParaRPr sz="4000" b="1" u="sng" dirty="0" smtClean="0">
              <a:solidFill>
                <a:srgbClr val="FF0000"/>
              </a:solidFill>
              <a:cs typeface="Times New Roman" pitchFamily="18" charset="0"/>
            </a:endParaRPr>
          </a:p>
          <a:p>
            <a:pPr lvl="2" indent="-342900" algn="just">
              <a:buFont typeface="Wingdings" pitchFamily="2" charset="2"/>
              <a:buChar char="Ø"/>
            </a:pPr>
            <a:r>
              <a:rPr sz="4400" b="1" dirty="0" err="1" smtClean="0">
                <a:solidFill>
                  <a:srgbClr val="002060"/>
                </a:solidFill>
                <a:cs typeface="Times New Roman" pitchFamily="18" charset="0"/>
              </a:rPr>
              <a:t>Yapılabilirlik</a:t>
            </a:r>
            <a:r>
              <a:rPr sz="4400" b="1" dirty="0" smtClean="0">
                <a:solidFill>
                  <a:srgbClr val="002060"/>
                </a:solidFill>
                <a:cs typeface="Times New Roman" pitchFamily="18" charset="0"/>
              </a:rPr>
              <a:t> </a:t>
            </a:r>
            <a:endParaRPr lang="tr-TR" sz="4400" b="1" dirty="0">
              <a:solidFill>
                <a:srgbClr val="002060"/>
              </a:solidFill>
              <a:cs typeface="Times New Roman" pitchFamily="18" charset="0"/>
            </a:endParaRPr>
          </a:p>
          <a:p>
            <a:pPr lvl="2" indent="-342900" algn="just">
              <a:buFont typeface="Wingdings" pitchFamily="2" charset="2"/>
              <a:buChar char="Ø"/>
            </a:pPr>
            <a:r>
              <a:rPr sz="4400" b="1" dirty="0" err="1" smtClean="0">
                <a:solidFill>
                  <a:srgbClr val="002060"/>
                </a:solidFill>
                <a:cs typeface="Times New Roman" pitchFamily="18" charset="0"/>
              </a:rPr>
              <a:t>Katlanabilirlik</a:t>
            </a:r>
            <a:endParaRPr lang="tr-TR" sz="4400" b="1" dirty="0">
              <a:solidFill>
                <a:srgbClr val="002060"/>
              </a:solidFill>
              <a:cs typeface="Times New Roman" pitchFamily="18" charset="0"/>
            </a:endParaRPr>
          </a:p>
          <a:p>
            <a:pPr lvl="2" indent="-342900" algn="just">
              <a:buFont typeface="Wingdings" pitchFamily="2" charset="2"/>
              <a:buChar char="Ø"/>
            </a:pPr>
            <a:r>
              <a:rPr sz="4400" b="1" dirty="0" smtClean="0">
                <a:solidFill>
                  <a:srgbClr val="002060"/>
                </a:solidFill>
                <a:cs typeface="Times New Roman" pitchFamily="18" charset="0"/>
              </a:rPr>
              <a:t>Kabul </a:t>
            </a:r>
            <a:r>
              <a:rPr sz="4400" b="1" dirty="0" err="1" smtClean="0">
                <a:solidFill>
                  <a:srgbClr val="002060"/>
                </a:solidFill>
                <a:cs typeface="Times New Roman" pitchFamily="18" charset="0"/>
              </a:rPr>
              <a:t>Edilebilirlik</a:t>
            </a:r>
            <a:endParaRPr lang="tr-TR" sz="4400" b="1" dirty="0">
              <a:solidFill>
                <a:srgbClr val="002060"/>
              </a:solidFill>
              <a:cs typeface="Times New Roman" pitchFamily="18" charset="0"/>
            </a:endParaRPr>
          </a:p>
          <a:p>
            <a:pPr lvl="2" indent="-342900" algn="just">
              <a:buFont typeface="Wingdings" pitchFamily="2" charset="2"/>
              <a:buChar char="Ø"/>
            </a:pPr>
            <a:r>
              <a:rPr sz="4400" b="1" dirty="0" err="1" smtClean="0">
                <a:solidFill>
                  <a:srgbClr val="002060"/>
                </a:solidFill>
                <a:cs typeface="Times New Roman" pitchFamily="18" charset="0"/>
              </a:rPr>
              <a:t>Hoşnutluk</a:t>
            </a:r>
            <a:r>
              <a:rPr sz="4400" b="1" dirty="0" smtClean="0">
                <a:solidFill>
                  <a:srgbClr val="002060"/>
                </a:solidFill>
                <a:cs typeface="Times New Roman" pitchFamily="18" charset="0"/>
              </a:rPr>
              <a:t>  </a:t>
            </a:r>
          </a:p>
          <a:p>
            <a:pPr algn="just">
              <a:buFont typeface="Wingdings" pitchFamily="2" charset="2"/>
              <a:buChar char="Ø"/>
            </a:pPr>
            <a:endParaRPr sz="2400" dirty="0" smtClean="0">
              <a:latin typeface="Arial" charset="0"/>
              <a:cs typeface="Arial" charset="0"/>
            </a:endParaRPr>
          </a:p>
          <a:p>
            <a:pPr>
              <a:buFont typeface="Wingdings" pitchFamily="2" charset="2"/>
              <a:buNone/>
            </a:pPr>
            <a:endParaRPr sz="3200" dirty="0" smtClean="0">
              <a:latin typeface="Arial" charset="0"/>
              <a:cs typeface="Arial" charset="0"/>
            </a:endParaRPr>
          </a:p>
        </p:txBody>
      </p:sp>
    </p:spTree>
    <p:extLst>
      <p:ext uri="{BB962C8B-B14F-4D97-AF65-F5344CB8AC3E}">
        <p14:creationId xmlns:p14="http://schemas.microsoft.com/office/powerpoint/2010/main" val="364195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622301" y="1852612"/>
            <a:ext cx="7515225" cy="4022725"/>
            <a:chOff x="336" y="624"/>
            <a:chExt cx="4734" cy="2534"/>
          </a:xfrm>
        </p:grpSpPr>
        <p:sp>
          <p:nvSpPr>
            <p:cNvPr id="8197" name="AutoShape 3"/>
            <p:cNvSpPr>
              <a:spLocks noChangeArrowheads="1"/>
            </p:cNvSpPr>
            <p:nvPr/>
          </p:nvSpPr>
          <p:spPr bwMode="invGray">
            <a:xfrm>
              <a:off x="336" y="624"/>
              <a:ext cx="3242" cy="2534"/>
            </a:xfrm>
            <a:prstGeom prst="rightArrow">
              <a:avLst>
                <a:gd name="adj1" fmla="val 86065"/>
                <a:gd name="adj2" fmla="val 31985"/>
              </a:avLst>
            </a:prstGeom>
            <a:gradFill rotWithShape="1">
              <a:gsLst>
                <a:gs pos="0">
                  <a:srgbClr val="000066">
                    <a:alpha val="50000"/>
                  </a:srgbClr>
                </a:gs>
                <a:gs pos="100000">
                  <a:srgbClr val="0066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8198" name="AutoShape 4"/>
            <p:cNvSpPr>
              <a:spLocks noChangeArrowheads="1"/>
            </p:cNvSpPr>
            <p:nvPr/>
          </p:nvSpPr>
          <p:spPr bwMode="blackWhite">
            <a:xfrm>
              <a:off x="528" y="2304"/>
              <a:ext cx="2292" cy="564"/>
            </a:xfrm>
            <a:prstGeom prst="roundRect">
              <a:avLst>
                <a:gd name="adj" fmla="val 9106"/>
              </a:avLst>
            </a:prstGeom>
            <a:gradFill rotWithShape="1">
              <a:gsLst>
                <a:gs pos="0">
                  <a:srgbClr val="642C13"/>
                </a:gs>
                <a:gs pos="50000">
                  <a:srgbClr val="D85E28"/>
                </a:gs>
                <a:gs pos="100000">
                  <a:srgbClr val="642C13"/>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ctr">
                <a:spcBef>
                  <a:spcPct val="0"/>
                </a:spcBef>
                <a:buClrTx/>
                <a:buSzTx/>
                <a:buFontTx/>
                <a:buNone/>
              </a:pPr>
              <a:r>
                <a:rPr lang="tr-TR" altLang="tr-TR" sz="1800" b="1">
                  <a:solidFill>
                    <a:srgbClr val="FFFFFF"/>
                  </a:solidFill>
                </a:rPr>
                <a:t>Psikolojik Faktörler</a:t>
              </a:r>
              <a:endParaRPr lang="en-US" altLang="tr-TR" sz="1800" b="1">
                <a:solidFill>
                  <a:srgbClr val="FFFFFF"/>
                </a:solidFill>
              </a:endParaRPr>
            </a:p>
          </p:txBody>
        </p:sp>
        <p:sp>
          <p:nvSpPr>
            <p:cNvPr id="8199" name="AutoShape 5"/>
            <p:cNvSpPr>
              <a:spLocks noChangeArrowheads="1"/>
            </p:cNvSpPr>
            <p:nvPr/>
          </p:nvSpPr>
          <p:spPr bwMode="blackWhite">
            <a:xfrm>
              <a:off x="528" y="841"/>
              <a:ext cx="2292" cy="564"/>
            </a:xfrm>
            <a:prstGeom prst="roundRect">
              <a:avLst>
                <a:gd name="adj" fmla="val 9106"/>
              </a:avLst>
            </a:prstGeom>
            <a:gradFill rotWithShape="1">
              <a:gsLst>
                <a:gs pos="0">
                  <a:srgbClr val="31492C"/>
                </a:gs>
                <a:gs pos="50000">
                  <a:srgbClr val="699D5F"/>
                </a:gs>
                <a:gs pos="100000">
                  <a:srgbClr val="31492C"/>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ctr">
                <a:spcBef>
                  <a:spcPct val="0"/>
                </a:spcBef>
                <a:buClrTx/>
                <a:buSzTx/>
                <a:buFontTx/>
                <a:buNone/>
              </a:pPr>
              <a:r>
                <a:rPr lang="tr-TR" altLang="tr-TR" sz="1800" b="1">
                  <a:solidFill>
                    <a:srgbClr val="FFFFFF"/>
                  </a:solidFill>
                </a:rPr>
                <a:t>Fiziksel Faktörler</a:t>
              </a:r>
              <a:endParaRPr lang="en-US" altLang="tr-TR" sz="1800" b="1">
                <a:solidFill>
                  <a:srgbClr val="FFFFFF"/>
                </a:solidFill>
              </a:endParaRPr>
            </a:p>
          </p:txBody>
        </p:sp>
        <p:sp>
          <p:nvSpPr>
            <p:cNvPr id="8200" name="AutoShape 6"/>
            <p:cNvSpPr>
              <a:spLocks noChangeArrowheads="1"/>
            </p:cNvSpPr>
            <p:nvPr/>
          </p:nvSpPr>
          <p:spPr bwMode="blackWhite">
            <a:xfrm>
              <a:off x="528" y="1584"/>
              <a:ext cx="2292" cy="564"/>
            </a:xfrm>
            <a:prstGeom prst="roundRect">
              <a:avLst>
                <a:gd name="adj" fmla="val 9106"/>
              </a:avLst>
            </a:prstGeom>
            <a:gradFill rotWithShape="1">
              <a:gsLst>
                <a:gs pos="0">
                  <a:srgbClr val="274B63"/>
                </a:gs>
                <a:gs pos="50000">
                  <a:srgbClr val="55A2D7"/>
                </a:gs>
                <a:gs pos="100000">
                  <a:srgbClr val="274B63"/>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ctr">
                <a:spcBef>
                  <a:spcPct val="0"/>
                </a:spcBef>
                <a:buClrTx/>
                <a:buSzTx/>
                <a:buFontTx/>
                <a:buNone/>
              </a:pPr>
              <a:r>
                <a:rPr lang="tr-TR" altLang="tr-TR" sz="1800" b="1" dirty="0">
                  <a:solidFill>
                    <a:srgbClr val="FFFFFF"/>
                  </a:solidFill>
                </a:rPr>
                <a:t>Çevresel Faktörler</a:t>
              </a:r>
              <a:endParaRPr lang="en-US" altLang="tr-TR" sz="1800" b="1" dirty="0">
                <a:solidFill>
                  <a:srgbClr val="FFFFFF"/>
                </a:solidFill>
              </a:endParaRPr>
            </a:p>
          </p:txBody>
        </p:sp>
        <p:sp>
          <p:nvSpPr>
            <p:cNvPr id="8201" name="AutoShape 7"/>
            <p:cNvSpPr>
              <a:spLocks noChangeArrowheads="1"/>
            </p:cNvSpPr>
            <p:nvPr/>
          </p:nvSpPr>
          <p:spPr bwMode="gray">
            <a:xfrm>
              <a:off x="3648" y="1056"/>
              <a:ext cx="1422" cy="1612"/>
            </a:xfrm>
            <a:prstGeom prst="roundRect">
              <a:avLst>
                <a:gd name="adj" fmla="val 9106"/>
              </a:avLst>
            </a:prstGeom>
            <a:gradFill rotWithShape="1">
              <a:gsLst>
                <a:gs pos="0">
                  <a:srgbClr val="CCFFFF"/>
                </a:gs>
                <a:gs pos="100000">
                  <a:srgbClr val="FFFFFF"/>
                </a:gs>
              </a:gsLst>
              <a:lin ang="5400000" scaled="1"/>
            </a:gradFill>
            <a:ln>
              <a:noFill/>
            </a:ln>
            <a:effectLst>
              <a:outerShdw dist="107763" dir="2700000" algn="ctr" rotWithShape="0">
                <a:srgbClr val="000000">
                  <a:alpha val="50000"/>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ctr">
                <a:spcBef>
                  <a:spcPct val="0"/>
                </a:spcBef>
                <a:buClrTx/>
                <a:buSzTx/>
                <a:buFontTx/>
                <a:buNone/>
              </a:pPr>
              <a:endParaRPr lang="en-US" altLang="tr-TR" sz="1800" b="1"/>
            </a:p>
          </p:txBody>
        </p:sp>
      </p:grpSp>
      <p:sp>
        <p:nvSpPr>
          <p:cNvPr id="8195" name="Rectangle 8"/>
          <p:cNvSpPr>
            <a:spLocks noChangeArrowheads="1"/>
          </p:cNvSpPr>
          <p:nvPr/>
        </p:nvSpPr>
        <p:spPr bwMode="auto">
          <a:xfrm>
            <a:off x="539750" y="404813"/>
            <a:ext cx="777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tr-TR" sz="3600" b="1" dirty="0">
                <a:solidFill>
                  <a:srgbClr val="FF0000"/>
                </a:solidFill>
                <a:effectLst>
                  <a:outerShdw blurRad="38100" dist="38100" dir="2700000" algn="tl">
                    <a:srgbClr val="000000">
                      <a:alpha val="43137"/>
                    </a:srgbClr>
                  </a:outerShdw>
                </a:effectLst>
                <a:cs typeface="Times New Roman" pitchFamily="18" charset="0"/>
              </a:rPr>
              <a:t>RİSK ETMENLERİ </a:t>
            </a:r>
            <a:br>
              <a:rPr lang="tr-TR" sz="3600" b="1" dirty="0">
                <a:solidFill>
                  <a:srgbClr val="FF0000"/>
                </a:solidFill>
                <a:effectLst>
                  <a:outerShdw blurRad="38100" dist="38100" dir="2700000" algn="tl">
                    <a:srgbClr val="000000">
                      <a:alpha val="43137"/>
                    </a:srgbClr>
                  </a:outerShdw>
                </a:effectLst>
                <a:cs typeface="Times New Roman" pitchFamily="18" charset="0"/>
              </a:rPr>
            </a:br>
            <a:r>
              <a:rPr lang="tr-TR" sz="3600" b="1" dirty="0">
                <a:solidFill>
                  <a:srgbClr val="FF0000"/>
                </a:solidFill>
                <a:effectLst>
                  <a:outerShdw blurRad="38100" dist="38100" dir="2700000" algn="tl">
                    <a:srgbClr val="000000">
                      <a:alpha val="43137"/>
                    </a:srgbClr>
                  </a:outerShdw>
                </a:effectLst>
                <a:cs typeface="Times New Roman" pitchFamily="18" charset="0"/>
              </a:rPr>
              <a:t>(2-Ergonomik Risk Etmenleri)</a:t>
            </a:r>
            <a:endParaRPr lang="tr-TR" altLang="tr-TR" sz="3600" b="1" dirty="0">
              <a:solidFill>
                <a:srgbClr val="FF0000"/>
              </a:solidFill>
            </a:endParaRPr>
          </a:p>
        </p:txBody>
      </p:sp>
      <p:pic>
        <p:nvPicPr>
          <p:cNvPr id="8196" name="Picture 11" descr="FAUS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1863" y="1989138"/>
            <a:ext cx="23050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2200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47700" y="404813"/>
            <a:ext cx="8496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tr-TR" altLang="tr-TR" sz="3200" b="1" dirty="0">
                <a:solidFill>
                  <a:srgbClr val="FF0000"/>
                </a:solidFill>
                <a:latin typeface="+mn-lt"/>
              </a:rPr>
              <a:t>İNSANIN ÖZELLİKLERİ </a:t>
            </a:r>
            <a:endParaRPr lang="tr-TR" altLang="tr-TR" sz="1800" b="1" dirty="0">
              <a:solidFill>
                <a:srgbClr val="FF0000"/>
              </a:solidFill>
              <a:latin typeface="+mn-lt"/>
            </a:endParaRPr>
          </a:p>
        </p:txBody>
      </p:sp>
      <p:sp>
        <p:nvSpPr>
          <p:cNvPr id="9219" name="Text Box 3"/>
          <p:cNvSpPr txBox="1">
            <a:spLocks noChangeArrowheads="1"/>
          </p:cNvSpPr>
          <p:nvPr/>
        </p:nvSpPr>
        <p:spPr bwMode="auto">
          <a:xfrm flipH="1">
            <a:off x="827088" y="1557338"/>
            <a:ext cx="4183062" cy="415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nSpc>
                <a:spcPct val="170000"/>
              </a:lnSpc>
              <a:spcBef>
                <a:spcPct val="0"/>
              </a:spcBef>
              <a:buClr>
                <a:schemeClr val="tx1"/>
              </a:buClr>
              <a:buSzTx/>
              <a:buFont typeface="Wingdings" pitchFamily="2" charset="2"/>
              <a:buChar char="§"/>
            </a:pPr>
            <a:r>
              <a:rPr lang="tr-TR" altLang="tr-TR" sz="4000" b="1" dirty="0">
                <a:solidFill>
                  <a:srgbClr val="002060"/>
                </a:solidFill>
                <a:latin typeface="+mn-lt"/>
              </a:rPr>
              <a:t> Yaşı </a:t>
            </a:r>
          </a:p>
          <a:p>
            <a:pPr>
              <a:lnSpc>
                <a:spcPct val="170000"/>
              </a:lnSpc>
              <a:spcBef>
                <a:spcPct val="0"/>
              </a:spcBef>
              <a:buClr>
                <a:schemeClr val="tx1"/>
              </a:buClr>
              <a:buSzTx/>
              <a:buFont typeface="Wingdings" pitchFamily="2" charset="2"/>
              <a:buChar char="§"/>
            </a:pPr>
            <a:r>
              <a:rPr lang="tr-TR" altLang="tr-TR" sz="4000" b="1" dirty="0">
                <a:solidFill>
                  <a:srgbClr val="002060"/>
                </a:solidFill>
                <a:latin typeface="+mn-lt"/>
              </a:rPr>
              <a:t> Cinsiyeti</a:t>
            </a:r>
          </a:p>
          <a:p>
            <a:pPr>
              <a:lnSpc>
                <a:spcPct val="170000"/>
              </a:lnSpc>
              <a:spcBef>
                <a:spcPct val="0"/>
              </a:spcBef>
              <a:buClr>
                <a:schemeClr val="tx1"/>
              </a:buClr>
              <a:buSzTx/>
              <a:buFont typeface="Wingdings" pitchFamily="2" charset="2"/>
              <a:buChar char="§"/>
            </a:pPr>
            <a:r>
              <a:rPr lang="tr-TR" altLang="tr-TR" sz="4000" b="1" dirty="0">
                <a:solidFill>
                  <a:srgbClr val="002060"/>
                </a:solidFill>
                <a:latin typeface="+mn-lt"/>
              </a:rPr>
              <a:t> Boyu </a:t>
            </a:r>
          </a:p>
          <a:p>
            <a:pPr>
              <a:lnSpc>
                <a:spcPct val="170000"/>
              </a:lnSpc>
              <a:spcBef>
                <a:spcPct val="0"/>
              </a:spcBef>
              <a:buClr>
                <a:schemeClr val="tx1"/>
              </a:buClr>
              <a:buSzTx/>
              <a:buFont typeface="Wingdings" pitchFamily="2" charset="2"/>
              <a:buChar char="§"/>
            </a:pPr>
            <a:r>
              <a:rPr lang="tr-TR" altLang="tr-TR" sz="4000" b="1" dirty="0">
                <a:solidFill>
                  <a:srgbClr val="002060"/>
                </a:solidFill>
                <a:latin typeface="+mn-lt"/>
              </a:rPr>
              <a:t> Kas kütlesi</a:t>
            </a:r>
            <a:endParaRPr lang="de-DE" altLang="tr-TR" sz="4000" dirty="0">
              <a:solidFill>
                <a:srgbClr val="002060"/>
              </a:solidFill>
              <a:latin typeface="+mn-lt"/>
            </a:endParaRPr>
          </a:p>
        </p:txBody>
      </p:sp>
      <p:pic>
        <p:nvPicPr>
          <p:cNvPr id="9220" name="Picture 4" descr="FRAU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1557338"/>
            <a:ext cx="11525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MAN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3429000"/>
            <a:ext cx="10810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2107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11188" y="404813"/>
            <a:ext cx="85328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tr-TR" altLang="tr-TR" sz="3200" b="1" dirty="0">
                <a:solidFill>
                  <a:srgbClr val="FF0000"/>
                </a:solidFill>
                <a:latin typeface="+mn-lt"/>
              </a:rPr>
              <a:t>İNSANIN BECERİLERİ</a:t>
            </a:r>
          </a:p>
        </p:txBody>
      </p:sp>
      <p:sp>
        <p:nvSpPr>
          <p:cNvPr id="10243" name="Rectangle 3"/>
          <p:cNvSpPr>
            <a:spLocks noChangeArrowheads="1"/>
          </p:cNvSpPr>
          <p:nvPr/>
        </p:nvSpPr>
        <p:spPr bwMode="auto">
          <a:xfrm>
            <a:off x="666750" y="571500"/>
            <a:ext cx="8145463" cy="800100"/>
          </a:xfrm>
          <a:prstGeom prst="rect">
            <a:avLst/>
          </a:prstGeom>
          <a:noFill/>
          <a:ln>
            <a:noFill/>
          </a:ln>
          <a:effectLst>
            <a:prstShdw prst="shdw13" dist="53882" dir="13500000">
              <a:srgbClr val="80808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10244" name="Rectangle 4"/>
          <p:cNvSpPr>
            <a:spLocks noChangeArrowheads="1"/>
          </p:cNvSpPr>
          <p:nvPr/>
        </p:nvSpPr>
        <p:spPr bwMode="auto">
          <a:xfrm>
            <a:off x="3886200" y="1238250"/>
            <a:ext cx="43751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endParaRPr lang="de-DE" altLang="tr-TR" sz="2600" b="1"/>
          </a:p>
        </p:txBody>
      </p:sp>
      <p:sp>
        <p:nvSpPr>
          <p:cNvPr id="10245" name="Text Box 5"/>
          <p:cNvSpPr txBox="1">
            <a:spLocks noChangeArrowheads="1"/>
          </p:cNvSpPr>
          <p:nvPr/>
        </p:nvSpPr>
        <p:spPr bwMode="auto">
          <a:xfrm flipH="1">
            <a:off x="468313" y="1341438"/>
            <a:ext cx="3563937" cy="428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nSpc>
                <a:spcPct val="200000"/>
              </a:lnSpc>
              <a:spcBef>
                <a:spcPct val="0"/>
              </a:spcBef>
              <a:buClr>
                <a:schemeClr val="tx1"/>
              </a:buClr>
              <a:buSzPct val="90000"/>
              <a:buFont typeface="Wingdings" pitchFamily="2" charset="2"/>
              <a:buChar char="§"/>
            </a:pPr>
            <a:r>
              <a:rPr lang="de-DE" altLang="tr-TR" sz="2400" b="1" dirty="0">
                <a:solidFill>
                  <a:srgbClr val="002060"/>
                </a:solidFill>
                <a:latin typeface="+mn-lt"/>
              </a:rPr>
              <a:t>    </a:t>
            </a:r>
            <a:r>
              <a:rPr lang="tr-TR" altLang="tr-TR" sz="2800" b="1" dirty="0">
                <a:solidFill>
                  <a:srgbClr val="002060"/>
                </a:solidFill>
                <a:latin typeface="+mn-lt"/>
              </a:rPr>
              <a:t>Görme</a:t>
            </a:r>
          </a:p>
          <a:p>
            <a:pPr>
              <a:lnSpc>
                <a:spcPct val="200000"/>
              </a:lnSpc>
              <a:spcBef>
                <a:spcPct val="0"/>
              </a:spcBef>
              <a:buClr>
                <a:schemeClr val="tx1"/>
              </a:buClr>
              <a:buSzPct val="90000"/>
              <a:buFont typeface="Wingdings" pitchFamily="2" charset="2"/>
              <a:buChar char="§"/>
            </a:pPr>
            <a:r>
              <a:rPr lang="tr-TR" altLang="tr-TR" sz="2800" b="1" dirty="0">
                <a:solidFill>
                  <a:srgbClr val="002060"/>
                </a:solidFill>
                <a:latin typeface="+mn-lt"/>
              </a:rPr>
              <a:t>    Duyma </a:t>
            </a:r>
          </a:p>
          <a:p>
            <a:pPr>
              <a:lnSpc>
                <a:spcPct val="200000"/>
              </a:lnSpc>
              <a:spcBef>
                <a:spcPct val="0"/>
              </a:spcBef>
              <a:buClr>
                <a:schemeClr val="tx1"/>
              </a:buClr>
              <a:buSzPct val="90000"/>
              <a:buFont typeface="Wingdings" pitchFamily="2" charset="2"/>
              <a:buChar char="§"/>
            </a:pPr>
            <a:r>
              <a:rPr lang="tr-TR" altLang="tr-TR" sz="2800" b="1" dirty="0">
                <a:solidFill>
                  <a:srgbClr val="002060"/>
                </a:solidFill>
                <a:latin typeface="+mn-lt"/>
              </a:rPr>
              <a:t>    Tahammül </a:t>
            </a:r>
          </a:p>
          <a:p>
            <a:pPr>
              <a:lnSpc>
                <a:spcPct val="200000"/>
              </a:lnSpc>
              <a:spcBef>
                <a:spcPct val="0"/>
              </a:spcBef>
              <a:buClr>
                <a:schemeClr val="tx1"/>
              </a:buClr>
              <a:buSzPct val="90000"/>
              <a:buFont typeface="Wingdings" pitchFamily="2" charset="2"/>
              <a:buChar char="§"/>
            </a:pPr>
            <a:r>
              <a:rPr lang="tr-TR" altLang="tr-TR" sz="2800" b="1" dirty="0">
                <a:solidFill>
                  <a:srgbClr val="002060"/>
                </a:solidFill>
                <a:latin typeface="+mn-lt"/>
              </a:rPr>
              <a:t>    Hızlılık</a:t>
            </a:r>
          </a:p>
          <a:p>
            <a:pPr>
              <a:lnSpc>
                <a:spcPct val="200000"/>
              </a:lnSpc>
              <a:spcBef>
                <a:spcPct val="0"/>
              </a:spcBef>
              <a:buClr>
                <a:schemeClr val="tx1"/>
              </a:buClr>
              <a:buSzPct val="90000"/>
              <a:buFont typeface="Wingdings" pitchFamily="2" charset="2"/>
              <a:buChar char="§"/>
            </a:pPr>
            <a:r>
              <a:rPr lang="tr-TR" altLang="tr-TR" sz="2800" b="1" dirty="0">
                <a:solidFill>
                  <a:srgbClr val="002060"/>
                </a:solidFill>
                <a:latin typeface="+mn-lt"/>
              </a:rPr>
              <a:t>    Kavrama kabiliyeti</a:t>
            </a:r>
            <a:endParaRPr lang="de-DE" altLang="tr-TR" sz="2800" dirty="0">
              <a:solidFill>
                <a:srgbClr val="002060"/>
              </a:solidFill>
              <a:latin typeface="+mn-lt"/>
            </a:endParaRPr>
          </a:p>
        </p:txBody>
      </p:sp>
      <p:pic>
        <p:nvPicPr>
          <p:cNvPr id="10246" name="Picture 6" descr="AUG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100" y="1196975"/>
            <a:ext cx="15843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OH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50" y="1341438"/>
            <a:ext cx="1166813"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9" descr="GEHIRN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9338" y="4221163"/>
            <a:ext cx="128746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descr="HALT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275" y="2924175"/>
            <a:ext cx="2667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1" descr="LAUF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950" y="3429000"/>
            <a:ext cx="12954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6003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68313" y="428545"/>
            <a:ext cx="8208962"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chemeClr val="accent1"/>
              </a:buClr>
              <a:buSzPct val="65000"/>
              <a:buFont typeface="Wingdings" pitchFamily="2" charset="2"/>
              <a:buChar char="n"/>
              <a:tabLst>
                <a:tab pos="457200" algn="l"/>
                <a:tab pos="685800" algn="l"/>
              </a:tabLst>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tabLst>
                <a:tab pos="457200" algn="l"/>
                <a:tab pos="685800" algn="l"/>
              </a:tabLst>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tabLst>
                <a:tab pos="457200" algn="l"/>
                <a:tab pos="685800" algn="l"/>
              </a:tabLst>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tabLst>
                <a:tab pos="457200" algn="l"/>
                <a:tab pos="685800" algn="l"/>
              </a:tabLst>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tabLst>
                <a:tab pos="457200" algn="l"/>
                <a:tab pos="685800" algn="l"/>
              </a:tabLst>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tabLst>
                <a:tab pos="457200" algn="l"/>
                <a:tab pos="685800" algn="l"/>
              </a:tabLst>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tabLst>
                <a:tab pos="457200" algn="l"/>
                <a:tab pos="685800" algn="l"/>
              </a:tabLst>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tabLst>
                <a:tab pos="457200" algn="l"/>
                <a:tab pos="685800" algn="l"/>
              </a:tabLst>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tabLst>
                <a:tab pos="457200" algn="l"/>
                <a:tab pos="685800" algn="l"/>
              </a:tabLst>
              <a:defRPr sz="2000">
                <a:solidFill>
                  <a:schemeClr val="tx1"/>
                </a:solidFill>
                <a:latin typeface="Arial" charset="0"/>
                <a:cs typeface="Arial" charset="0"/>
              </a:defRPr>
            </a:lvl9pPr>
          </a:lstStyle>
          <a:p>
            <a:pPr algn="ctr" eaLnBrk="1" hangingPunct="1">
              <a:spcBef>
                <a:spcPct val="0"/>
              </a:spcBef>
              <a:buClrTx/>
              <a:buSzTx/>
              <a:buFontTx/>
              <a:buNone/>
            </a:pPr>
            <a:r>
              <a:rPr lang="tr-TR" altLang="tr-TR" sz="3200" b="1" dirty="0">
                <a:solidFill>
                  <a:srgbClr val="FF0000"/>
                </a:solidFill>
              </a:rPr>
              <a:t>RAHAT AYAKTA DURUŞ KONUMU</a:t>
            </a:r>
          </a:p>
          <a:p>
            <a:pPr eaLnBrk="1" hangingPunct="1">
              <a:spcBef>
                <a:spcPct val="0"/>
              </a:spcBef>
              <a:buClrTx/>
              <a:buSzTx/>
              <a:buFontTx/>
              <a:buNone/>
            </a:pPr>
            <a:r>
              <a:rPr lang="tr-TR" altLang="tr-TR" sz="1800" dirty="0"/>
              <a:t> </a:t>
            </a:r>
          </a:p>
          <a:p>
            <a:pPr eaLnBrk="1" hangingPunct="1">
              <a:spcBef>
                <a:spcPct val="0"/>
              </a:spcBef>
              <a:buClrTx/>
              <a:buSzTx/>
              <a:buNone/>
            </a:pPr>
            <a:r>
              <a:rPr lang="tr-TR" altLang="tr-TR" sz="2400" b="1" dirty="0">
                <a:solidFill>
                  <a:srgbClr val="002060"/>
                </a:solidFill>
                <a:latin typeface="+mn-lt"/>
              </a:rPr>
              <a:t>Bu duruşta bacaklar arasında 30 derece açı vardır, ayaklar dışa açık, topuklar arası mesafe </a:t>
            </a:r>
            <a:r>
              <a:rPr lang="tr-TR" altLang="tr-TR" sz="2400" b="1" dirty="0" smtClean="0">
                <a:solidFill>
                  <a:srgbClr val="002060"/>
                </a:solidFill>
                <a:latin typeface="+mn-lt"/>
              </a:rPr>
              <a:t>20 cm </a:t>
            </a:r>
            <a:r>
              <a:rPr lang="tr-TR" altLang="tr-TR" sz="2400" b="1" dirty="0">
                <a:solidFill>
                  <a:srgbClr val="002060"/>
                </a:solidFill>
                <a:latin typeface="+mn-lt"/>
              </a:rPr>
              <a:t>kollar vücudun iki yanında aşağı sarkık, gözler </a:t>
            </a:r>
            <a:r>
              <a:rPr lang="tr-TR" altLang="tr-TR" sz="2400" b="1" dirty="0" smtClean="0">
                <a:solidFill>
                  <a:srgbClr val="002060"/>
                </a:solidFill>
                <a:latin typeface="+mn-lt"/>
              </a:rPr>
              <a:t>sonsuza bakar </a:t>
            </a:r>
            <a:r>
              <a:rPr lang="tr-TR" altLang="tr-TR" sz="2400" b="1" dirty="0">
                <a:solidFill>
                  <a:srgbClr val="002060"/>
                </a:solidFill>
                <a:latin typeface="+mn-lt"/>
              </a:rPr>
              <a:t>durumda, gövde iki bacakla eşit şekilde desteklenmiş vaziyette kaslar gevşek olacaktır.</a:t>
            </a:r>
          </a:p>
          <a:p>
            <a:pPr eaLnBrk="1" hangingPunct="1">
              <a:spcBef>
                <a:spcPct val="0"/>
              </a:spcBef>
              <a:buClrTx/>
              <a:buSzTx/>
              <a:buFontTx/>
              <a:buNone/>
            </a:pPr>
            <a:endParaRPr lang="tr-TR" altLang="tr-TR" sz="2400" dirty="0"/>
          </a:p>
        </p:txBody>
      </p:sp>
      <p:pic>
        <p:nvPicPr>
          <p:cNvPr id="6147" name="Picture 3" descr="bel_agrisi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997200"/>
            <a:ext cx="65532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6428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467544" y="260350"/>
            <a:ext cx="81369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tr-TR" altLang="tr-TR" sz="3200" b="1" dirty="0">
                <a:solidFill>
                  <a:srgbClr val="FF0000"/>
                </a:solidFill>
              </a:rPr>
              <a:t>RAHAT OTURMA KONUMU</a:t>
            </a:r>
          </a:p>
          <a:p>
            <a:pPr eaLnBrk="1" hangingPunct="1">
              <a:spcBef>
                <a:spcPct val="0"/>
              </a:spcBef>
              <a:buClrTx/>
              <a:buSzTx/>
              <a:buFontTx/>
              <a:buNone/>
            </a:pPr>
            <a:endParaRPr lang="tr-TR" altLang="tr-TR" sz="3200" b="1" dirty="0"/>
          </a:p>
          <a:p>
            <a:pPr eaLnBrk="1" hangingPunct="1">
              <a:spcBef>
                <a:spcPct val="0"/>
              </a:spcBef>
              <a:buClrTx/>
              <a:buSzTx/>
              <a:buFontTx/>
              <a:buNone/>
            </a:pPr>
            <a:r>
              <a:rPr lang="tr-TR" altLang="tr-TR" sz="2800" b="1" dirty="0">
                <a:solidFill>
                  <a:srgbClr val="002060"/>
                </a:solidFill>
              </a:rPr>
              <a:t>Kollar iki yana sarkık ve bacaklar üzerine konmuş durumda, kalça ile bacak arasındaki açı 70 derece, ayaklar yere düz basmış durumdadır.</a:t>
            </a:r>
          </a:p>
        </p:txBody>
      </p:sp>
      <p:pic>
        <p:nvPicPr>
          <p:cNvPr id="7171" name="Picture 5" descr="bel_agrisi1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868" y="3140968"/>
            <a:ext cx="540067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8461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683568" y="764704"/>
            <a:ext cx="7848872" cy="5574251"/>
          </a:xfrm>
          <a:prstGeom prst="rect">
            <a:avLst/>
          </a:prstGeom>
          <a:noFill/>
          <a:ln w="9525">
            <a:noFill/>
            <a:miter lim="800000"/>
            <a:headEnd/>
            <a:tailEnd/>
          </a:ln>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087" y="28575"/>
            <a:ext cx="393223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807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755576" y="692696"/>
            <a:ext cx="7632848" cy="5472608"/>
          </a:xfrm>
          <a:prstGeom prst="rect">
            <a:avLst/>
          </a:prstGeom>
          <a:noFill/>
          <a:ln w="9525">
            <a:noFill/>
            <a:miter lim="800000"/>
            <a:headEnd/>
            <a:tailEnd/>
          </a:ln>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513" y="9525"/>
            <a:ext cx="393223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9738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sz="half" idx="1"/>
          </p:nvPr>
        </p:nvSpPr>
        <p:spPr>
          <a:xfrm>
            <a:off x="539552" y="981075"/>
            <a:ext cx="7993261" cy="4525963"/>
          </a:xfrm>
        </p:spPr>
        <p:txBody>
          <a:bodyPr>
            <a:normAutofit fontScale="85000" lnSpcReduction="20000"/>
          </a:bodyPr>
          <a:lstStyle/>
          <a:p>
            <a:pPr algn="ctr" eaLnBrk="1" hangingPunct="1">
              <a:lnSpc>
                <a:spcPct val="120000"/>
              </a:lnSpc>
              <a:buFont typeface="Wingdings" pitchFamily="2" charset="2"/>
              <a:buNone/>
            </a:pPr>
            <a:endParaRPr lang="tr-TR" altLang="tr-TR" sz="4200" b="1" u="sng" dirty="0" smtClean="0">
              <a:solidFill>
                <a:srgbClr val="002060"/>
              </a:solidFill>
            </a:endParaRPr>
          </a:p>
          <a:p>
            <a:pPr algn="ctr" eaLnBrk="1" hangingPunct="1">
              <a:lnSpc>
                <a:spcPct val="120000"/>
              </a:lnSpc>
              <a:buFont typeface="Wingdings" pitchFamily="2" charset="2"/>
              <a:buNone/>
            </a:pPr>
            <a:r>
              <a:rPr lang="tr-TR" altLang="tr-TR" sz="4200" b="1" u="sng" dirty="0" smtClean="0">
                <a:solidFill>
                  <a:srgbClr val="002060"/>
                </a:solidFill>
              </a:rPr>
              <a:t>İşten kaynaklanan etkiler</a:t>
            </a:r>
          </a:p>
          <a:p>
            <a:pPr algn="ctr" eaLnBrk="1" hangingPunct="1">
              <a:lnSpc>
                <a:spcPct val="120000"/>
              </a:lnSpc>
              <a:buFont typeface="Wingdings" pitchFamily="2" charset="2"/>
              <a:buNone/>
            </a:pPr>
            <a:endParaRPr lang="tr-TR" altLang="tr-TR" sz="2400" b="1" dirty="0" smtClean="0">
              <a:latin typeface="Verdana" pitchFamily="34" charset="0"/>
            </a:endParaRPr>
          </a:p>
          <a:p>
            <a:pPr lvl="1" eaLnBrk="1" hangingPunct="1">
              <a:lnSpc>
                <a:spcPct val="120000"/>
              </a:lnSpc>
              <a:buFontTx/>
              <a:buChar char="•"/>
            </a:pPr>
            <a:r>
              <a:rPr lang="tr-TR" altLang="tr-TR" sz="3200" b="1" dirty="0" smtClean="0">
                <a:solidFill>
                  <a:srgbClr val="002060"/>
                </a:solidFill>
              </a:rPr>
              <a:t>İşyeri yerleşim planı</a:t>
            </a:r>
          </a:p>
          <a:p>
            <a:pPr lvl="1" eaLnBrk="1" hangingPunct="1">
              <a:lnSpc>
                <a:spcPct val="120000"/>
              </a:lnSpc>
              <a:buFontTx/>
              <a:buChar char="•"/>
            </a:pPr>
            <a:r>
              <a:rPr lang="tr-TR" altLang="tr-TR" sz="3200" b="1" dirty="0" smtClean="0">
                <a:solidFill>
                  <a:srgbClr val="002060"/>
                </a:solidFill>
              </a:rPr>
              <a:t>Tekrarlayan işler</a:t>
            </a:r>
          </a:p>
          <a:p>
            <a:pPr lvl="1" eaLnBrk="1" hangingPunct="1">
              <a:lnSpc>
                <a:spcPct val="120000"/>
              </a:lnSpc>
              <a:buFontTx/>
              <a:buChar char="•"/>
            </a:pPr>
            <a:r>
              <a:rPr lang="tr-TR" altLang="tr-TR" sz="3200" b="1" dirty="0" smtClean="0">
                <a:solidFill>
                  <a:srgbClr val="002060"/>
                </a:solidFill>
              </a:rPr>
              <a:t>İş sırasında gereken ekipmanların yerleşimi</a:t>
            </a:r>
          </a:p>
          <a:p>
            <a:pPr lvl="1" eaLnBrk="1" hangingPunct="1">
              <a:lnSpc>
                <a:spcPct val="130000"/>
              </a:lnSpc>
              <a:buFontTx/>
              <a:buChar char="•"/>
            </a:pPr>
            <a:r>
              <a:rPr lang="tr-TR" altLang="tr-TR" sz="3200" b="1" dirty="0" smtClean="0">
                <a:solidFill>
                  <a:srgbClr val="002060"/>
                </a:solidFill>
              </a:rPr>
              <a:t>Uygunsuz duruş gerektiren işler</a:t>
            </a:r>
          </a:p>
          <a:p>
            <a:pPr lvl="1" eaLnBrk="1" hangingPunct="1">
              <a:lnSpc>
                <a:spcPct val="130000"/>
              </a:lnSpc>
              <a:buFontTx/>
              <a:buChar char="•"/>
            </a:pPr>
            <a:r>
              <a:rPr lang="tr-TR" altLang="tr-TR" sz="3200" b="1" dirty="0" smtClean="0">
                <a:solidFill>
                  <a:srgbClr val="002060"/>
                </a:solidFill>
              </a:rPr>
              <a:t>Statik duruş gerektiren işler</a:t>
            </a:r>
          </a:p>
          <a:p>
            <a:pPr lvl="1" eaLnBrk="1" hangingPunct="1">
              <a:lnSpc>
                <a:spcPct val="120000"/>
              </a:lnSpc>
              <a:buFontTx/>
              <a:buNone/>
            </a:pPr>
            <a:endParaRPr lang="tr-TR" altLang="tr-TR" sz="2000" dirty="0" smtClean="0"/>
          </a:p>
        </p:txBody>
      </p:sp>
      <p:sp>
        <p:nvSpPr>
          <p:cNvPr id="11267" name="Rectangle 3"/>
          <p:cNvSpPr>
            <a:spLocks noChangeArrowheads="1"/>
          </p:cNvSpPr>
          <p:nvPr/>
        </p:nvSpPr>
        <p:spPr bwMode="auto">
          <a:xfrm>
            <a:off x="827088" y="404813"/>
            <a:ext cx="7232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tr-TR" altLang="tr-TR" sz="2800" b="1" dirty="0">
                <a:solidFill>
                  <a:schemeClr val="accent2"/>
                </a:solidFill>
                <a:latin typeface="+mn-lt"/>
              </a:rPr>
              <a:t>     </a:t>
            </a:r>
            <a:r>
              <a:rPr lang="tr-TR" altLang="tr-TR" sz="3600" b="1" dirty="0">
                <a:solidFill>
                  <a:srgbClr val="FF0000"/>
                </a:solidFill>
                <a:latin typeface="+mn-lt"/>
              </a:rPr>
              <a:t>FİZİKSEL FAKTÖRLER </a:t>
            </a:r>
          </a:p>
        </p:txBody>
      </p:sp>
    </p:spTree>
    <p:extLst>
      <p:ext uri="{BB962C8B-B14F-4D97-AF65-F5344CB8AC3E}">
        <p14:creationId xmlns:p14="http://schemas.microsoft.com/office/powerpoint/2010/main" val="96434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xEl>
                                              <p:pRg st="1" end="1"/>
                                            </p:txEl>
                                          </p:spTgt>
                                        </p:tgtEl>
                                        <p:attrNameLst>
                                          <p:attrName>style.visibility</p:attrName>
                                        </p:attrNameLst>
                                      </p:cBhvr>
                                      <p:to>
                                        <p:strVal val="visible"/>
                                      </p:to>
                                    </p:set>
                                    <p:animEffect transition="in" filter="fade">
                                      <p:cBhvr>
                                        <p:cTn id="7" dur="500"/>
                                        <p:tgtEl>
                                          <p:spTgt spid="1126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266">
                                            <p:txEl>
                                              <p:pRg st="3" end="3"/>
                                            </p:txEl>
                                          </p:spTgt>
                                        </p:tgtEl>
                                        <p:attrNameLst>
                                          <p:attrName>style.visibility</p:attrName>
                                        </p:attrNameLst>
                                      </p:cBhvr>
                                      <p:to>
                                        <p:strVal val="visible"/>
                                      </p:to>
                                    </p:set>
                                    <p:animEffect transition="in" filter="fade">
                                      <p:cBhvr>
                                        <p:cTn id="12" dur="500"/>
                                        <p:tgtEl>
                                          <p:spTgt spid="1126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266">
                                            <p:txEl>
                                              <p:pRg st="5" end="5"/>
                                            </p:txEl>
                                          </p:spTgt>
                                        </p:tgtEl>
                                        <p:attrNameLst>
                                          <p:attrName>style.visibility</p:attrName>
                                        </p:attrNameLst>
                                      </p:cBhvr>
                                      <p:to>
                                        <p:strVal val="visible"/>
                                      </p:to>
                                    </p:set>
                                    <p:animEffect transition="in" filter="fade">
                                      <p:cBhvr>
                                        <p:cTn id="17" dur="500"/>
                                        <p:tgtEl>
                                          <p:spTgt spid="11266">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266">
                                            <p:txEl>
                                              <p:pRg st="6" end="6"/>
                                            </p:txEl>
                                          </p:spTgt>
                                        </p:tgtEl>
                                        <p:attrNameLst>
                                          <p:attrName>style.visibility</p:attrName>
                                        </p:attrNameLst>
                                      </p:cBhvr>
                                      <p:to>
                                        <p:strVal val="visible"/>
                                      </p:to>
                                    </p:set>
                                    <p:animEffect transition="in" filter="fade">
                                      <p:cBhvr>
                                        <p:cTn id="22" dur="500"/>
                                        <p:tgtEl>
                                          <p:spTgt spid="11266">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266">
                                            <p:txEl>
                                              <p:pRg st="7" end="7"/>
                                            </p:txEl>
                                          </p:spTgt>
                                        </p:tgtEl>
                                        <p:attrNameLst>
                                          <p:attrName>style.visibility</p:attrName>
                                        </p:attrNameLst>
                                      </p:cBhvr>
                                      <p:to>
                                        <p:strVal val="visible"/>
                                      </p:to>
                                    </p:set>
                                    <p:animEffect transition="in" filter="fade">
                                      <p:cBhvr>
                                        <p:cTn id="27" dur="500"/>
                                        <p:tgtEl>
                                          <p:spTgt spid="112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539750" y="1196975"/>
            <a:ext cx="8229600" cy="4525963"/>
          </a:xfrm>
        </p:spPr>
        <p:txBody>
          <a:bodyPr>
            <a:normAutofit/>
          </a:bodyPr>
          <a:lstStyle/>
          <a:p>
            <a:pPr algn="ctr" eaLnBrk="1" hangingPunct="1">
              <a:buFont typeface="Wingdings" pitchFamily="2" charset="2"/>
              <a:buNone/>
            </a:pPr>
            <a:r>
              <a:rPr lang="tr-TR" altLang="tr-TR" sz="1900" dirty="0" smtClean="0">
                <a:solidFill>
                  <a:schemeClr val="bg2"/>
                </a:solidFill>
              </a:rPr>
              <a:t>	</a:t>
            </a:r>
            <a:r>
              <a:rPr lang="tr-TR" altLang="tr-TR" b="1" u="sng" dirty="0" smtClean="0">
                <a:solidFill>
                  <a:srgbClr val="002060"/>
                </a:solidFill>
              </a:rPr>
              <a:t>Çalışma ortamından kaynaklanan etkiler</a:t>
            </a:r>
          </a:p>
          <a:p>
            <a:pPr lvl="1" eaLnBrk="1" hangingPunct="1">
              <a:buFontTx/>
              <a:buNone/>
            </a:pPr>
            <a:endParaRPr lang="tr-TR" altLang="tr-TR" sz="2400" b="1" dirty="0" smtClean="0"/>
          </a:p>
          <a:p>
            <a:pPr lvl="1" eaLnBrk="1" hangingPunct="1">
              <a:lnSpc>
                <a:spcPct val="130000"/>
              </a:lnSpc>
              <a:buFontTx/>
              <a:buChar char="•"/>
            </a:pPr>
            <a:r>
              <a:rPr lang="tr-TR" altLang="tr-TR" sz="3600" b="1" dirty="0" smtClean="0">
                <a:solidFill>
                  <a:srgbClr val="002060"/>
                </a:solidFill>
              </a:rPr>
              <a:t>Gürültü</a:t>
            </a:r>
          </a:p>
          <a:p>
            <a:pPr lvl="1" eaLnBrk="1" hangingPunct="1">
              <a:lnSpc>
                <a:spcPct val="130000"/>
              </a:lnSpc>
              <a:buFontTx/>
              <a:buChar char="•"/>
            </a:pPr>
            <a:r>
              <a:rPr lang="tr-TR" altLang="tr-TR" sz="3600" b="1" dirty="0" smtClean="0">
                <a:solidFill>
                  <a:srgbClr val="002060"/>
                </a:solidFill>
              </a:rPr>
              <a:t>Sıcaklık, nem ve hava akımı</a:t>
            </a:r>
          </a:p>
          <a:p>
            <a:pPr lvl="1" eaLnBrk="1" hangingPunct="1">
              <a:lnSpc>
                <a:spcPct val="130000"/>
              </a:lnSpc>
              <a:buFontTx/>
              <a:buChar char="•"/>
            </a:pPr>
            <a:r>
              <a:rPr lang="tr-TR" altLang="tr-TR" sz="3600" b="1" dirty="0" smtClean="0">
                <a:solidFill>
                  <a:srgbClr val="002060"/>
                </a:solidFill>
              </a:rPr>
              <a:t>Aydınlatması</a:t>
            </a:r>
          </a:p>
          <a:p>
            <a:pPr lvl="1" eaLnBrk="1" hangingPunct="1">
              <a:lnSpc>
                <a:spcPct val="130000"/>
              </a:lnSpc>
              <a:buFontTx/>
              <a:buChar char="•"/>
            </a:pPr>
            <a:r>
              <a:rPr lang="tr-TR" altLang="tr-TR" sz="3600" b="1" dirty="0" smtClean="0">
                <a:solidFill>
                  <a:srgbClr val="002060"/>
                </a:solidFill>
              </a:rPr>
              <a:t>Titreşim</a:t>
            </a:r>
          </a:p>
          <a:p>
            <a:pPr eaLnBrk="1" hangingPunct="1"/>
            <a:endParaRPr lang="tr-TR" altLang="tr-TR" sz="2400" dirty="0" smtClean="0"/>
          </a:p>
        </p:txBody>
      </p:sp>
      <p:sp>
        <p:nvSpPr>
          <p:cNvPr id="12291" name="Rectangle 3"/>
          <p:cNvSpPr>
            <a:spLocks noChangeArrowheads="1"/>
          </p:cNvSpPr>
          <p:nvPr/>
        </p:nvSpPr>
        <p:spPr bwMode="auto">
          <a:xfrm>
            <a:off x="468313" y="333375"/>
            <a:ext cx="86756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tr-TR" altLang="tr-TR" sz="2400" b="1">
                <a:solidFill>
                  <a:schemeClr val="accent2"/>
                </a:solidFill>
              </a:rPr>
              <a:t>     </a:t>
            </a:r>
            <a:r>
              <a:rPr lang="tr-TR" altLang="tr-TR" sz="3200" b="1">
                <a:solidFill>
                  <a:srgbClr val="FF0000"/>
                </a:solidFill>
              </a:rPr>
              <a:t>ÇEVRESEL FAKTÖRLER</a:t>
            </a:r>
          </a:p>
        </p:txBody>
      </p:sp>
    </p:spTree>
    <p:extLst>
      <p:ext uri="{BB962C8B-B14F-4D97-AF65-F5344CB8AC3E}">
        <p14:creationId xmlns:p14="http://schemas.microsoft.com/office/powerpoint/2010/main" val="1282278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fade">
                                      <p:cBhvr>
                                        <p:cTn id="7" dur="500"/>
                                        <p:tgtEl>
                                          <p:spTgt spid="122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90">
                                            <p:txEl>
                                              <p:pRg st="2" end="2"/>
                                            </p:txEl>
                                          </p:spTgt>
                                        </p:tgtEl>
                                        <p:attrNameLst>
                                          <p:attrName>style.visibility</p:attrName>
                                        </p:attrNameLst>
                                      </p:cBhvr>
                                      <p:to>
                                        <p:strVal val="visible"/>
                                      </p:to>
                                    </p:set>
                                    <p:animEffect transition="in" filter="fade">
                                      <p:cBhvr>
                                        <p:cTn id="12" dur="500"/>
                                        <p:tgtEl>
                                          <p:spTgt spid="1229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290">
                                            <p:txEl>
                                              <p:pRg st="3" end="3"/>
                                            </p:txEl>
                                          </p:spTgt>
                                        </p:tgtEl>
                                        <p:attrNameLst>
                                          <p:attrName>style.visibility</p:attrName>
                                        </p:attrNameLst>
                                      </p:cBhvr>
                                      <p:to>
                                        <p:strVal val="visible"/>
                                      </p:to>
                                    </p:set>
                                    <p:animEffect transition="in" filter="fade">
                                      <p:cBhvr>
                                        <p:cTn id="17" dur="500"/>
                                        <p:tgtEl>
                                          <p:spTgt spid="1229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290">
                                            <p:txEl>
                                              <p:pRg st="5" end="5"/>
                                            </p:txEl>
                                          </p:spTgt>
                                        </p:tgtEl>
                                        <p:attrNameLst>
                                          <p:attrName>style.visibility</p:attrName>
                                        </p:attrNameLst>
                                      </p:cBhvr>
                                      <p:to>
                                        <p:strVal val="visible"/>
                                      </p:to>
                                    </p:set>
                                    <p:animEffect transition="in" filter="fade">
                                      <p:cBhvr>
                                        <p:cTn id="22" dur="500"/>
                                        <p:tgtEl>
                                          <p:spTgt spid="122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188640"/>
            <a:ext cx="7772400" cy="1470025"/>
          </a:xfrm>
        </p:spPr>
        <p:txBody>
          <a:bodyPr>
            <a:noAutofit/>
          </a:bodyPr>
          <a:lstStyle/>
          <a:p>
            <a:r>
              <a:rPr lang="tr-TR" b="1" dirty="0" smtClean="0">
                <a:solidFill>
                  <a:srgbClr val="C00000"/>
                </a:solidFill>
              </a:rPr>
              <a:t>ERGONOMİYE GİRİŞ</a:t>
            </a:r>
            <a:endParaRPr lang="en-US" sz="4800" b="1" dirty="0">
              <a:solidFill>
                <a:srgbClr val="C00000"/>
              </a:solidFill>
            </a:endParaRPr>
          </a:p>
        </p:txBody>
      </p:sp>
      <p:sp>
        <p:nvSpPr>
          <p:cNvPr id="3" name="2 Alt Başlık"/>
          <p:cNvSpPr>
            <a:spLocks noGrp="1"/>
          </p:cNvSpPr>
          <p:nvPr>
            <p:ph type="subTitle" idx="1"/>
          </p:nvPr>
        </p:nvSpPr>
        <p:spPr>
          <a:xfrm>
            <a:off x="539552" y="1340768"/>
            <a:ext cx="7704856" cy="4968552"/>
          </a:xfrm>
        </p:spPr>
        <p:txBody>
          <a:bodyPr>
            <a:noAutofit/>
          </a:bodyPr>
          <a:lstStyle/>
          <a:p>
            <a:pPr algn="just"/>
            <a:r>
              <a:rPr lang="tr-TR" sz="2400" b="1" dirty="0" smtClean="0">
                <a:solidFill>
                  <a:srgbClr val="002060"/>
                </a:solidFill>
                <a:latin typeface="+mj-lt"/>
              </a:rPr>
              <a:t>Ergonomi </a:t>
            </a:r>
            <a:r>
              <a:rPr lang="tr-TR" sz="2400" b="1" dirty="0">
                <a:solidFill>
                  <a:srgbClr val="002060"/>
                </a:solidFill>
                <a:latin typeface="+mj-lt"/>
              </a:rPr>
              <a:t>insan performansını, sağlığını, güvenliğini ve iş doyumunu geliştirmeyi amaçlamaktadır. </a:t>
            </a:r>
          </a:p>
          <a:p>
            <a:pPr algn="just"/>
            <a:endParaRPr lang="tr-TR" sz="2400" b="1" dirty="0">
              <a:solidFill>
                <a:srgbClr val="002060"/>
              </a:solidFill>
              <a:latin typeface="+mj-lt"/>
            </a:endParaRPr>
          </a:p>
          <a:p>
            <a:pPr algn="just"/>
            <a:r>
              <a:rPr lang="tr-TR" sz="2400" b="1" dirty="0">
                <a:solidFill>
                  <a:srgbClr val="002060"/>
                </a:solidFill>
                <a:latin typeface="+mj-lt"/>
              </a:rPr>
              <a:t>Bu sadece araç gereç ve donanımın uygun biçimde yapılması, çalışma ortamının düzenlenmesiyle değil işin sosyal yönünün değerlendirilmesiyle birlikte sağlanır. </a:t>
            </a:r>
            <a:endParaRPr lang="tr-TR" sz="2400" b="1" dirty="0" smtClean="0">
              <a:solidFill>
                <a:srgbClr val="002060"/>
              </a:solidFill>
              <a:latin typeface="+mj-lt"/>
            </a:endParaRPr>
          </a:p>
          <a:p>
            <a:pPr algn="just"/>
            <a:endParaRPr lang="tr-TR" sz="2400" b="1" dirty="0">
              <a:solidFill>
                <a:srgbClr val="002060"/>
              </a:solidFill>
              <a:latin typeface="+mj-lt"/>
            </a:endParaRPr>
          </a:p>
          <a:p>
            <a:pPr algn="just"/>
            <a:r>
              <a:rPr lang="tr-TR" sz="2400" b="1" dirty="0" smtClean="0">
                <a:solidFill>
                  <a:srgbClr val="002060"/>
                </a:solidFill>
                <a:latin typeface="+mj-lt"/>
              </a:rPr>
              <a:t>İşin </a:t>
            </a:r>
            <a:r>
              <a:rPr lang="tr-TR" sz="2400" b="1" dirty="0">
                <a:solidFill>
                  <a:srgbClr val="002060"/>
                </a:solidFill>
                <a:latin typeface="+mj-lt"/>
              </a:rPr>
              <a:t>sosyal yönü kişilerin işleriyle ilgili duyguları, onların beklentileri ve işe dönük güdüleri, diğer çalışanların onun performansı üzerindeki etkileriyle bağlantılıdır. </a:t>
            </a:r>
          </a:p>
          <a:p>
            <a:pPr algn="just"/>
            <a:endParaRPr lang="tr-TR" sz="2400" b="1" dirty="0">
              <a:solidFill>
                <a:srgbClr val="002060"/>
              </a:solidFill>
              <a:latin typeface="+mj-lt"/>
            </a:endParaRPr>
          </a:p>
          <a:p>
            <a:pPr algn="l"/>
            <a:endParaRPr lang="tr-TR" sz="4400" dirty="0" smtClean="0">
              <a:solidFill>
                <a:srgbClr val="002060"/>
              </a:solidFill>
            </a:endParaRPr>
          </a:p>
          <a:p>
            <a:pPr algn="l"/>
            <a:endParaRPr lang="tr-TR" sz="2400" dirty="0">
              <a:solidFill>
                <a:srgbClr val="002060"/>
              </a:solidFill>
            </a:endParaRPr>
          </a:p>
          <a:p>
            <a:pPr marL="457200" indent="-457200" algn="l">
              <a:buFont typeface="Arial" charset="0"/>
              <a:buChar char="•"/>
            </a:pPr>
            <a:endParaRPr lang="tr-TR" sz="2400" dirty="0">
              <a:solidFill>
                <a:srgbClr val="002060"/>
              </a:solidFill>
            </a:endParaRPr>
          </a:p>
        </p:txBody>
      </p:sp>
    </p:spTree>
    <p:extLst>
      <p:ext uri="{BB962C8B-B14F-4D97-AF65-F5344CB8AC3E}">
        <p14:creationId xmlns:p14="http://schemas.microsoft.com/office/powerpoint/2010/main" val="231743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900113" y="981075"/>
            <a:ext cx="7921625" cy="4876800"/>
          </a:xfrm>
        </p:spPr>
        <p:txBody>
          <a:bodyPr>
            <a:normAutofit fontScale="92500" lnSpcReduction="10000"/>
          </a:bodyPr>
          <a:lstStyle/>
          <a:p>
            <a:pPr algn="ctr" eaLnBrk="1" hangingPunct="1">
              <a:lnSpc>
                <a:spcPct val="110000"/>
              </a:lnSpc>
              <a:buFont typeface="Wingdings" pitchFamily="2" charset="2"/>
              <a:buNone/>
            </a:pPr>
            <a:r>
              <a:rPr lang="tr-TR" altLang="tr-TR" b="1" u="sng" dirty="0" smtClean="0">
                <a:solidFill>
                  <a:srgbClr val="002060"/>
                </a:solidFill>
              </a:rPr>
              <a:t>Çalışan kaynaklı etkiler</a:t>
            </a:r>
          </a:p>
          <a:p>
            <a:pPr lvl="1" eaLnBrk="1" hangingPunct="1">
              <a:lnSpc>
                <a:spcPct val="110000"/>
              </a:lnSpc>
              <a:buFontTx/>
              <a:buChar char="•"/>
            </a:pPr>
            <a:r>
              <a:rPr lang="tr-TR" altLang="tr-TR" b="1" dirty="0" smtClean="0">
                <a:solidFill>
                  <a:srgbClr val="002060"/>
                </a:solidFill>
              </a:rPr>
              <a:t>Uyuşmazlıklar (şaşırma, yanılma, unutkanlık)</a:t>
            </a:r>
          </a:p>
          <a:p>
            <a:pPr lvl="1" eaLnBrk="1" hangingPunct="1">
              <a:lnSpc>
                <a:spcPct val="110000"/>
              </a:lnSpc>
              <a:buFontTx/>
              <a:buChar char="•"/>
            </a:pPr>
            <a:r>
              <a:rPr lang="tr-TR" altLang="tr-TR" b="1" dirty="0" smtClean="0">
                <a:solidFill>
                  <a:srgbClr val="002060"/>
                </a:solidFill>
              </a:rPr>
              <a:t>Üzüntüler</a:t>
            </a:r>
          </a:p>
          <a:p>
            <a:pPr lvl="1" eaLnBrk="1" hangingPunct="1">
              <a:lnSpc>
                <a:spcPct val="110000"/>
              </a:lnSpc>
              <a:buFontTx/>
              <a:buChar char="•"/>
            </a:pPr>
            <a:r>
              <a:rPr lang="tr-TR" altLang="tr-TR" b="1" dirty="0" smtClean="0">
                <a:solidFill>
                  <a:srgbClr val="002060"/>
                </a:solidFill>
              </a:rPr>
              <a:t>Ailevi sorunlar</a:t>
            </a:r>
          </a:p>
          <a:p>
            <a:pPr lvl="1" eaLnBrk="1" hangingPunct="1">
              <a:lnSpc>
                <a:spcPct val="110000"/>
              </a:lnSpc>
              <a:buFontTx/>
              <a:buChar char="•"/>
            </a:pPr>
            <a:r>
              <a:rPr lang="tr-TR" altLang="tr-TR" b="1" dirty="0" smtClean="0">
                <a:solidFill>
                  <a:srgbClr val="002060"/>
                </a:solidFill>
              </a:rPr>
              <a:t>Meslek sorunları</a:t>
            </a:r>
          </a:p>
          <a:p>
            <a:pPr lvl="1" eaLnBrk="1" hangingPunct="1">
              <a:lnSpc>
                <a:spcPct val="110000"/>
              </a:lnSpc>
              <a:buFontTx/>
              <a:buChar char="•"/>
            </a:pPr>
            <a:r>
              <a:rPr lang="tr-TR" altLang="tr-TR" b="1" dirty="0" smtClean="0">
                <a:solidFill>
                  <a:srgbClr val="002060"/>
                </a:solidFill>
              </a:rPr>
              <a:t>Ekonomik zorluklar</a:t>
            </a:r>
          </a:p>
          <a:p>
            <a:pPr lvl="1" eaLnBrk="1" hangingPunct="1">
              <a:lnSpc>
                <a:spcPct val="110000"/>
              </a:lnSpc>
              <a:buFontTx/>
              <a:buChar char="•"/>
            </a:pPr>
            <a:r>
              <a:rPr lang="tr-TR" altLang="tr-TR" b="1" dirty="0" smtClean="0">
                <a:solidFill>
                  <a:srgbClr val="002060"/>
                </a:solidFill>
              </a:rPr>
              <a:t>Güvensizlik</a:t>
            </a:r>
          </a:p>
          <a:p>
            <a:pPr lvl="1" eaLnBrk="1" hangingPunct="1">
              <a:lnSpc>
                <a:spcPct val="110000"/>
              </a:lnSpc>
              <a:buFontTx/>
              <a:buChar char="•"/>
            </a:pPr>
            <a:r>
              <a:rPr lang="tr-TR" altLang="tr-TR" b="1" dirty="0" smtClean="0">
                <a:solidFill>
                  <a:srgbClr val="002060"/>
                </a:solidFill>
              </a:rPr>
              <a:t>Sınırlı kariyer</a:t>
            </a:r>
          </a:p>
          <a:p>
            <a:pPr lvl="1" eaLnBrk="1" hangingPunct="1">
              <a:lnSpc>
                <a:spcPct val="110000"/>
              </a:lnSpc>
              <a:buFontTx/>
              <a:buChar char="•"/>
            </a:pPr>
            <a:r>
              <a:rPr lang="tr-TR" altLang="tr-TR" b="1" dirty="0" smtClean="0">
                <a:solidFill>
                  <a:srgbClr val="002060"/>
                </a:solidFill>
              </a:rPr>
              <a:t>İşyerinde negatif sosyal iletişim</a:t>
            </a:r>
          </a:p>
          <a:p>
            <a:pPr lvl="1" eaLnBrk="1" hangingPunct="1">
              <a:lnSpc>
                <a:spcPct val="110000"/>
              </a:lnSpc>
              <a:buFontTx/>
              <a:buChar char="•"/>
            </a:pPr>
            <a:r>
              <a:rPr lang="tr-TR" altLang="tr-TR" b="1" dirty="0" smtClean="0">
                <a:solidFill>
                  <a:srgbClr val="002060"/>
                </a:solidFill>
              </a:rPr>
              <a:t>Grup içerisinde çalışma baskısı</a:t>
            </a:r>
          </a:p>
          <a:p>
            <a:pPr lvl="1" eaLnBrk="1" hangingPunct="1">
              <a:lnSpc>
                <a:spcPct val="110000"/>
              </a:lnSpc>
              <a:buFontTx/>
              <a:buNone/>
            </a:pPr>
            <a:endParaRPr lang="tr-TR" altLang="tr-TR" sz="2400" dirty="0" smtClean="0"/>
          </a:p>
        </p:txBody>
      </p:sp>
      <p:sp>
        <p:nvSpPr>
          <p:cNvPr id="13315" name="Rectangle 3"/>
          <p:cNvSpPr>
            <a:spLocks noChangeArrowheads="1"/>
          </p:cNvSpPr>
          <p:nvPr/>
        </p:nvSpPr>
        <p:spPr bwMode="auto">
          <a:xfrm>
            <a:off x="684213" y="260350"/>
            <a:ext cx="7740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tr-TR" altLang="tr-TR" sz="2400" b="1" dirty="0">
                <a:solidFill>
                  <a:schemeClr val="accent2"/>
                </a:solidFill>
              </a:rPr>
              <a:t>     </a:t>
            </a:r>
            <a:r>
              <a:rPr lang="tr-TR" altLang="tr-TR" sz="3600" b="1" dirty="0">
                <a:solidFill>
                  <a:srgbClr val="FF0000"/>
                </a:solidFill>
                <a:latin typeface="+mn-lt"/>
              </a:rPr>
              <a:t>PSİKOLOJİK FAKTÖRLER </a:t>
            </a:r>
          </a:p>
        </p:txBody>
      </p:sp>
    </p:spTree>
    <p:extLst>
      <p:ext uri="{BB962C8B-B14F-4D97-AF65-F5344CB8AC3E}">
        <p14:creationId xmlns:p14="http://schemas.microsoft.com/office/powerpoint/2010/main" val="3891716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Effect transition="in" filter="fade">
                                      <p:cBhvr>
                                        <p:cTn id="7" dur="500"/>
                                        <p:tgtEl>
                                          <p:spTgt spid="1331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4">
                                            <p:txEl>
                                              <p:pRg st="2" end="2"/>
                                            </p:txEl>
                                          </p:spTgt>
                                        </p:tgtEl>
                                        <p:attrNameLst>
                                          <p:attrName>style.visibility</p:attrName>
                                        </p:attrNameLst>
                                      </p:cBhvr>
                                      <p:to>
                                        <p:strVal val="visible"/>
                                      </p:to>
                                    </p:set>
                                    <p:animEffect transition="in" filter="fade">
                                      <p:cBhvr>
                                        <p:cTn id="12" dur="500"/>
                                        <p:tgtEl>
                                          <p:spTgt spid="1331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314">
                                            <p:txEl>
                                              <p:pRg st="3" end="3"/>
                                            </p:txEl>
                                          </p:spTgt>
                                        </p:tgtEl>
                                        <p:attrNameLst>
                                          <p:attrName>style.visibility</p:attrName>
                                        </p:attrNameLst>
                                      </p:cBhvr>
                                      <p:to>
                                        <p:strVal val="visible"/>
                                      </p:to>
                                    </p:set>
                                    <p:animEffect transition="in" filter="fade">
                                      <p:cBhvr>
                                        <p:cTn id="17" dur="500"/>
                                        <p:tgtEl>
                                          <p:spTgt spid="1331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314">
                                            <p:txEl>
                                              <p:pRg st="4" end="4"/>
                                            </p:txEl>
                                          </p:spTgt>
                                        </p:tgtEl>
                                        <p:attrNameLst>
                                          <p:attrName>style.visibility</p:attrName>
                                        </p:attrNameLst>
                                      </p:cBhvr>
                                      <p:to>
                                        <p:strVal val="visible"/>
                                      </p:to>
                                    </p:set>
                                    <p:animEffect transition="in" filter="fade">
                                      <p:cBhvr>
                                        <p:cTn id="22" dur="500"/>
                                        <p:tgtEl>
                                          <p:spTgt spid="1331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314">
                                            <p:txEl>
                                              <p:pRg st="5" end="5"/>
                                            </p:txEl>
                                          </p:spTgt>
                                        </p:tgtEl>
                                        <p:attrNameLst>
                                          <p:attrName>style.visibility</p:attrName>
                                        </p:attrNameLst>
                                      </p:cBhvr>
                                      <p:to>
                                        <p:strVal val="visible"/>
                                      </p:to>
                                    </p:set>
                                    <p:animEffect transition="in" filter="fade">
                                      <p:cBhvr>
                                        <p:cTn id="27" dur="500"/>
                                        <p:tgtEl>
                                          <p:spTgt spid="13314">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3314">
                                            <p:txEl>
                                              <p:pRg st="6" end="6"/>
                                            </p:txEl>
                                          </p:spTgt>
                                        </p:tgtEl>
                                        <p:attrNameLst>
                                          <p:attrName>style.visibility</p:attrName>
                                        </p:attrNameLst>
                                      </p:cBhvr>
                                      <p:to>
                                        <p:strVal val="visible"/>
                                      </p:to>
                                    </p:set>
                                    <p:animEffect transition="in" filter="fade">
                                      <p:cBhvr>
                                        <p:cTn id="32" dur="500"/>
                                        <p:tgtEl>
                                          <p:spTgt spid="13314">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3314">
                                            <p:txEl>
                                              <p:pRg st="7" end="7"/>
                                            </p:txEl>
                                          </p:spTgt>
                                        </p:tgtEl>
                                        <p:attrNameLst>
                                          <p:attrName>style.visibility</p:attrName>
                                        </p:attrNameLst>
                                      </p:cBhvr>
                                      <p:to>
                                        <p:strVal val="visible"/>
                                      </p:to>
                                    </p:set>
                                    <p:animEffect transition="in" filter="fade">
                                      <p:cBhvr>
                                        <p:cTn id="37" dur="500"/>
                                        <p:tgtEl>
                                          <p:spTgt spid="13314">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3314">
                                            <p:txEl>
                                              <p:pRg st="8" end="8"/>
                                            </p:txEl>
                                          </p:spTgt>
                                        </p:tgtEl>
                                        <p:attrNameLst>
                                          <p:attrName>style.visibility</p:attrName>
                                        </p:attrNameLst>
                                      </p:cBhvr>
                                      <p:to>
                                        <p:strVal val="visible"/>
                                      </p:to>
                                    </p:set>
                                    <p:animEffect transition="in" filter="fade">
                                      <p:cBhvr>
                                        <p:cTn id="42" dur="500"/>
                                        <p:tgtEl>
                                          <p:spTgt spid="13314">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3314">
                                            <p:txEl>
                                              <p:pRg st="9" end="9"/>
                                            </p:txEl>
                                          </p:spTgt>
                                        </p:tgtEl>
                                        <p:attrNameLst>
                                          <p:attrName>style.visibility</p:attrName>
                                        </p:attrNameLst>
                                      </p:cBhvr>
                                      <p:to>
                                        <p:strVal val="visible"/>
                                      </p:to>
                                    </p:set>
                                    <p:animEffect transition="in" filter="fade">
                                      <p:cBhvr>
                                        <p:cTn id="47" dur="500"/>
                                        <p:tgtEl>
                                          <p:spTgt spid="133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685800" y="1600200"/>
            <a:ext cx="7772400" cy="1779588"/>
          </a:xfrm>
        </p:spPr>
        <p:txBody>
          <a:bodyPr rtlCol="0">
            <a:noAutofit/>
          </a:bodyPr>
          <a:lstStyle/>
          <a:p>
            <a:pPr eaLnBrk="1" fontAlgn="auto" hangingPunct="1">
              <a:spcAft>
                <a:spcPts val="0"/>
              </a:spcAft>
              <a:defRPr/>
            </a:pPr>
            <a:r>
              <a:rPr lang="tr-TR" sz="7200" b="1" dirty="0" smtClean="0">
                <a:solidFill>
                  <a:srgbClr val="FF0000"/>
                </a:solidFill>
              </a:rPr>
              <a:t/>
            </a:r>
            <a:br>
              <a:rPr lang="tr-TR" sz="7200" b="1" dirty="0" smtClean="0">
                <a:solidFill>
                  <a:srgbClr val="FF0000"/>
                </a:solidFill>
              </a:rPr>
            </a:br>
            <a:r>
              <a:rPr lang="en-AU" sz="4800" b="1" dirty="0" smtClean="0">
                <a:solidFill>
                  <a:srgbClr val="FF0000"/>
                </a:solidFill>
              </a:rPr>
              <a:t>E</a:t>
            </a:r>
            <a:r>
              <a:rPr lang="tr-TR" sz="4800" b="1" dirty="0">
                <a:solidFill>
                  <a:srgbClr val="FF0000"/>
                </a:solidFill>
              </a:rPr>
              <a:t>LLE KALDIRMA VE TAŞIMA </a:t>
            </a:r>
            <a:r>
              <a:rPr lang="tr-TR" sz="4800" b="1" dirty="0" smtClean="0">
                <a:solidFill>
                  <a:srgbClr val="FF0000"/>
                </a:solidFill>
              </a:rPr>
              <a:t>İŞLERİ</a:t>
            </a:r>
            <a:endParaRPr lang="tr-TR" sz="3200" dirty="0"/>
          </a:p>
        </p:txBody>
      </p:sp>
    </p:spTree>
    <p:extLst>
      <p:ext uri="{BB962C8B-B14F-4D97-AF65-F5344CB8AC3E}">
        <p14:creationId xmlns:p14="http://schemas.microsoft.com/office/powerpoint/2010/main" val="42072417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323850" y="692150"/>
            <a:ext cx="82804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tr-TR" altLang="tr-TR" sz="2800" b="1" u="sng" dirty="0" smtClean="0">
              <a:solidFill>
                <a:srgbClr val="002060"/>
              </a:solidFill>
              <a:latin typeface="+mn-lt"/>
            </a:endParaRPr>
          </a:p>
          <a:p>
            <a:pPr eaLnBrk="1" hangingPunct="1"/>
            <a:r>
              <a:rPr lang="tr-TR" altLang="tr-TR" sz="2800" b="1" u="sng" dirty="0" smtClean="0">
                <a:solidFill>
                  <a:srgbClr val="002060"/>
                </a:solidFill>
                <a:latin typeface="+mn-lt"/>
              </a:rPr>
              <a:t>A.BİR  </a:t>
            </a:r>
            <a:r>
              <a:rPr lang="tr-TR" altLang="tr-TR" sz="2800" b="1" u="sng" dirty="0">
                <a:solidFill>
                  <a:srgbClr val="002060"/>
                </a:solidFill>
                <a:latin typeface="+mn-lt"/>
              </a:rPr>
              <a:t>YÜKÜ KALDIRMAK</a:t>
            </a:r>
          </a:p>
          <a:p>
            <a:pPr eaLnBrk="1" hangingPunct="1"/>
            <a:endParaRPr lang="tr-TR" altLang="tr-TR" sz="2800" dirty="0">
              <a:latin typeface="Comic Sans MS" pitchFamily="66" charset="0"/>
            </a:endParaRPr>
          </a:p>
          <a:p>
            <a:pPr eaLnBrk="1" hangingPunct="1"/>
            <a:r>
              <a:rPr lang="tr-TR" altLang="tr-TR" sz="2800" b="1" dirty="0" smtClean="0">
                <a:solidFill>
                  <a:srgbClr val="002060"/>
                </a:solidFill>
                <a:latin typeface="+mn-lt"/>
              </a:rPr>
              <a:t>Yerde </a:t>
            </a:r>
            <a:r>
              <a:rPr lang="tr-TR" altLang="tr-TR" sz="2800" b="1" dirty="0">
                <a:solidFill>
                  <a:srgbClr val="002060"/>
                </a:solidFill>
                <a:latin typeface="+mn-lt"/>
              </a:rPr>
              <a:t>olan bir yükün kaldırmak için yapılan </a:t>
            </a:r>
            <a:r>
              <a:rPr lang="tr-TR" altLang="tr-TR" sz="2800" b="1" dirty="0" smtClean="0">
                <a:solidFill>
                  <a:srgbClr val="002060"/>
                </a:solidFill>
                <a:latin typeface="+mn-lt"/>
              </a:rPr>
              <a:t>ilk hareketleri </a:t>
            </a:r>
            <a:r>
              <a:rPr lang="tr-TR" altLang="tr-TR" sz="2800" b="1" dirty="0">
                <a:solidFill>
                  <a:srgbClr val="002060"/>
                </a:solidFill>
                <a:latin typeface="+mn-lt"/>
              </a:rPr>
              <a:t>gövde gerici kasların tam </a:t>
            </a:r>
            <a:r>
              <a:rPr lang="tr-TR" altLang="tr-TR" sz="2800" b="1" dirty="0" smtClean="0">
                <a:solidFill>
                  <a:srgbClr val="002060"/>
                </a:solidFill>
                <a:latin typeface="+mn-lt"/>
              </a:rPr>
              <a:t>olarak gevşetilmesi </a:t>
            </a:r>
            <a:r>
              <a:rPr lang="tr-TR" altLang="tr-TR" sz="2800" b="1" dirty="0">
                <a:solidFill>
                  <a:srgbClr val="002060"/>
                </a:solidFill>
                <a:latin typeface="+mn-lt"/>
              </a:rPr>
              <a:t>ve böylece gövdenin öne bükülmesi </a:t>
            </a:r>
            <a:r>
              <a:rPr lang="tr-TR" altLang="tr-TR" sz="2800" b="1" dirty="0" smtClean="0">
                <a:solidFill>
                  <a:srgbClr val="002060"/>
                </a:solidFill>
                <a:latin typeface="+mn-lt"/>
              </a:rPr>
              <a:t>ile başlar</a:t>
            </a:r>
            <a:r>
              <a:rPr lang="tr-TR" altLang="tr-TR" sz="2800" b="1" dirty="0">
                <a:solidFill>
                  <a:srgbClr val="002060"/>
                </a:solidFill>
                <a:latin typeface="+mn-lt"/>
              </a:rPr>
              <a:t>. </a:t>
            </a:r>
            <a:endParaRPr lang="tr-TR" altLang="tr-TR" sz="2800" b="1" dirty="0" smtClean="0">
              <a:solidFill>
                <a:srgbClr val="002060"/>
              </a:solidFill>
              <a:latin typeface="+mn-lt"/>
            </a:endParaRPr>
          </a:p>
          <a:p>
            <a:pPr eaLnBrk="1" hangingPunct="1"/>
            <a:endParaRPr lang="tr-TR" altLang="tr-TR" sz="2800" b="1" dirty="0">
              <a:solidFill>
                <a:srgbClr val="002060"/>
              </a:solidFill>
              <a:latin typeface="+mn-lt"/>
            </a:endParaRPr>
          </a:p>
          <a:p>
            <a:pPr eaLnBrk="1" hangingPunct="1"/>
            <a:r>
              <a:rPr lang="tr-TR" altLang="tr-TR" sz="2800" b="1" dirty="0" smtClean="0">
                <a:solidFill>
                  <a:srgbClr val="002060"/>
                </a:solidFill>
                <a:latin typeface="+mn-lt"/>
              </a:rPr>
              <a:t>Yük </a:t>
            </a:r>
            <a:r>
              <a:rPr lang="tr-TR" altLang="tr-TR" sz="2800" b="1" dirty="0">
                <a:solidFill>
                  <a:srgbClr val="002060"/>
                </a:solidFill>
                <a:latin typeface="+mn-lt"/>
              </a:rPr>
              <a:t>kaldırırken omurgayı dikleştiren </a:t>
            </a:r>
            <a:r>
              <a:rPr lang="tr-TR" altLang="tr-TR" sz="2800" b="1" dirty="0" smtClean="0">
                <a:solidFill>
                  <a:srgbClr val="002060"/>
                </a:solidFill>
                <a:latin typeface="+mn-lt"/>
              </a:rPr>
              <a:t>kaslar kuvvete </a:t>
            </a:r>
            <a:r>
              <a:rPr lang="tr-TR" altLang="tr-TR" sz="2800" b="1" dirty="0">
                <a:solidFill>
                  <a:srgbClr val="002060"/>
                </a:solidFill>
                <a:latin typeface="+mn-lt"/>
              </a:rPr>
              <a:t>kasılarak gövdenin tam dikleştiği </a:t>
            </a:r>
            <a:r>
              <a:rPr lang="tr-TR" altLang="tr-TR" sz="2800" b="1" dirty="0" smtClean="0">
                <a:solidFill>
                  <a:srgbClr val="002060"/>
                </a:solidFill>
                <a:latin typeface="+mn-lt"/>
              </a:rPr>
              <a:t>noktaya kadar </a:t>
            </a:r>
            <a:r>
              <a:rPr lang="tr-TR" altLang="tr-TR" sz="2800" b="1" dirty="0">
                <a:solidFill>
                  <a:srgbClr val="002060"/>
                </a:solidFill>
                <a:latin typeface="+mn-lt"/>
              </a:rPr>
              <a:t>giderek azalan kas eforu ile çalışır. </a:t>
            </a:r>
            <a:endParaRPr lang="tr-TR" altLang="tr-TR" sz="2800" b="1" dirty="0" smtClean="0">
              <a:solidFill>
                <a:srgbClr val="002060"/>
              </a:solidFill>
              <a:latin typeface="+mn-lt"/>
            </a:endParaRPr>
          </a:p>
          <a:p>
            <a:pPr eaLnBrk="1" hangingPunct="1"/>
            <a:endParaRPr lang="tr-TR" altLang="tr-TR" sz="2800" b="1" dirty="0">
              <a:solidFill>
                <a:srgbClr val="002060"/>
              </a:solidFill>
              <a:latin typeface="+mn-lt"/>
            </a:endParaRPr>
          </a:p>
          <a:p>
            <a:pPr eaLnBrk="1" hangingPunct="1"/>
            <a:r>
              <a:rPr lang="tr-TR" altLang="tr-TR" sz="2800" b="1" dirty="0" smtClean="0">
                <a:solidFill>
                  <a:srgbClr val="002060"/>
                </a:solidFill>
                <a:latin typeface="+mn-lt"/>
              </a:rPr>
              <a:t>Gövde hiçbir yük </a:t>
            </a:r>
            <a:r>
              <a:rPr lang="tr-TR" altLang="tr-TR" sz="2800" b="1" dirty="0">
                <a:solidFill>
                  <a:srgbClr val="002060"/>
                </a:solidFill>
                <a:latin typeface="+mn-lt"/>
              </a:rPr>
              <a:t>kaldırmasa da öne eğilmesi ve doğru </a:t>
            </a:r>
            <a:r>
              <a:rPr lang="tr-TR" altLang="tr-TR" sz="2800" b="1" dirty="0" smtClean="0">
                <a:solidFill>
                  <a:srgbClr val="002060"/>
                </a:solidFill>
                <a:latin typeface="+mn-lt"/>
              </a:rPr>
              <a:t>olması sırasında </a:t>
            </a:r>
            <a:r>
              <a:rPr lang="tr-TR" altLang="tr-TR" sz="2800" b="1" dirty="0">
                <a:solidFill>
                  <a:srgbClr val="002060"/>
                </a:solidFill>
                <a:latin typeface="+mn-lt"/>
              </a:rPr>
              <a:t>aynı kaslar çalışır.</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0"/>
            <a:ext cx="67484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8997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4"/>
          <p:cNvSpPr txBox="1">
            <a:spLocks noChangeArrowheads="1"/>
          </p:cNvSpPr>
          <p:nvPr/>
        </p:nvSpPr>
        <p:spPr bwMode="auto">
          <a:xfrm>
            <a:off x="250825" y="404813"/>
            <a:ext cx="8569325"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altLang="tr-TR" sz="2800" dirty="0">
                <a:latin typeface="Comic Sans MS" pitchFamily="66" charset="0"/>
              </a:rPr>
              <a:t>	</a:t>
            </a:r>
            <a:r>
              <a:rPr lang="tr-TR" altLang="tr-TR" sz="4000" b="1" dirty="0">
                <a:solidFill>
                  <a:srgbClr val="FF0000"/>
                </a:solidFill>
                <a:latin typeface="+mn-lt"/>
              </a:rPr>
              <a:t>YÜK TAŞIMA VE DURUŞ ŞEKLİ</a:t>
            </a:r>
          </a:p>
          <a:p>
            <a:pPr eaLnBrk="1" hangingPunct="1"/>
            <a:endParaRPr lang="tr-TR" altLang="tr-TR" sz="2800" dirty="0">
              <a:latin typeface="Comic Sans MS" pitchFamily="66" charset="0"/>
            </a:endParaRPr>
          </a:p>
          <a:p>
            <a:pPr eaLnBrk="1" hangingPunct="1"/>
            <a:r>
              <a:rPr lang="tr-TR" altLang="tr-TR" sz="2800" b="1" u="sng" dirty="0">
                <a:solidFill>
                  <a:srgbClr val="002060"/>
                </a:solidFill>
                <a:latin typeface="+mn-lt"/>
              </a:rPr>
              <a:t>B</a:t>
            </a:r>
            <a:r>
              <a:rPr lang="tr-TR" altLang="tr-TR" sz="2800" b="1" u="sng" dirty="0" smtClean="0">
                <a:solidFill>
                  <a:srgbClr val="002060"/>
                </a:solidFill>
                <a:latin typeface="+mn-lt"/>
              </a:rPr>
              <a:t>.YÜKÜN </a:t>
            </a:r>
            <a:r>
              <a:rPr lang="tr-TR" altLang="tr-TR" sz="2800" b="1" u="sng" dirty="0">
                <a:solidFill>
                  <a:srgbClr val="002060"/>
                </a:solidFill>
                <a:latin typeface="+mn-lt"/>
              </a:rPr>
              <a:t>SIRTTA  TAŞINMASI</a:t>
            </a:r>
          </a:p>
          <a:p>
            <a:pPr eaLnBrk="1" hangingPunct="1"/>
            <a:endParaRPr lang="tr-TR" altLang="tr-TR" sz="2800" dirty="0">
              <a:latin typeface="Comic Sans MS" pitchFamily="66" charset="0"/>
            </a:endParaRPr>
          </a:p>
          <a:p>
            <a:pPr eaLnBrk="1" hangingPunct="1"/>
            <a:r>
              <a:rPr lang="tr-TR" altLang="tr-TR" sz="2800" b="1" dirty="0" smtClean="0">
                <a:solidFill>
                  <a:srgbClr val="002060"/>
                </a:solidFill>
                <a:latin typeface="+mn-lt"/>
              </a:rPr>
              <a:t>Sırtta </a:t>
            </a:r>
            <a:r>
              <a:rPr lang="tr-TR" altLang="tr-TR" sz="2800" b="1" dirty="0">
                <a:solidFill>
                  <a:srgbClr val="002060"/>
                </a:solidFill>
                <a:latin typeface="+mn-lt"/>
              </a:rPr>
              <a:t>taşınan yüklerin vücudu üzerindeki </a:t>
            </a:r>
            <a:r>
              <a:rPr lang="tr-TR" altLang="tr-TR" sz="2800" b="1" dirty="0" smtClean="0">
                <a:solidFill>
                  <a:srgbClr val="002060"/>
                </a:solidFill>
                <a:latin typeface="+mn-lt"/>
              </a:rPr>
              <a:t>etkisi öne </a:t>
            </a:r>
            <a:r>
              <a:rPr lang="tr-TR" altLang="tr-TR" sz="2800" b="1" dirty="0">
                <a:solidFill>
                  <a:srgbClr val="002060"/>
                </a:solidFill>
                <a:latin typeface="+mn-lt"/>
              </a:rPr>
              <a:t>eğilme ve dizlerde giderek artan  bir gerilme </a:t>
            </a:r>
            <a:r>
              <a:rPr lang="tr-TR" altLang="tr-TR" sz="2800" b="1" dirty="0" smtClean="0">
                <a:solidFill>
                  <a:srgbClr val="002060"/>
                </a:solidFill>
                <a:latin typeface="+mn-lt"/>
              </a:rPr>
              <a:t>hali oluşur. </a:t>
            </a:r>
          </a:p>
          <a:p>
            <a:pPr eaLnBrk="1" hangingPunct="1"/>
            <a:endParaRPr lang="tr-TR" altLang="tr-TR" sz="2800" b="1" dirty="0">
              <a:solidFill>
                <a:srgbClr val="002060"/>
              </a:solidFill>
              <a:latin typeface="+mn-lt"/>
            </a:endParaRPr>
          </a:p>
          <a:p>
            <a:pPr eaLnBrk="1" hangingPunct="1"/>
            <a:r>
              <a:rPr lang="tr-TR" altLang="tr-TR" sz="2800" b="1" dirty="0" smtClean="0">
                <a:solidFill>
                  <a:srgbClr val="002060"/>
                </a:solidFill>
                <a:latin typeface="+mn-lt"/>
              </a:rPr>
              <a:t>Ayrıca </a:t>
            </a:r>
            <a:r>
              <a:rPr lang="tr-TR" altLang="tr-TR" sz="2800" b="1" dirty="0">
                <a:solidFill>
                  <a:srgbClr val="002060"/>
                </a:solidFill>
                <a:latin typeface="+mn-lt"/>
              </a:rPr>
              <a:t>yük omuzdan bele doğru inmeye </a:t>
            </a:r>
            <a:r>
              <a:rPr lang="tr-TR" altLang="tr-TR" sz="2800" b="1" dirty="0" smtClean="0">
                <a:solidFill>
                  <a:srgbClr val="002060"/>
                </a:solidFill>
                <a:latin typeface="+mn-lt"/>
              </a:rPr>
              <a:t>başladığında gövdenin </a:t>
            </a:r>
            <a:r>
              <a:rPr lang="tr-TR" altLang="tr-TR" sz="2800" b="1" dirty="0">
                <a:solidFill>
                  <a:srgbClr val="002060"/>
                </a:solidFill>
                <a:latin typeface="+mn-lt"/>
              </a:rPr>
              <a:t>öne eğilmesi de </a:t>
            </a:r>
            <a:r>
              <a:rPr lang="tr-TR" altLang="tr-TR" sz="2800" b="1" dirty="0" smtClean="0">
                <a:solidFill>
                  <a:srgbClr val="002060"/>
                </a:solidFill>
                <a:latin typeface="+mn-lt"/>
              </a:rPr>
              <a:t>artmaktadır. </a:t>
            </a:r>
          </a:p>
          <a:p>
            <a:pPr eaLnBrk="1" hangingPunct="1"/>
            <a:endParaRPr lang="tr-TR" altLang="tr-TR" sz="2800" b="1" dirty="0">
              <a:solidFill>
                <a:srgbClr val="002060"/>
              </a:solidFill>
              <a:latin typeface="+mn-lt"/>
            </a:endParaRPr>
          </a:p>
          <a:p>
            <a:pPr eaLnBrk="1" hangingPunct="1"/>
            <a:r>
              <a:rPr lang="tr-TR" altLang="tr-TR" sz="2800" b="1" dirty="0" smtClean="0">
                <a:solidFill>
                  <a:srgbClr val="002060"/>
                </a:solidFill>
                <a:latin typeface="+mn-lt"/>
              </a:rPr>
              <a:t>Gerçekte yük karşısında </a:t>
            </a:r>
            <a:r>
              <a:rPr lang="tr-TR" altLang="tr-TR" sz="2800" b="1" dirty="0">
                <a:solidFill>
                  <a:srgbClr val="002060"/>
                </a:solidFill>
                <a:latin typeface="+mn-lt"/>
              </a:rPr>
              <a:t>değişen gövde eğimi biyomekanik </a:t>
            </a:r>
            <a:r>
              <a:rPr lang="tr-TR" altLang="tr-TR" sz="2800" b="1" dirty="0" smtClean="0">
                <a:solidFill>
                  <a:srgbClr val="002060"/>
                </a:solidFill>
                <a:latin typeface="+mn-lt"/>
              </a:rPr>
              <a:t>açıdan ağırlık </a:t>
            </a:r>
            <a:r>
              <a:rPr lang="tr-TR" altLang="tr-TR" sz="2800" b="1" dirty="0">
                <a:solidFill>
                  <a:srgbClr val="002060"/>
                </a:solidFill>
                <a:latin typeface="+mn-lt"/>
              </a:rPr>
              <a:t>merkezinin yer ve konumu korumaya yönelik </a:t>
            </a:r>
            <a:r>
              <a:rPr lang="tr-TR" altLang="tr-TR" sz="2800" b="1" dirty="0" smtClean="0">
                <a:solidFill>
                  <a:srgbClr val="002060"/>
                </a:solidFill>
                <a:latin typeface="+mn-lt"/>
              </a:rPr>
              <a:t>bir uyumdur. </a:t>
            </a:r>
            <a:endParaRPr lang="tr-TR" altLang="tr-TR" sz="2800" b="1" dirty="0">
              <a:solidFill>
                <a:srgbClr val="002060"/>
              </a:solidFill>
              <a:latin typeface="+mn-lt"/>
            </a:endParaRPr>
          </a:p>
        </p:txBody>
      </p:sp>
    </p:spTree>
    <p:extLst>
      <p:ext uri="{BB962C8B-B14F-4D97-AF65-F5344CB8AC3E}">
        <p14:creationId xmlns:p14="http://schemas.microsoft.com/office/powerpoint/2010/main" val="1352246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Rot="1" noChangeArrowheads="1"/>
          </p:cNvSpPr>
          <p:nvPr>
            <p:ph idx="1"/>
          </p:nvPr>
        </p:nvSpPr>
        <p:spPr>
          <a:xfrm>
            <a:off x="395536" y="404664"/>
            <a:ext cx="8229600" cy="4525963"/>
          </a:xfrm>
        </p:spPr>
        <p:txBody>
          <a:bodyPr rtlCol="0">
            <a:noAutofit/>
          </a:bodyPr>
          <a:lstStyle/>
          <a:p>
            <a:pPr marL="274320" indent="-274320" eaLnBrk="1" fontAlgn="auto" hangingPunct="1">
              <a:spcAft>
                <a:spcPts val="0"/>
              </a:spcAft>
              <a:defRPr/>
            </a:pPr>
            <a:r>
              <a:rPr lang="tr-TR" b="1" dirty="0">
                <a:solidFill>
                  <a:srgbClr val="002060"/>
                </a:solidFill>
              </a:rPr>
              <a:t>İyi yük kaldırma teknikleri uygulamak çalışanların uygulama öncesine göre daha fazla yük kaldırmasını sağlamaz. Bunun anlamı çalışanın kişisel kapasitesi ne olursa olsun bu teknikler çalışanın kaza geçirme riskini azaltacaktır. </a:t>
            </a:r>
            <a:endParaRPr lang="tr-TR" b="1" dirty="0" smtClean="0">
              <a:solidFill>
                <a:srgbClr val="002060"/>
              </a:solidFill>
            </a:endParaRPr>
          </a:p>
          <a:p>
            <a:pPr marL="274320" indent="-274320" eaLnBrk="1" fontAlgn="auto" hangingPunct="1">
              <a:spcAft>
                <a:spcPts val="0"/>
              </a:spcAft>
              <a:defRPr/>
            </a:pPr>
            <a:endParaRPr lang="tr-TR" b="1" dirty="0">
              <a:solidFill>
                <a:srgbClr val="002060"/>
              </a:solidFill>
            </a:endParaRPr>
          </a:p>
          <a:p>
            <a:pPr marL="274320" indent="-274320" eaLnBrk="1" fontAlgn="auto" hangingPunct="1">
              <a:spcAft>
                <a:spcPts val="0"/>
              </a:spcAft>
              <a:defRPr/>
            </a:pPr>
            <a:r>
              <a:rPr lang="tr-TR" b="1" dirty="0">
                <a:solidFill>
                  <a:srgbClr val="002060"/>
                </a:solidFill>
              </a:rPr>
              <a:t>Bu tür çalışma kültürel bir değişimi gerektirir. Buna bağlı olarak pratik yolları ve kaldırma tekniklerini kabullenmek gerekir. Çünkü çalışanların eski çalışma alışkanlıklarını değiştirmek zordur. </a:t>
            </a:r>
          </a:p>
        </p:txBody>
      </p:sp>
    </p:spTree>
    <p:extLst>
      <p:ext uri="{BB962C8B-B14F-4D97-AF65-F5344CB8AC3E}">
        <p14:creationId xmlns:p14="http://schemas.microsoft.com/office/powerpoint/2010/main" val="119501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fade">
                                      <p:cBhvr>
                                        <p:cTn id="7" dur="500"/>
                                        <p:tgtEl>
                                          <p:spTgt spid="97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283">
                                            <p:txEl>
                                              <p:pRg st="2" end="2"/>
                                            </p:txEl>
                                          </p:spTgt>
                                        </p:tgtEl>
                                        <p:attrNameLst>
                                          <p:attrName>style.visibility</p:attrName>
                                        </p:attrNameLst>
                                      </p:cBhvr>
                                      <p:to>
                                        <p:strVal val="visible"/>
                                      </p:to>
                                    </p:set>
                                    <p:animEffect transition="in" filter="fade">
                                      <p:cBhvr>
                                        <p:cTn id="12" dur="500"/>
                                        <p:tgtEl>
                                          <p:spTgt spid="97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Rot="1" noChangeArrowheads="1"/>
          </p:cNvSpPr>
          <p:nvPr>
            <p:ph idx="1"/>
          </p:nvPr>
        </p:nvSpPr>
        <p:spPr/>
        <p:txBody>
          <a:bodyPr/>
          <a:lstStyle/>
          <a:p>
            <a:pPr eaLnBrk="1" hangingPunct="1"/>
            <a:endParaRPr lang="tr-TR" altLang="tr-TR" dirty="0" smtClean="0"/>
          </a:p>
          <a:p>
            <a:pPr eaLnBrk="1" hangingPunct="1"/>
            <a:endParaRPr lang="tr-TR" altLang="tr-TR" sz="4400" b="1" dirty="0" smtClean="0">
              <a:solidFill>
                <a:srgbClr val="002060"/>
              </a:solidFill>
            </a:endParaRPr>
          </a:p>
          <a:p>
            <a:pPr marL="0" indent="0" eaLnBrk="1" hangingPunct="1">
              <a:buNone/>
            </a:pPr>
            <a:r>
              <a:rPr lang="tr-TR" altLang="tr-TR" sz="4400" b="1" dirty="0" smtClean="0">
                <a:solidFill>
                  <a:srgbClr val="002060"/>
                </a:solidFill>
              </a:rPr>
              <a:t>1. </a:t>
            </a:r>
            <a:r>
              <a:rPr lang="en-AU" altLang="tr-TR" sz="4400" b="1" dirty="0" smtClean="0">
                <a:solidFill>
                  <a:srgbClr val="002060"/>
                </a:solidFill>
              </a:rPr>
              <a:t>Y</a:t>
            </a:r>
            <a:r>
              <a:rPr lang="tr-TR" altLang="tr-TR" sz="4400" b="1" dirty="0" err="1" smtClean="0">
                <a:solidFill>
                  <a:srgbClr val="002060"/>
                </a:solidFill>
              </a:rPr>
              <a:t>ükle</a:t>
            </a:r>
            <a:r>
              <a:rPr lang="tr-TR" altLang="tr-TR" sz="4400" b="1" dirty="0" smtClean="0">
                <a:solidFill>
                  <a:srgbClr val="002060"/>
                </a:solidFill>
              </a:rPr>
              <a:t> İlgili Risk Faktörleri </a:t>
            </a:r>
          </a:p>
          <a:p>
            <a:pPr marL="0" indent="0" eaLnBrk="1" hangingPunct="1">
              <a:buNone/>
            </a:pPr>
            <a:r>
              <a:rPr lang="tr-TR" altLang="tr-TR" sz="4400" b="1" dirty="0" smtClean="0">
                <a:solidFill>
                  <a:srgbClr val="002060"/>
                </a:solidFill>
              </a:rPr>
              <a:t>2. </a:t>
            </a:r>
            <a:r>
              <a:rPr lang="en-AU" altLang="tr-TR" sz="4400" b="1" dirty="0" err="1" smtClean="0">
                <a:solidFill>
                  <a:srgbClr val="002060"/>
                </a:solidFill>
              </a:rPr>
              <a:t>Bireysel</a:t>
            </a:r>
            <a:r>
              <a:rPr lang="en-AU" altLang="tr-TR" sz="4400" b="1" dirty="0" smtClean="0">
                <a:solidFill>
                  <a:srgbClr val="002060"/>
                </a:solidFill>
              </a:rPr>
              <a:t> Risk </a:t>
            </a:r>
            <a:r>
              <a:rPr lang="en-AU" altLang="tr-TR" sz="4400" b="1" dirty="0" err="1" smtClean="0">
                <a:solidFill>
                  <a:srgbClr val="002060"/>
                </a:solidFill>
              </a:rPr>
              <a:t>Faktörleri</a:t>
            </a:r>
            <a:r>
              <a:rPr lang="tr-TR" altLang="tr-TR" sz="4400" b="1" dirty="0" smtClean="0">
                <a:solidFill>
                  <a:srgbClr val="002060"/>
                </a:solidFill>
              </a:rPr>
              <a:t> </a:t>
            </a:r>
          </a:p>
        </p:txBody>
      </p:sp>
      <p:sp>
        <p:nvSpPr>
          <p:cNvPr id="13315" name="Rectangle 2"/>
          <p:cNvSpPr>
            <a:spLocks noGrp="1" noRot="1" noChangeArrowheads="1"/>
          </p:cNvSpPr>
          <p:nvPr>
            <p:ph type="title"/>
          </p:nvPr>
        </p:nvSpPr>
        <p:spPr/>
        <p:txBody>
          <a:bodyPr>
            <a:noAutofit/>
          </a:bodyPr>
          <a:lstStyle/>
          <a:p>
            <a:pPr eaLnBrk="1" hangingPunct="1"/>
            <a:r>
              <a:rPr lang="tr-TR" altLang="tr-TR" sz="4000" b="1" dirty="0" smtClean="0">
                <a:solidFill>
                  <a:srgbClr val="FF0000"/>
                </a:solidFill>
              </a:rPr>
              <a:t/>
            </a:r>
            <a:br>
              <a:rPr lang="tr-TR" altLang="tr-TR" sz="4000" b="1" dirty="0" smtClean="0">
                <a:solidFill>
                  <a:srgbClr val="FF0000"/>
                </a:solidFill>
              </a:rPr>
            </a:br>
            <a:r>
              <a:rPr lang="tr-TR" altLang="tr-TR" sz="3600" b="1" dirty="0" smtClean="0">
                <a:solidFill>
                  <a:srgbClr val="FF0000"/>
                </a:solidFill>
              </a:rPr>
              <a:t>ELLE KALDIRMA VE TAŞIMA İŞLERİNDEN KAYNAKLANABİLECEK RİSKLER</a:t>
            </a:r>
          </a:p>
        </p:txBody>
      </p:sp>
    </p:spTree>
    <p:extLst>
      <p:ext uri="{BB962C8B-B14F-4D97-AF65-F5344CB8AC3E}">
        <p14:creationId xmlns:p14="http://schemas.microsoft.com/office/powerpoint/2010/main" val="42652234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Rot="1" noChangeArrowheads="1"/>
          </p:cNvSpPr>
          <p:nvPr>
            <p:ph idx="1"/>
          </p:nvPr>
        </p:nvSpPr>
        <p:spPr>
          <a:xfrm>
            <a:off x="457200" y="1600200"/>
            <a:ext cx="8229600" cy="4997450"/>
          </a:xfrm>
        </p:spPr>
        <p:txBody>
          <a:bodyPr/>
          <a:lstStyle/>
          <a:p>
            <a:pPr marL="0" indent="0" eaLnBrk="1" hangingPunct="1">
              <a:buNone/>
            </a:pPr>
            <a:r>
              <a:rPr lang="en-AU" altLang="tr-TR" sz="2800" b="1" dirty="0" smtClean="0">
                <a:solidFill>
                  <a:srgbClr val="002060"/>
                </a:solidFill>
              </a:rPr>
              <a:t>1. </a:t>
            </a:r>
            <a:r>
              <a:rPr lang="en-AU" altLang="tr-TR" sz="2800" b="1" dirty="0" err="1" smtClean="0">
                <a:solidFill>
                  <a:srgbClr val="002060"/>
                </a:solidFill>
              </a:rPr>
              <a:t>Yükün</a:t>
            </a:r>
            <a:r>
              <a:rPr lang="en-AU" altLang="tr-TR" sz="2800" b="1" dirty="0" smtClean="0">
                <a:solidFill>
                  <a:srgbClr val="002060"/>
                </a:solidFill>
              </a:rPr>
              <a:t> </a:t>
            </a:r>
            <a:r>
              <a:rPr lang="en-AU" altLang="tr-TR" sz="2800" b="1" dirty="0" err="1" smtClean="0">
                <a:solidFill>
                  <a:srgbClr val="002060"/>
                </a:solidFill>
              </a:rPr>
              <a:t>özellikleri</a:t>
            </a:r>
            <a:r>
              <a:rPr lang="tr-TR" altLang="tr-TR" sz="2800" b="1" dirty="0" smtClean="0">
                <a:solidFill>
                  <a:srgbClr val="002060"/>
                </a:solidFill>
              </a:rPr>
              <a:t> </a:t>
            </a:r>
          </a:p>
          <a:p>
            <a:pPr marL="0" indent="0" eaLnBrk="1" hangingPunct="1">
              <a:buNone/>
            </a:pPr>
            <a:r>
              <a:rPr lang="en-AU" altLang="tr-TR" sz="2800" b="1" dirty="0" err="1" smtClean="0">
                <a:solidFill>
                  <a:srgbClr val="002060"/>
                </a:solidFill>
              </a:rPr>
              <a:t>Aşağıda</a:t>
            </a:r>
            <a:r>
              <a:rPr lang="en-AU" altLang="tr-TR" sz="2800" b="1" dirty="0" smtClean="0">
                <a:solidFill>
                  <a:srgbClr val="002060"/>
                </a:solidFill>
              </a:rPr>
              <a:t> </a:t>
            </a:r>
            <a:r>
              <a:rPr lang="en-AU" altLang="tr-TR" sz="2800" b="1" dirty="0" err="1" smtClean="0">
                <a:solidFill>
                  <a:srgbClr val="002060"/>
                </a:solidFill>
              </a:rPr>
              <a:t>belirtilen</a:t>
            </a:r>
            <a:r>
              <a:rPr lang="en-AU" altLang="tr-TR" sz="2800" b="1" dirty="0" smtClean="0">
                <a:solidFill>
                  <a:srgbClr val="002060"/>
                </a:solidFill>
              </a:rPr>
              <a:t> </a:t>
            </a:r>
            <a:r>
              <a:rPr lang="en-AU" altLang="tr-TR" sz="2800" b="1" dirty="0" err="1" smtClean="0">
                <a:solidFill>
                  <a:srgbClr val="002060"/>
                </a:solidFill>
              </a:rPr>
              <a:t>özelliklere</a:t>
            </a:r>
            <a:r>
              <a:rPr lang="en-AU" altLang="tr-TR" sz="2800" b="1" dirty="0" smtClean="0">
                <a:solidFill>
                  <a:srgbClr val="002060"/>
                </a:solidFill>
              </a:rPr>
              <a:t> </a:t>
            </a:r>
            <a:r>
              <a:rPr lang="en-AU" altLang="tr-TR" sz="2800" b="1" dirty="0" err="1" smtClean="0">
                <a:solidFill>
                  <a:srgbClr val="002060"/>
                </a:solidFill>
              </a:rPr>
              <a:t>sahip</a:t>
            </a:r>
            <a:r>
              <a:rPr lang="en-AU" altLang="tr-TR" sz="2800" b="1" dirty="0" smtClean="0">
                <a:solidFill>
                  <a:srgbClr val="002060"/>
                </a:solidFill>
              </a:rPr>
              <a:t> </a:t>
            </a:r>
            <a:r>
              <a:rPr lang="en-AU" altLang="tr-TR" sz="2800" b="1" dirty="0" err="1" smtClean="0">
                <a:solidFill>
                  <a:srgbClr val="002060"/>
                </a:solidFill>
              </a:rPr>
              <a:t>yüklerin</a:t>
            </a:r>
            <a:r>
              <a:rPr lang="en-AU" altLang="tr-TR" sz="2800" b="1" dirty="0" smtClean="0">
                <a:solidFill>
                  <a:srgbClr val="002060"/>
                </a:solidFill>
              </a:rPr>
              <a:t> </a:t>
            </a:r>
            <a:r>
              <a:rPr lang="en-AU" altLang="tr-TR" sz="2800" b="1" dirty="0" err="1" smtClean="0">
                <a:solidFill>
                  <a:srgbClr val="002060"/>
                </a:solidFill>
              </a:rPr>
              <a:t>elle</a:t>
            </a:r>
            <a:r>
              <a:rPr lang="en-AU" altLang="tr-TR" sz="2800" b="1" dirty="0" smtClean="0">
                <a:solidFill>
                  <a:srgbClr val="002060"/>
                </a:solidFill>
              </a:rPr>
              <a:t> </a:t>
            </a:r>
            <a:r>
              <a:rPr lang="en-AU" altLang="tr-TR" sz="2800" b="1" dirty="0" err="1" smtClean="0">
                <a:solidFill>
                  <a:srgbClr val="002060"/>
                </a:solidFill>
              </a:rPr>
              <a:t>taşınması</a:t>
            </a:r>
            <a:r>
              <a:rPr lang="en-AU" altLang="tr-TR" sz="2800" b="1" dirty="0" smtClean="0">
                <a:solidFill>
                  <a:srgbClr val="002060"/>
                </a:solidFill>
              </a:rPr>
              <a:t> </a:t>
            </a:r>
            <a:r>
              <a:rPr lang="en-AU" altLang="tr-TR" sz="2800" b="1" dirty="0" err="1" smtClean="0">
                <a:solidFill>
                  <a:srgbClr val="002060"/>
                </a:solidFill>
              </a:rPr>
              <a:t>sırt</a:t>
            </a:r>
            <a:r>
              <a:rPr lang="en-AU" altLang="tr-TR" sz="2800" b="1" dirty="0" smtClean="0">
                <a:solidFill>
                  <a:srgbClr val="002060"/>
                </a:solidFill>
              </a:rPr>
              <a:t> </a:t>
            </a:r>
            <a:r>
              <a:rPr lang="en-AU" altLang="tr-TR" sz="2800" b="1" dirty="0" err="1" smtClean="0">
                <a:solidFill>
                  <a:srgbClr val="002060"/>
                </a:solidFill>
              </a:rPr>
              <a:t>ve</a:t>
            </a:r>
            <a:r>
              <a:rPr lang="en-AU" altLang="tr-TR" sz="2800" b="1" dirty="0" smtClean="0">
                <a:solidFill>
                  <a:srgbClr val="002060"/>
                </a:solidFill>
              </a:rPr>
              <a:t> bel </a:t>
            </a:r>
            <a:r>
              <a:rPr lang="en-AU" altLang="tr-TR" sz="2800" b="1" dirty="0" err="1" smtClean="0">
                <a:solidFill>
                  <a:srgbClr val="002060"/>
                </a:solidFill>
              </a:rPr>
              <a:t>incinmesi</a:t>
            </a:r>
            <a:r>
              <a:rPr lang="en-AU" altLang="tr-TR" sz="2800" b="1" dirty="0" smtClean="0">
                <a:solidFill>
                  <a:srgbClr val="002060"/>
                </a:solidFill>
              </a:rPr>
              <a:t> </a:t>
            </a:r>
            <a:r>
              <a:rPr lang="en-AU" altLang="tr-TR" sz="2800" b="1" dirty="0" err="1" smtClean="0">
                <a:solidFill>
                  <a:srgbClr val="002060"/>
                </a:solidFill>
              </a:rPr>
              <a:t>riski</a:t>
            </a:r>
            <a:r>
              <a:rPr lang="en-AU" altLang="tr-TR" sz="2800" b="1" dirty="0" smtClean="0">
                <a:solidFill>
                  <a:srgbClr val="002060"/>
                </a:solidFill>
              </a:rPr>
              <a:t> </a:t>
            </a:r>
            <a:r>
              <a:rPr lang="en-AU" altLang="tr-TR" sz="2800" b="1" dirty="0" err="1" smtClean="0">
                <a:solidFill>
                  <a:srgbClr val="002060"/>
                </a:solidFill>
              </a:rPr>
              <a:t>oluşturabilir</a:t>
            </a:r>
            <a:r>
              <a:rPr lang="en-AU" altLang="tr-TR" sz="2800" b="1" dirty="0" smtClean="0">
                <a:solidFill>
                  <a:srgbClr val="002060"/>
                </a:solidFill>
              </a:rPr>
              <a:t>;</a:t>
            </a:r>
            <a:endParaRPr lang="tr-TR" altLang="tr-TR" sz="2800" b="1" dirty="0" smtClean="0">
              <a:solidFill>
                <a:srgbClr val="002060"/>
              </a:solidFill>
            </a:endParaRPr>
          </a:p>
          <a:p>
            <a:pPr marL="0" indent="0" eaLnBrk="1" hangingPunct="1">
              <a:buNone/>
            </a:pPr>
            <a:r>
              <a:rPr lang="en-AU" altLang="tr-TR" sz="2800" b="1" dirty="0" smtClean="0">
                <a:solidFill>
                  <a:srgbClr val="002060"/>
                </a:solidFill>
              </a:rPr>
              <a:t/>
            </a:r>
            <a:br>
              <a:rPr lang="en-AU" altLang="tr-TR" sz="2800" b="1" dirty="0" smtClean="0">
                <a:solidFill>
                  <a:srgbClr val="002060"/>
                </a:solidFill>
              </a:rPr>
            </a:br>
            <a:r>
              <a:rPr lang="en-AU" altLang="tr-TR" sz="2800" b="1" dirty="0" smtClean="0">
                <a:solidFill>
                  <a:srgbClr val="002060"/>
                </a:solidFill>
              </a:rPr>
              <a:t>- </a:t>
            </a:r>
            <a:r>
              <a:rPr lang="en-AU" altLang="tr-TR" sz="2800" b="1" dirty="0" err="1" smtClean="0">
                <a:solidFill>
                  <a:srgbClr val="002060"/>
                </a:solidFill>
              </a:rPr>
              <a:t>çok</a:t>
            </a:r>
            <a:r>
              <a:rPr lang="en-AU" altLang="tr-TR" sz="2800" b="1" dirty="0" smtClean="0">
                <a:solidFill>
                  <a:srgbClr val="002060"/>
                </a:solidFill>
              </a:rPr>
              <a:t> </a:t>
            </a:r>
            <a:r>
              <a:rPr lang="en-AU" altLang="tr-TR" sz="2800" b="1" dirty="0" err="1" smtClean="0">
                <a:solidFill>
                  <a:srgbClr val="002060"/>
                </a:solidFill>
              </a:rPr>
              <a:t>ağır</a:t>
            </a:r>
            <a:r>
              <a:rPr lang="en-AU" altLang="tr-TR" sz="2800" b="1" dirty="0" smtClean="0">
                <a:solidFill>
                  <a:srgbClr val="002060"/>
                </a:solidFill>
              </a:rPr>
              <a:t> </a:t>
            </a:r>
            <a:r>
              <a:rPr lang="en-AU" altLang="tr-TR" sz="2800" b="1" dirty="0" err="1" smtClean="0">
                <a:solidFill>
                  <a:srgbClr val="002060"/>
                </a:solidFill>
              </a:rPr>
              <a:t>veya</a:t>
            </a:r>
            <a:r>
              <a:rPr lang="en-AU" altLang="tr-TR" sz="2800" b="1" dirty="0" smtClean="0">
                <a:solidFill>
                  <a:srgbClr val="002060"/>
                </a:solidFill>
              </a:rPr>
              <a:t> </a:t>
            </a:r>
            <a:r>
              <a:rPr lang="en-AU" altLang="tr-TR" sz="2800" b="1" dirty="0" err="1" smtClean="0">
                <a:solidFill>
                  <a:srgbClr val="002060"/>
                </a:solidFill>
              </a:rPr>
              <a:t>çok</a:t>
            </a:r>
            <a:r>
              <a:rPr lang="en-AU" altLang="tr-TR" sz="2800" b="1" dirty="0" smtClean="0">
                <a:solidFill>
                  <a:srgbClr val="002060"/>
                </a:solidFill>
              </a:rPr>
              <a:t> </a:t>
            </a:r>
            <a:r>
              <a:rPr lang="en-AU" altLang="tr-TR" sz="2800" b="1" dirty="0" err="1" smtClean="0">
                <a:solidFill>
                  <a:srgbClr val="002060"/>
                </a:solidFill>
              </a:rPr>
              <a:t>büyükse</a:t>
            </a:r>
            <a:r>
              <a:rPr lang="en-AU" altLang="tr-TR" sz="2800" b="1" dirty="0" smtClean="0">
                <a:solidFill>
                  <a:srgbClr val="002060"/>
                </a:solidFill>
              </a:rPr>
              <a:t>,</a:t>
            </a:r>
            <a:br>
              <a:rPr lang="en-AU" altLang="tr-TR" sz="2800" b="1" dirty="0" smtClean="0">
                <a:solidFill>
                  <a:srgbClr val="002060"/>
                </a:solidFill>
              </a:rPr>
            </a:br>
            <a:r>
              <a:rPr lang="en-AU" altLang="tr-TR" sz="2800" b="1" dirty="0" smtClean="0">
                <a:solidFill>
                  <a:srgbClr val="002060"/>
                </a:solidFill>
              </a:rPr>
              <a:t>- </a:t>
            </a:r>
            <a:r>
              <a:rPr lang="en-AU" altLang="tr-TR" sz="2800" b="1" dirty="0" err="1" smtClean="0">
                <a:solidFill>
                  <a:srgbClr val="002060"/>
                </a:solidFill>
              </a:rPr>
              <a:t>kaba</a:t>
            </a:r>
            <a:r>
              <a:rPr lang="en-AU" altLang="tr-TR" sz="2800" b="1" dirty="0" smtClean="0">
                <a:solidFill>
                  <a:srgbClr val="002060"/>
                </a:solidFill>
              </a:rPr>
              <a:t> </a:t>
            </a:r>
            <a:r>
              <a:rPr lang="en-AU" altLang="tr-TR" sz="2800" b="1" dirty="0" err="1" smtClean="0">
                <a:solidFill>
                  <a:srgbClr val="002060"/>
                </a:solidFill>
              </a:rPr>
              <a:t>veya</a:t>
            </a:r>
            <a:r>
              <a:rPr lang="en-AU" altLang="tr-TR" sz="2800" b="1" dirty="0" smtClean="0">
                <a:solidFill>
                  <a:srgbClr val="002060"/>
                </a:solidFill>
              </a:rPr>
              <a:t> </a:t>
            </a:r>
            <a:r>
              <a:rPr lang="en-AU" altLang="tr-TR" sz="2800" b="1" dirty="0" err="1" smtClean="0">
                <a:solidFill>
                  <a:srgbClr val="002060"/>
                </a:solidFill>
              </a:rPr>
              <a:t>kavranılması</a:t>
            </a:r>
            <a:r>
              <a:rPr lang="en-AU" altLang="tr-TR" sz="2800" b="1" dirty="0" smtClean="0">
                <a:solidFill>
                  <a:srgbClr val="002060"/>
                </a:solidFill>
              </a:rPr>
              <a:t> </a:t>
            </a:r>
            <a:r>
              <a:rPr lang="en-AU" altLang="tr-TR" sz="2800" b="1" dirty="0" err="1" smtClean="0">
                <a:solidFill>
                  <a:srgbClr val="002060"/>
                </a:solidFill>
              </a:rPr>
              <a:t>zor</a:t>
            </a:r>
            <a:r>
              <a:rPr lang="en-AU" altLang="tr-TR" sz="2800" b="1" dirty="0" smtClean="0">
                <a:solidFill>
                  <a:srgbClr val="002060"/>
                </a:solidFill>
              </a:rPr>
              <a:t> </a:t>
            </a:r>
            <a:r>
              <a:rPr lang="en-AU" altLang="tr-TR" sz="2800" b="1" dirty="0" err="1" smtClean="0">
                <a:solidFill>
                  <a:srgbClr val="002060"/>
                </a:solidFill>
              </a:rPr>
              <a:t>ise</a:t>
            </a:r>
            <a:r>
              <a:rPr lang="en-AU" altLang="tr-TR" sz="2800" b="1" dirty="0" smtClean="0">
                <a:solidFill>
                  <a:srgbClr val="002060"/>
                </a:solidFill>
              </a:rPr>
              <a:t>,</a:t>
            </a:r>
            <a:br>
              <a:rPr lang="en-AU" altLang="tr-TR" sz="2800" b="1" dirty="0" smtClean="0">
                <a:solidFill>
                  <a:srgbClr val="002060"/>
                </a:solidFill>
              </a:rPr>
            </a:br>
            <a:r>
              <a:rPr lang="en-AU" altLang="tr-TR" sz="2800" b="1" dirty="0" smtClean="0">
                <a:solidFill>
                  <a:srgbClr val="002060"/>
                </a:solidFill>
              </a:rPr>
              <a:t>- </a:t>
            </a:r>
            <a:r>
              <a:rPr lang="en-AU" altLang="tr-TR" sz="2800" b="1" dirty="0" err="1" smtClean="0">
                <a:solidFill>
                  <a:srgbClr val="002060"/>
                </a:solidFill>
              </a:rPr>
              <a:t>dengesiz</a:t>
            </a:r>
            <a:r>
              <a:rPr lang="en-AU" altLang="tr-TR" sz="2800" b="1" dirty="0" smtClean="0">
                <a:solidFill>
                  <a:srgbClr val="002060"/>
                </a:solidFill>
              </a:rPr>
              <a:t> </a:t>
            </a:r>
            <a:r>
              <a:rPr lang="en-AU" altLang="tr-TR" sz="2800" b="1" dirty="0" err="1" smtClean="0">
                <a:solidFill>
                  <a:srgbClr val="002060"/>
                </a:solidFill>
              </a:rPr>
              <a:t>veya</a:t>
            </a:r>
            <a:r>
              <a:rPr lang="en-AU" altLang="tr-TR" sz="2800" b="1" dirty="0" smtClean="0">
                <a:solidFill>
                  <a:srgbClr val="002060"/>
                </a:solidFill>
              </a:rPr>
              <a:t> </a:t>
            </a:r>
            <a:r>
              <a:rPr lang="en-AU" altLang="tr-TR" sz="2800" b="1" dirty="0" err="1" smtClean="0">
                <a:solidFill>
                  <a:srgbClr val="002060"/>
                </a:solidFill>
              </a:rPr>
              <a:t>içindekiler</a:t>
            </a:r>
            <a:r>
              <a:rPr lang="en-AU" altLang="tr-TR" sz="2800" b="1" dirty="0" smtClean="0">
                <a:solidFill>
                  <a:srgbClr val="002060"/>
                </a:solidFill>
              </a:rPr>
              <a:t> </a:t>
            </a:r>
            <a:r>
              <a:rPr lang="en-AU" altLang="tr-TR" sz="2800" b="1" dirty="0" err="1" smtClean="0">
                <a:solidFill>
                  <a:srgbClr val="002060"/>
                </a:solidFill>
              </a:rPr>
              <a:t>yer</a:t>
            </a:r>
            <a:r>
              <a:rPr lang="en-AU" altLang="tr-TR" sz="2800" b="1" dirty="0" smtClean="0">
                <a:solidFill>
                  <a:srgbClr val="002060"/>
                </a:solidFill>
              </a:rPr>
              <a:t> </a:t>
            </a:r>
            <a:r>
              <a:rPr lang="en-AU" altLang="tr-TR" sz="2800" b="1" dirty="0" err="1" smtClean="0">
                <a:solidFill>
                  <a:srgbClr val="002060"/>
                </a:solidFill>
              </a:rPr>
              <a:t>değiştiriyorsa</a:t>
            </a:r>
            <a:r>
              <a:rPr lang="en-AU" altLang="tr-TR" sz="2800" b="1" dirty="0" smtClean="0">
                <a:solidFill>
                  <a:srgbClr val="002060"/>
                </a:solidFill>
              </a:rPr>
              <a:t>,</a:t>
            </a:r>
            <a:br>
              <a:rPr lang="en-AU" altLang="tr-TR" sz="2800" b="1" dirty="0" smtClean="0">
                <a:solidFill>
                  <a:srgbClr val="002060"/>
                </a:solidFill>
              </a:rPr>
            </a:br>
            <a:r>
              <a:rPr lang="en-AU" altLang="tr-TR" sz="2800" b="1" dirty="0" smtClean="0">
                <a:solidFill>
                  <a:srgbClr val="002060"/>
                </a:solidFill>
              </a:rPr>
              <a:t>- </a:t>
            </a:r>
            <a:r>
              <a:rPr lang="en-AU" altLang="tr-TR" sz="2800" b="1" dirty="0" err="1" smtClean="0">
                <a:solidFill>
                  <a:srgbClr val="002060"/>
                </a:solidFill>
              </a:rPr>
              <a:t>vücuttan</a:t>
            </a:r>
            <a:r>
              <a:rPr lang="en-AU" altLang="tr-TR" sz="2800" b="1" dirty="0" smtClean="0">
                <a:solidFill>
                  <a:srgbClr val="002060"/>
                </a:solidFill>
              </a:rPr>
              <a:t> </a:t>
            </a:r>
            <a:r>
              <a:rPr lang="en-AU" altLang="tr-TR" sz="2800" b="1" dirty="0" err="1" smtClean="0">
                <a:solidFill>
                  <a:srgbClr val="002060"/>
                </a:solidFill>
              </a:rPr>
              <a:t>uzakta</a:t>
            </a:r>
            <a:r>
              <a:rPr lang="en-AU" altLang="tr-TR" sz="2800" b="1" dirty="0" smtClean="0">
                <a:solidFill>
                  <a:srgbClr val="002060"/>
                </a:solidFill>
              </a:rPr>
              <a:t> </a:t>
            </a:r>
            <a:r>
              <a:rPr lang="en-AU" altLang="tr-TR" sz="2800" b="1" dirty="0" err="1" smtClean="0">
                <a:solidFill>
                  <a:srgbClr val="002060"/>
                </a:solidFill>
              </a:rPr>
              <a:t>tutulmasını</a:t>
            </a:r>
            <a:r>
              <a:rPr lang="en-AU" altLang="tr-TR" sz="2800" b="1" dirty="0" smtClean="0">
                <a:solidFill>
                  <a:srgbClr val="002060"/>
                </a:solidFill>
              </a:rPr>
              <a:t> </a:t>
            </a:r>
            <a:r>
              <a:rPr lang="en-AU" altLang="tr-TR" sz="2800" b="1" dirty="0" err="1" smtClean="0">
                <a:solidFill>
                  <a:srgbClr val="002060"/>
                </a:solidFill>
              </a:rPr>
              <a:t>veya</a:t>
            </a:r>
            <a:r>
              <a:rPr lang="en-AU" altLang="tr-TR" sz="2800" b="1" dirty="0" smtClean="0">
                <a:solidFill>
                  <a:srgbClr val="002060"/>
                </a:solidFill>
              </a:rPr>
              <a:t> </a:t>
            </a:r>
            <a:r>
              <a:rPr lang="en-AU" altLang="tr-TR" sz="2800" b="1" dirty="0" err="1" smtClean="0">
                <a:solidFill>
                  <a:srgbClr val="002060"/>
                </a:solidFill>
              </a:rPr>
              <a:t>vücudun</a:t>
            </a:r>
            <a:r>
              <a:rPr lang="en-AU" altLang="tr-TR" sz="2800" b="1" dirty="0" smtClean="0">
                <a:solidFill>
                  <a:srgbClr val="002060"/>
                </a:solidFill>
              </a:rPr>
              <a:t> </a:t>
            </a:r>
            <a:r>
              <a:rPr lang="en-AU" altLang="tr-TR" sz="2800" b="1" dirty="0" err="1" smtClean="0">
                <a:solidFill>
                  <a:srgbClr val="002060"/>
                </a:solidFill>
              </a:rPr>
              <a:t>eğilmesini</a:t>
            </a:r>
            <a:r>
              <a:rPr lang="en-AU" altLang="tr-TR" sz="2800" b="1" dirty="0" smtClean="0">
                <a:solidFill>
                  <a:srgbClr val="002060"/>
                </a:solidFill>
              </a:rPr>
              <a:t> </a:t>
            </a:r>
            <a:r>
              <a:rPr lang="en-AU" altLang="tr-TR" sz="2800" b="1" dirty="0" err="1" smtClean="0">
                <a:solidFill>
                  <a:srgbClr val="002060"/>
                </a:solidFill>
              </a:rPr>
              <a:t>veya</a:t>
            </a:r>
            <a:r>
              <a:rPr lang="en-AU" altLang="tr-TR" sz="2800" b="1" dirty="0" smtClean="0">
                <a:solidFill>
                  <a:srgbClr val="002060"/>
                </a:solidFill>
              </a:rPr>
              <a:t> </a:t>
            </a:r>
            <a:r>
              <a:rPr lang="en-AU" altLang="tr-TR" sz="2800" b="1" dirty="0" err="1" smtClean="0">
                <a:solidFill>
                  <a:srgbClr val="002060"/>
                </a:solidFill>
              </a:rPr>
              <a:t>bükülmesini</a:t>
            </a:r>
            <a:r>
              <a:rPr lang="en-AU" altLang="tr-TR" sz="2800" b="1" dirty="0" smtClean="0">
                <a:solidFill>
                  <a:srgbClr val="002060"/>
                </a:solidFill>
              </a:rPr>
              <a:t> </a:t>
            </a:r>
            <a:r>
              <a:rPr lang="en-AU" altLang="tr-TR" sz="2800" b="1" dirty="0" err="1" smtClean="0">
                <a:solidFill>
                  <a:srgbClr val="002060"/>
                </a:solidFill>
              </a:rPr>
              <a:t>gerektiren</a:t>
            </a:r>
            <a:r>
              <a:rPr lang="en-AU" altLang="tr-TR" sz="2800" b="1" dirty="0" smtClean="0">
                <a:solidFill>
                  <a:srgbClr val="002060"/>
                </a:solidFill>
              </a:rPr>
              <a:t> </a:t>
            </a:r>
            <a:r>
              <a:rPr lang="en-AU" altLang="tr-TR" sz="2800" b="1" dirty="0" err="1" smtClean="0">
                <a:solidFill>
                  <a:srgbClr val="002060"/>
                </a:solidFill>
              </a:rPr>
              <a:t>bir</a:t>
            </a:r>
            <a:r>
              <a:rPr lang="en-AU" altLang="tr-TR" sz="2800" b="1" dirty="0" smtClean="0">
                <a:solidFill>
                  <a:srgbClr val="002060"/>
                </a:solidFill>
              </a:rPr>
              <a:t> </a:t>
            </a:r>
            <a:r>
              <a:rPr lang="en-AU" altLang="tr-TR" sz="2800" b="1" dirty="0" err="1" smtClean="0">
                <a:solidFill>
                  <a:srgbClr val="002060"/>
                </a:solidFill>
              </a:rPr>
              <a:t>konumda</a:t>
            </a:r>
            <a:r>
              <a:rPr lang="en-AU" altLang="tr-TR" sz="2800" b="1" dirty="0" smtClean="0">
                <a:solidFill>
                  <a:srgbClr val="002060"/>
                </a:solidFill>
              </a:rPr>
              <a:t> </a:t>
            </a:r>
            <a:r>
              <a:rPr lang="en-AU" altLang="tr-TR" sz="2800" b="1" dirty="0" err="1" smtClean="0">
                <a:solidFill>
                  <a:srgbClr val="002060"/>
                </a:solidFill>
              </a:rPr>
              <a:t>ise</a:t>
            </a:r>
            <a:r>
              <a:rPr lang="en-AU" altLang="tr-TR" sz="2800" b="1" dirty="0" smtClean="0">
                <a:solidFill>
                  <a:srgbClr val="002060"/>
                </a:solidFill>
              </a:rPr>
              <a:t>,</a:t>
            </a:r>
            <a:br>
              <a:rPr lang="en-AU" altLang="tr-TR" sz="2800" b="1" dirty="0" smtClean="0">
                <a:solidFill>
                  <a:srgbClr val="002060"/>
                </a:solidFill>
              </a:rPr>
            </a:br>
            <a:r>
              <a:rPr lang="en-AU" altLang="tr-TR" sz="2800" b="1" dirty="0" smtClean="0">
                <a:solidFill>
                  <a:srgbClr val="002060"/>
                </a:solidFill>
              </a:rPr>
              <a:t>- </a:t>
            </a:r>
            <a:r>
              <a:rPr lang="en-AU" altLang="tr-TR" sz="2800" b="1" dirty="0" err="1" smtClean="0">
                <a:solidFill>
                  <a:srgbClr val="002060"/>
                </a:solidFill>
              </a:rPr>
              <a:t>özellikle</a:t>
            </a:r>
            <a:r>
              <a:rPr lang="en-AU" altLang="tr-TR" sz="2800" b="1" dirty="0" smtClean="0">
                <a:solidFill>
                  <a:srgbClr val="002060"/>
                </a:solidFill>
              </a:rPr>
              <a:t> </a:t>
            </a:r>
            <a:r>
              <a:rPr lang="en-AU" altLang="tr-TR" sz="2800" b="1" dirty="0" err="1" smtClean="0">
                <a:solidFill>
                  <a:srgbClr val="002060"/>
                </a:solidFill>
              </a:rPr>
              <a:t>bir</a:t>
            </a:r>
            <a:r>
              <a:rPr lang="en-AU" altLang="tr-TR" sz="2800" b="1" dirty="0" smtClean="0">
                <a:solidFill>
                  <a:srgbClr val="002060"/>
                </a:solidFill>
              </a:rPr>
              <a:t> </a:t>
            </a:r>
            <a:r>
              <a:rPr lang="en-AU" altLang="tr-TR" sz="2800" b="1" dirty="0" err="1" smtClean="0">
                <a:solidFill>
                  <a:srgbClr val="002060"/>
                </a:solidFill>
              </a:rPr>
              <a:t>çarpma</a:t>
            </a:r>
            <a:r>
              <a:rPr lang="en-AU" altLang="tr-TR" sz="2800" b="1" dirty="0" smtClean="0">
                <a:solidFill>
                  <a:srgbClr val="002060"/>
                </a:solidFill>
              </a:rPr>
              <a:t> </a:t>
            </a:r>
            <a:r>
              <a:rPr lang="en-AU" altLang="tr-TR" sz="2800" b="1" dirty="0" err="1" smtClean="0">
                <a:solidFill>
                  <a:srgbClr val="002060"/>
                </a:solidFill>
              </a:rPr>
              <a:t>halinde</a:t>
            </a:r>
            <a:r>
              <a:rPr lang="en-AU" altLang="tr-TR" sz="2800" b="1" dirty="0" smtClean="0">
                <a:solidFill>
                  <a:srgbClr val="002060"/>
                </a:solidFill>
              </a:rPr>
              <a:t> </a:t>
            </a:r>
            <a:r>
              <a:rPr lang="en-AU" altLang="tr-TR" sz="2800" b="1" dirty="0" err="1" smtClean="0">
                <a:solidFill>
                  <a:srgbClr val="002060"/>
                </a:solidFill>
              </a:rPr>
              <a:t>yaralanmaya</a:t>
            </a:r>
            <a:r>
              <a:rPr lang="en-AU" altLang="tr-TR" sz="2800" b="1" dirty="0" smtClean="0">
                <a:solidFill>
                  <a:srgbClr val="002060"/>
                </a:solidFill>
              </a:rPr>
              <a:t> </a:t>
            </a:r>
            <a:r>
              <a:rPr lang="en-AU" altLang="tr-TR" sz="2800" b="1" dirty="0" err="1" smtClean="0">
                <a:solidFill>
                  <a:srgbClr val="002060"/>
                </a:solidFill>
              </a:rPr>
              <a:t>neden</a:t>
            </a:r>
            <a:r>
              <a:rPr lang="tr-TR" altLang="tr-TR" sz="2800" b="1" dirty="0">
                <a:solidFill>
                  <a:srgbClr val="002060"/>
                </a:solidFill>
              </a:rPr>
              <a:t> </a:t>
            </a:r>
            <a:r>
              <a:rPr lang="en-AU" altLang="tr-TR" sz="2800" b="1" dirty="0" err="1" smtClean="0">
                <a:solidFill>
                  <a:srgbClr val="002060"/>
                </a:solidFill>
              </a:rPr>
              <a:t>olabilecek</a:t>
            </a:r>
            <a:r>
              <a:rPr lang="en-AU" altLang="tr-TR" sz="2800" b="1" dirty="0" smtClean="0">
                <a:solidFill>
                  <a:srgbClr val="002060"/>
                </a:solidFill>
              </a:rPr>
              <a:t> </a:t>
            </a:r>
            <a:r>
              <a:rPr lang="en-AU" altLang="tr-TR" sz="2800" b="1" dirty="0" err="1" smtClean="0">
                <a:solidFill>
                  <a:srgbClr val="002060"/>
                </a:solidFill>
              </a:rPr>
              <a:t>yoğunluk</a:t>
            </a:r>
            <a:r>
              <a:rPr lang="en-AU" altLang="tr-TR" sz="2800" b="1" dirty="0" smtClean="0">
                <a:solidFill>
                  <a:srgbClr val="002060"/>
                </a:solidFill>
              </a:rPr>
              <a:t> </a:t>
            </a:r>
            <a:r>
              <a:rPr lang="en-AU" altLang="tr-TR" sz="2800" b="1" dirty="0" err="1" smtClean="0">
                <a:solidFill>
                  <a:srgbClr val="002060"/>
                </a:solidFill>
              </a:rPr>
              <a:t>ve</a:t>
            </a:r>
            <a:r>
              <a:rPr lang="en-AU" altLang="tr-TR" sz="2800" b="1" dirty="0" smtClean="0">
                <a:solidFill>
                  <a:srgbClr val="002060"/>
                </a:solidFill>
              </a:rPr>
              <a:t> </a:t>
            </a:r>
            <a:r>
              <a:rPr lang="en-AU" altLang="tr-TR" sz="2800" b="1" dirty="0" err="1" smtClean="0">
                <a:solidFill>
                  <a:srgbClr val="002060"/>
                </a:solidFill>
              </a:rPr>
              <a:t>şekilde</a:t>
            </a:r>
            <a:r>
              <a:rPr lang="en-AU" altLang="tr-TR" sz="2800" b="1" dirty="0" smtClean="0">
                <a:solidFill>
                  <a:srgbClr val="002060"/>
                </a:solidFill>
              </a:rPr>
              <a:t> </a:t>
            </a:r>
            <a:r>
              <a:rPr lang="en-AU" altLang="tr-TR" sz="2800" b="1" dirty="0" err="1" smtClean="0">
                <a:solidFill>
                  <a:srgbClr val="002060"/>
                </a:solidFill>
              </a:rPr>
              <a:t>ise</a:t>
            </a:r>
            <a:r>
              <a:rPr lang="tr-TR" altLang="tr-TR" sz="2800" b="1" dirty="0" smtClean="0">
                <a:solidFill>
                  <a:srgbClr val="002060"/>
                </a:solidFill>
              </a:rPr>
              <a:t> </a:t>
            </a:r>
          </a:p>
        </p:txBody>
      </p:sp>
      <p:sp>
        <p:nvSpPr>
          <p:cNvPr id="14339" name="Rectangle 2"/>
          <p:cNvSpPr>
            <a:spLocks noGrp="1" noRot="1" noChangeArrowheads="1"/>
          </p:cNvSpPr>
          <p:nvPr>
            <p:ph type="title"/>
          </p:nvPr>
        </p:nvSpPr>
        <p:spPr/>
        <p:txBody>
          <a:bodyPr/>
          <a:lstStyle/>
          <a:p>
            <a:pPr eaLnBrk="1" hangingPunct="1"/>
            <a:r>
              <a:rPr lang="tr-TR" altLang="tr-TR" sz="3600" b="1" dirty="0" smtClean="0">
                <a:solidFill>
                  <a:srgbClr val="FF0000"/>
                </a:solidFill>
              </a:rPr>
              <a:t>1. </a:t>
            </a:r>
            <a:r>
              <a:rPr lang="en-AU" altLang="tr-TR" sz="3600" b="1" dirty="0" smtClean="0">
                <a:solidFill>
                  <a:srgbClr val="FF0000"/>
                </a:solidFill>
              </a:rPr>
              <a:t>Y</a:t>
            </a:r>
            <a:r>
              <a:rPr lang="tr-TR" altLang="tr-TR" sz="3600" b="1" dirty="0" smtClean="0">
                <a:solidFill>
                  <a:srgbClr val="FF0000"/>
                </a:solidFill>
              </a:rPr>
              <a:t>ÜKLE İLGİLİ RİSK FAKTÖRLERİ</a:t>
            </a:r>
          </a:p>
        </p:txBody>
      </p:sp>
    </p:spTree>
    <p:extLst>
      <p:ext uri="{BB962C8B-B14F-4D97-AF65-F5344CB8AC3E}">
        <p14:creationId xmlns:p14="http://schemas.microsoft.com/office/powerpoint/2010/main" val="36800996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Rot="1" noChangeArrowheads="1"/>
          </p:cNvSpPr>
          <p:nvPr>
            <p:ph idx="1"/>
          </p:nvPr>
        </p:nvSpPr>
        <p:spPr/>
        <p:txBody>
          <a:bodyPr rtlCol="0">
            <a:normAutofit/>
          </a:bodyPr>
          <a:lstStyle/>
          <a:p>
            <a:pPr marL="0" indent="0" eaLnBrk="1" fontAlgn="auto" hangingPunct="1">
              <a:spcAft>
                <a:spcPts val="0"/>
              </a:spcAft>
              <a:buNone/>
              <a:defRPr/>
            </a:pPr>
            <a:r>
              <a:rPr lang="en-AU" sz="2800" b="1" dirty="0">
                <a:solidFill>
                  <a:srgbClr val="002060"/>
                </a:solidFill>
              </a:rPr>
              <a:t>2. </a:t>
            </a:r>
            <a:r>
              <a:rPr lang="en-AU" sz="2800" b="1" dirty="0" err="1">
                <a:solidFill>
                  <a:srgbClr val="002060"/>
                </a:solidFill>
              </a:rPr>
              <a:t>Fiziksel</a:t>
            </a:r>
            <a:r>
              <a:rPr lang="en-AU" sz="2800" b="1" dirty="0">
                <a:solidFill>
                  <a:srgbClr val="002060"/>
                </a:solidFill>
              </a:rPr>
              <a:t> </a:t>
            </a:r>
            <a:r>
              <a:rPr lang="en-AU" sz="2800" b="1" dirty="0" err="1">
                <a:solidFill>
                  <a:srgbClr val="002060"/>
                </a:solidFill>
              </a:rPr>
              <a:t>güç</a:t>
            </a:r>
            <a:r>
              <a:rPr lang="en-AU" sz="2800" b="1" dirty="0">
                <a:solidFill>
                  <a:srgbClr val="002060"/>
                </a:solidFill>
              </a:rPr>
              <a:t> </a:t>
            </a:r>
            <a:r>
              <a:rPr lang="en-AU" sz="2800" b="1" dirty="0" err="1">
                <a:solidFill>
                  <a:srgbClr val="002060"/>
                </a:solidFill>
              </a:rPr>
              <a:t>gereksinimi</a:t>
            </a:r>
            <a:endParaRPr lang="tr-TR" sz="2800" b="1" dirty="0">
              <a:solidFill>
                <a:srgbClr val="002060"/>
              </a:solidFill>
            </a:endParaRPr>
          </a:p>
          <a:p>
            <a:pPr marL="0" indent="0" eaLnBrk="1" fontAlgn="auto" hangingPunct="1">
              <a:spcAft>
                <a:spcPts val="0"/>
              </a:spcAft>
              <a:buNone/>
              <a:defRPr/>
            </a:pPr>
            <a:r>
              <a:rPr lang="en-AU" sz="2800" b="1" dirty="0" err="1">
                <a:solidFill>
                  <a:srgbClr val="002060"/>
                </a:solidFill>
              </a:rPr>
              <a:t>İş</a:t>
            </a:r>
            <a:r>
              <a:rPr lang="en-AU" sz="2800" b="1" dirty="0">
                <a:solidFill>
                  <a:srgbClr val="002060"/>
                </a:solidFill>
              </a:rPr>
              <a:t>;</a:t>
            </a:r>
            <a:br>
              <a:rPr lang="en-AU" sz="2800" b="1" dirty="0">
                <a:solidFill>
                  <a:srgbClr val="002060"/>
                </a:solidFill>
              </a:rPr>
            </a:br>
            <a:r>
              <a:rPr lang="en-AU" sz="2800" b="1" dirty="0">
                <a:solidFill>
                  <a:srgbClr val="002060"/>
                </a:solidFill>
              </a:rPr>
              <a:t>- </a:t>
            </a:r>
            <a:r>
              <a:rPr lang="en-AU" sz="2800" b="1" dirty="0" err="1">
                <a:solidFill>
                  <a:srgbClr val="002060"/>
                </a:solidFill>
              </a:rPr>
              <a:t>çok</a:t>
            </a:r>
            <a:r>
              <a:rPr lang="en-AU" sz="2800" b="1" dirty="0">
                <a:solidFill>
                  <a:srgbClr val="002060"/>
                </a:solidFill>
              </a:rPr>
              <a:t> </a:t>
            </a:r>
            <a:r>
              <a:rPr lang="en-AU" sz="2800" b="1" dirty="0" err="1">
                <a:solidFill>
                  <a:srgbClr val="002060"/>
                </a:solidFill>
              </a:rPr>
              <a:t>yorucu</a:t>
            </a:r>
            <a:r>
              <a:rPr lang="en-AU" sz="2800" b="1" dirty="0">
                <a:solidFill>
                  <a:srgbClr val="002060"/>
                </a:solidFill>
              </a:rPr>
              <a:t> </a:t>
            </a:r>
            <a:r>
              <a:rPr lang="en-AU" sz="2800" b="1" dirty="0" err="1">
                <a:solidFill>
                  <a:srgbClr val="002060"/>
                </a:solidFill>
              </a:rPr>
              <a:t>ise</a:t>
            </a:r>
            <a:r>
              <a:rPr lang="en-AU" sz="2800" b="1" dirty="0">
                <a:solidFill>
                  <a:srgbClr val="002060"/>
                </a:solidFill>
              </a:rPr>
              <a:t>,</a:t>
            </a:r>
            <a:br>
              <a:rPr lang="en-AU" sz="2800" b="1" dirty="0">
                <a:solidFill>
                  <a:srgbClr val="002060"/>
                </a:solidFill>
              </a:rPr>
            </a:br>
            <a:r>
              <a:rPr lang="en-AU" sz="2800" b="1" dirty="0">
                <a:solidFill>
                  <a:srgbClr val="002060"/>
                </a:solidFill>
              </a:rPr>
              <a:t>- </a:t>
            </a:r>
            <a:r>
              <a:rPr lang="en-AU" sz="2800" b="1" dirty="0" err="1">
                <a:solidFill>
                  <a:srgbClr val="002060"/>
                </a:solidFill>
              </a:rPr>
              <a:t>mutlaka</a:t>
            </a:r>
            <a:r>
              <a:rPr lang="en-AU" sz="2800" b="1" dirty="0">
                <a:solidFill>
                  <a:srgbClr val="002060"/>
                </a:solidFill>
              </a:rPr>
              <a:t> </a:t>
            </a:r>
            <a:r>
              <a:rPr lang="en-AU" sz="2800" b="1" dirty="0" err="1">
                <a:solidFill>
                  <a:srgbClr val="002060"/>
                </a:solidFill>
              </a:rPr>
              <a:t>vücudun</a:t>
            </a:r>
            <a:r>
              <a:rPr lang="en-AU" sz="2800" b="1" dirty="0">
                <a:solidFill>
                  <a:srgbClr val="002060"/>
                </a:solidFill>
              </a:rPr>
              <a:t> </a:t>
            </a:r>
            <a:r>
              <a:rPr lang="en-AU" sz="2800" b="1" dirty="0" err="1">
                <a:solidFill>
                  <a:srgbClr val="002060"/>
                </a:solidFill>
              </a:rPr>
              <a:t>bükülmesi</a:t>
            </a:r>
            <a:r>
              <a:rPr lang="en-AU" sz="2800" b="1" dirty="0">
                <a:solidFill>
                  <a:srgbClr val="002060"/>
                </a:solidFill>
              </a:rPr>
              <a:t> </a:t>
            </a:r>
            <a:r>
              <a:rPr lang="en-AU" sz="2800" b="1" dirty="0" err="1">
                <a:solidFill>
                  <a:srgbClr val="002060"/>
                </a:solidFill>
              </a:rPr>
              <a:t>ile</a:t>
            </a:r>
            <a:r>
              <a:rPr lang="en-AU" sz="2800" b="1" dirty="0">
                <a:solidFill>
                  <a:srgbClr val="002060"/>
                </a:solidFill>
              </a:rPr>
              <a:t> </a:t>
            </a:r>
            <a:r>
              <a:rPr lang="en-AU" sz="2800" b="1" dirty="0" err="1">
                <a:solidFill>
                  <a:srgbClr val="002060"/>
                </a:solidFill>
              </a:rPr>
              <a:t>yapılabiliyorsa</a:t>
            </a:r>
            <a:r>
              <a:rPr lang="en-AU" sz="2800" b="1" dirty="0">
                <a:solidFill>
                  <a:srgbClr val="002060"/>
                </a:solidFill>
              </a:rPr>
              <a:t>,</a:t>
            </a:r>
            <a:br>
              <a:rPr lang="en-AU" sz="2800" b="1" dirty="0">
                <a:solidFill>
                  <a:srgbClr val="002060"/>
                </a:solidFill>
              </a:rPr>
            </a:br>
            <a:r>
              <a:rPr lang="en-AU" sz="2800" b="1" dirty="0">
                <a:solidFill>
                  <a:srgbClr val="002060"/>
                </a:solidFill>
              </a:rPr>
              <a:t>- </a:t>
            </a:r>
            <a:r>
              <a:rPr lang="en-AU" sz="2800" b="1" dirty="0" err="1">
                <a:solidFill>
                  <a:srgbClr val="002060"/>
                </a:solidFill>
              </a:rPr>
              <a:t>yükün</a:t>
            </a:r>
            <a:r>
              <a:rPr lang="en-AU" sz="2800" b="1" dirty="0">
                <a:solidFill>
                  <a:srgbClr val="002060"/>
                </a:solidFill>
              </a:rPr>
              <a:t> </a:t>
            </a:r>
            <a:r>
              <a:rPr lang="en-AU" sz="2800" b="1" dirty="0" err="1">
                <a:solidFill>
                  <a:srgbClr val="002060"/>
                </a:solidFill>
              </a:rPr>
              <a:t>ani</a:t>
            </a:r>
            <a:r>
              <a:rPr lang="en-AU" sz="2800" b="1" dirty="0">
                <a:solidFill>
                  <a:srgbClr val="002060"/>
                </a:solidFill>
              </a:rPr>
              <a:t> </a:t>
            </a:r>
            <a:r>
              <a:rPr lang="en-AU" sz="2800" b="1" dirty="0" err="1">
                <a:solidFill>
                  <a:srgbClr val="002060"/>
                </a:solidFill>
              </a:rPr>
              <a:t>hareketi</a:t>
            </a:r>
            <a:r>
              <a:rPr lang="en-AU" sz="2800" b="1" dirty="0">
                <a:solidFill>
                  <a:srgbClr val="002060"/>
                </a:solidFill>
              </a:rPr>
              <a:t> </a:t>
            </a:r>
            <a:r>
              <a:rPr lang="en-AU" sz="2800" b="1" dirty="0" err="1">
                <a:solidFill>
                  <a:srgbClr val="002060"/>
                </a:solidFill>
              </a:rPr>
              <a:t>ile</a:t>
            </a:r>
            <a:r>
              <a:rPr lang="en-AU" sz="2800" b="1" dirty="0">
                <a:solidFill>
                  <a:srgbClr val="002060"/>
                </a:solidFill>
              </a:rPr>
              <a:t> </a:t>
            </a:r>
            <a:r>
              <a:rPr lang="en-AU" sz="2800" b="1" dirty="0" err="1">
                <a:solidFill>
                  <a:srgbClr val="002060"/>
                </a:solidFill>
              </a:rPr>
              <a:t>sonuçlanıyorsa</a:t>
            </a:r>
            <a:r>
              <a:rPr lang="en-AU" sz="2800" b="1" dirty="0">
                <a:solidFill>
                  <a:srgbClr val="002060"/>
                </a:solidFill>
              </a:rPr>
              <a:t>,</a:t>
            </a:r>
            <a:br>
              <a:rPr lang="en-AU" sz="2800" b="1" dirty="0">
                <a:solidFill>
                  <a:srgbClr val="002060"/>
                </a:solidFill>
              </a:rPr>
            </a:br>
            <a:r>
              <a:rPr lang="en-AU" sz="2800" b="1" dirty="0">
                <a:solidFill>
                  <a:srgbClr val="002060"/>
                </a:solidFill>
              </a:rPr>
              <a:t>- </a:t>
            </a:r>
            <a:r>
              <a:rPr lang="en-AU" sz="2800" b="1" dirty="0" err="1">
                <a:solidFill>
                  <a:srgbClr val="002060"/>
                </a:solidFill>
              </a:rPr>
              <a:t>vücut</a:t>
            </a:r>
            <a:r>
              <a:rPr lang="en-AU" sz="2800" b="1" dirty="0">
                <a:solidFill>
                  <a:srgbClr val="002060"/>
                </a:solidFill>
              </a:rPr>
              <a:t> </a:t>
            </a:r>
            <a:r>
              <a:rPr lang="en-AU" sz="2800" b="1" dirty="0" err="1">
                <a:solidFill>
                  <a:srgbClr val="002060"/>
                </a:solidFill>
              </a:rPr>
              <a:t>dengesiz</a:t>
            </a:r>
            <a:r>
              <a:rPr lang="en-AU" sz="2800" b="1" dirty="0">
                <a:solidFill>
                  <a:srgbClr val="002060"/>
                </a:solidFill>
              </a:rPr>
              <a:t> </a:t>
            </a:r>
            <a:r>
              <a:rPr lang="en-AU" sz="2800" b="1" dirty="0" err="1">
                <a:solidFill>
                  <a:srgbClr val="002060"/>
                </a:solidFill>
              </a:rPr>
              <a:t>bir</a:t>
            </a:r>
            <a:r>
              <a:rPr lang="en-AU" sz="2800" b="1" dirty="0">
                <a:solidFill>
                  <a:srgbClr val="002060"/>
                </a:solidFill>
              </a:rPr>
              <a:t> </a:t>
            </a:r>
            <a:r>
              <a:rPr lang="en-AU" sz="2800" b="1" dirty="0" err="1">
                <a:solidFill>
                  <a:srgbClr val="002060"/>
                </a:solidFill>
              </a:rPr>
              <a:t>pozisyonda</a:t>
            </a:r>
            <a:r>
              <a:rPr lang="en-AU" sz="2800" b="1" dirty="0">
                <a:solidFill>
                  <a:srgbClr val="002060"/>
                </a:solidFill>
              </a:rPr>
              <a:t> </a:t>
            </a:r>
            <a:r>
              <a:rPr lang="en-AU" sz="2800" b="1" dirty="0" err="1">
                <a:solidFill>
                  <a:srgbClr val="002060"/>
                </a:solidFill>
              </a:rPr>
              <a:t>iken</a:t>
            </a:r>
            <a:r>
              <a:rPr lang="en-AU" sz="2800" b="1" dirty="0">
                <a:solidFill>
                  <a:srgbClr val="002060"/>
                </a:solidFill>
              </a:rPr>
              <a:t> </a:t>
            </a:r>
            <a:r>
              <a:rPr lang="en-AU" sz="2800" b="1" dirty="0" err="1">
                <a:solidFill>
                  <a:srgbClr val="002060"/>
                </a:solidFill>
              </a:rPr>
              <a:t>yapılıyorsa</a:t>
            </a:r>
            <a:r>
              <a:rPr lang="en-AU" sz="2800" b="1" dirty="0">
                <a:solidFill>
                  <a:srgbClr val="002060"/>
                </a:solidFill>
              </a:rPr>
              <a:t>,</a:t>
            </a:r>
            <a:br>
              <a:rPr lang="en-AU" sz="2800" b="1" dirty="0">
                <a:solidFill>
                  <a:srgbClr val="002060"/>
                </a:solidFill>
              </a:rPr>
            </a:br>
            <a:endParaRPr lang="tr-TR" sz="2800" b="1" dirty="0" smtClean="0">
              <a:solidFill>
                <a:srgbClr val="002060"/>
              </a:solidFill>
            </a:endParaRPr>
          </a:p>
          <a:p>
            <a:pPr marL="0" indent="0" eaLnBrk="1" fontAlgn="auto" hangingPunct="1">
              <a:spcAft>
                <a:spcPts val="0"/>
              </a:spcAft>
              <a:buNone/>
              <a:defRPr/>
            </a:pPr>
            <a:r>
              <a:rPr lang="en-AU" sz="2800" b="1" dirty="0" err="1" smtClean="0">
                <a:solidFill>
                  <a:srgbClr val="002060"/>
                </a:solidFill>
              </a:rPr>
              <a:t>bedenen</a:t>
            </a:r>
            <a:r>
              <a:rPr lang="en-AU" sz="2800" b="1" dirty="0" smtClean="0">
                <a:solidFill>
                  <a:srgbClr val="002060"/>
                </a:solidFill>
              </a:rPr>
              <a:t> </a:t>
            </a:r>
            <a:r>
              <a:rPr lang="en-AU" sz="2800" b="1" dirty="0" err="1">
                <a:solidFill>
                  <a:srgbClr val="002060"/>
                </a:solidFill>
              </a:rPr>
              <a:t>çalışma</a:t>
            </a:r>
            <a:r>
              <a:rPr lang="en-AU" sz="2800" b="1" dirty="0">
                <a:solidFill>
                  <a:srgbClr val="002060"/>
                </a:solidFill>
              </a:rPr>
              <a:t> </a:t>
            </a:r>
            <a:r>
              <a:rPr lang="en-AU" sz="2800" b="1" dirty="0" err="1">
                <a:solidFill>
                  <a:srgbClr val="002060"/>
                </a:solidFill>
              </a:rPr>
              <a:t>şekli</a:t>
            </a:r>
            <a:r>
              <a:rPr lang="en-AU" sz="2800" b="1" dirty="0">
                <a:solidFill>
                  <a:srgbClr val="002060"/>
                </a:solidFill>
              </a:rPr>
              <a:t> </a:t>
            </a:r>
            <a:r>
              <a:rPr lang="en-AU" sz="2800" b="1" dirty="0" err="1">
                <a:solidFill>
                  <a:srgbClr val="002060"/>
                </a:solidFill>
              </a:rPr>
              <a:t>ve</a:t>
            </a:r>
            <a:r>
              <a:rPr lang="en-AU" sz="2800" b="1" dirty="0">
                <a:solidFill>
                  <a:srgbClr val="002060"/>
                </a:solidFill>
              </a:rPr>
              <a:t> </a:t>
            </a:r>
            <a:r>
              <a:rPr lang="en-AU" sz="2800" b="1" dirty="0" err="1">
                <a:solidFill>
                  <a:srgbClr val="002060"/>
                </a:solidFill>
              </a:rPr>
              <a:t>harcanan</a:t>
            </a:r>
            <a:r>
              <a:rPr lang="en-AU" sz="2800" b="1" dirty="0">
                <a:solidFill>
                  <a:srgbClr val="002060"/>
                </a:solidFill>
              </a:rPr>
              <a:t> </a:t>
            </a:r>
            <a:r>
              <a:rPr lang="en-AU" sz="2800" b="1" dirty="0" err="1">
                <a:solidFill>
                  <a:srgbClr val="002060"/>
                </a:solidFill>
              </a:rPr>
              <a:t>güç</a:t>
            </a:r>
            <a:r>
              <a:rPr lang="en-AU" sz="2800" b="1" dirty="0">
                <a:solidFill>
                  <a:srgbClr val="002060"/>
                </a:solidFill>
              </a:rPr>
              <a:t>, </a:t>
            </a:r>
            <a:r>
              <a:rPr lang="en-AU" sz="2800" b="1" dirty="0" err="1">
                <a:solidFill>
                  <a:srgbClr val="002060"/>
                </a:solidFill>
              </a:rPr>
              <a:t>özellikle</a:t>
            </a:r>
            <a:r>
              <a:rPr lang="en-AU" sz="2800" b="1" dirty="0">
                <a:solidFill>
                  <a:srgbClr val="002060"/>
                </a:solidFill>
              </a:rPr>
              <a:t> </a:t>
            </a:r>
            <a:r>
              <a:rPr lang="en-AU" sz="2800" b="1" dirty="0" err="1">
                <a:solidFill>
                  <a:srgbClr val="002060"/>
                </a:solidFill>
              </a:rPr>
              <a:t>sırt</a:t>
            </a:r>
            <a:r>
              <a:rPr lang="en-AU" sz="2800" b="1" dirty="0">
                <a:solidFill>
                  <a:srgbClr val="002060"/>
                </a:solidFill>
              </a:rPr>
              <a:t> </a:t>
            </a:r>
            <a:r>
              <a:rPr lang="en-AU" sz="2800" b="1" dirty="0" err="1">
                <a:solidFill>
                  <a:srgbClr val="002060"/>
                </a:solidFill>
              </a:rPr>
              <a:t>ve</a:t>
            </a:r>
            <a:r>
              <a:rPr lang="en-AU" sz="2800" b="1" dirty="0">
                <a:solidFill>
                  <a:srgbClr val="002060"/>
                </a:solidFill>
              </a:rPr>
              <a:t> bel </a:t>
            </a:r>
            <a:r>
              <a:rPr lang="en-AU" sz="2800" b="1" dirty="0" err="1">
                <a:solidFill>
                  <a:srgbClr val="002060"/>
                </a:solidFill>
              </a:rPr>
              <a:t>incinmelerine</a:t>
            </a:r>
            <a:r>
              <a:rPr lang="en-AU" sz="2800" b="1" dirty="0">
                <a:solidFill>
                  <a:srgbClr val="002060"/>
                </a:solidFill>
              </a:rPr>
              <a:t> </a:t>
            </a:r>
            <a:r>
              <a:rPr lang="en-AU" sz="2800" b="1" dirty="0" err="1">
                <a:solidFill>
                  <a:srgbClr val="002060"/>
                </a:solidFill>
              </a:rPr>
              <a:t>neden</a:t>
            </a:r>
            <a:r>
              <a:rPr lang="en-AU" sz="2800" b="1" dirty="0">
                <a:solidFill>
                  <a:srgbClr val="002060"/>
                </a:solidFill>
              </a:rPr>
              <a:t> </a:t>
            </a:r>
            <a:r>
              <a:rPr lang="en-AU" sz="2800" b="1" dirty="0" err="1">
                <a:solidFill>
                  <a:srgbClr val="002060"/>
                </a:solidFill>
              </a:rPr>
              <a:t>olabilir</a:t>
            </a:r>
            <a:r>
              <a:rPr lang="tr-TR" sz="2800" b="1" dirty="0">
                <a:solidFill>
                  <a:srgbClr val="002060"/>
                </a:solidFill>
              </a:rPr>
              <a:t>  </a:t>
            </a:r>
          </a:p>
        </p:txBody>
      </p:sp>
      <p:sp>
        <p:nvSpPr>
          <p:cNvPr id="15363" name="Rectangle 2"/>
          <p:cNvSpPr>
            <a:spLocks noGrp="1" noRot="1" noChangeArrowheads="1"/>
          </p:cNvSpPr>
          <p:nvPr>
            <p:ph type="title"/>
          </p:nvPr>
        </p:nvSpPr>
        <p:spPr/>
        <p:txBody>
          <a:bodyPr/>
          <a:lstStyle/>
          <a:p>
            <a:pPr eaLnBrk="1" hangingPunct="1"/>
            <a:r>
              <a:rPr lang="tr-TR" altLang="tr-TR" sz="4000" b="1" dirty="0" smtClean="0">
                <a:solidFill>
                  <a:srgbClr val="FF0000"/>
                </a:solidFill>
              </a:rPr>
              <a:t>1. </a:t>
            </a:r>
            <a:r>
              <a:rPr lang="en-AU" altLang="tr-TR" sz="4000" b="1" dirty="0" smtClean="0">
                <a:solidFill>
                  <a:srgbClr val="FF0000"/>
                </a:solidFill>
              </a:rPr>
              <a:t>Y</a:t>
            </a:r>
            <a:r>
              <a:rPr lang="tr-TR" altLang="tr-TR" sz="4000" b="1" dirty="0" smtClean="0">
                <a:solidFill>
                  <a:srgbClr val="FF0000"/>
                </a:solidFill>
              </a:rPr>
              <a:t>ÜKLE İLGİLİ RİSK FAKTÖRLERİ</a:t>
            </a:r>
          </a:p>
        </p:txBody>
      </p:sp>
    </p:spTree>
    <p:extLst>
      <p:ext uri="{BB962C8B-B14F-4D97-AF65-F5344CB8AC3E}">
        <p14:creationId xmlns:p14="http://schemas.microsoft.com/office/powerpoint/2010/main" val="4728566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idx="1"/>
          </p:nvPr>
        </p:nvSpPr>
        <p:spPr>
          <a:xfrm>
            <a:off x="457200" y="1600200"/>
            <a:ext cx="8435280" cy="4525963"/>
          </a:xfrm>
        </p:spPr>
        <p:txBody>
          <a:bodyPr rtlCol="0">
            <a:normAutofit lnSpcReduction="10000"/>
          </a:bodyPr>
          <a:lstStyle/>
          <a:p>
            <a:pPr marL="0" indent="0" eaLnBrk="1" fontAlgn="auto" hangingPunct="1">
              <a:spcAft>
                <a:spcPts val="0"/>
              </a:spcAft>
              <a:buNone/>
              <a:defRPr/>
            </a:pPr>
            <a:r>
              <a:rPr lang="en-AU" sz="2800" b="1" dirty="0">
                <a:solidFill>
                  <a:srgbClr val="002060"/>
                </a:solidFill>
              </a:rPr>
              <a:t>3. </a:t>
            </a:r>
            <a:r>
              <a:rPr lang="en-AU" sz="2800" b="1" dirty="0" err="1">
                <a:solidFill>
                  <a:srgbClr val="002060"/>
                </a:solidFill>
              </a:rPr>
              <a:t>Çalışma</a:t>
            </a:r>
            <a:r>
              <a:rPr lang="en-AU" sz="2800" b="1" dirty="0">
                <a:solidFill>
                  <a:srgbClr val="002060"/>
                </a:solidFill>
              </a:rPr>
              <a:t> </a:t>
            </a:r>
            <a:r>
              <a:rPr lang="en-AU" sz="2800" b="1" dirty="0" err="1">
                <a:solidFill>
                  <a:srgbClr val="002060"/>
                </a:solidFill>
              </a:rPr>
              <a:t>ortamının</a:t>
            </a:r>
            <a:r>
              <a:rPr lang="en-AU" sz="2800" b="1" dirty="0">
                <a:solidFill>
                  <a:srgbClr val="002060"/>
                </a:solidFill>
              </a:rPr>
              <a:t> </a:t>
            </a:r>
            <a:r>
              <a:rPr lang="en-AU" sz="2800" b="1" dirty="0" err="1">
                <a:solidFill>
                  <a:srgbClr val="002060"/>
                </a:solidFill>
              </a:rPr>
              <a:t>özellikleri</a:t>
            </a:r>
            <a:r>
              <a:rPr lang="en-AU" sz="2800" b="1" dirty="0">
                <a:solidFill>
                  <a:srgbClr val="002060"/>
                </a:solidFill>
              </a:rPr>
              <a:t/>
            </a:r>
            <a:br>
              <a:rPr lang="en-AU" sz="2800" b="1" dirty="0">
                <a:solidFill>
                  <a:srgbClr val="002060"/>
                </a:solidFill>
              </a:rPr>
            </a:br>
            <a:r>
              <a:rPr lang="en-AU" sz="2800" b="1" dirty="0" err="1">
                <a:solidFill>
                  <a:srgbClr val="002060"/>
                </a:solidFill>
              </a:rPr>
              <a:t>Çalışma</a:t>
            </a:r>
            <a:r>
              <a:rPr lang="en-AU" sz="2800" b="1" dirty="0">
                <a:solidFill>
                  <a:srgbClr val="002060"/>
                </a:solidFill>
              </a:rPr>
              <a:t> </a:t>
            </a:r>
            <a:r>
              <a:rPr lang="en-AU" sz="2800" b="1" dirty="0" err="1">
                <a:solidFill>
                  <a:srgbClr val="002060"/>
                </a:solidFill>
              </a:rPr>
              <a:t>ortamı</a:t>
            </a:r>
            <a:r>
              <a:rPr lang="en-AU" sz="2800" b="1" dirty="0">
                <a:solidFill>
                  <a:srgbClr val="002060"/>
                </a:solidFill>
              </a:rPr>
              <a:t> </a:t>
            </a:r>
            <a:r>
              <a:rPr lang="en-AU" sz="2800" b="1" dirty="0" err="1">
                <a:solidFill>
                  <a:srgbClr val="002060"/>
                </a:solidFill>
              </a:rPr>
              <a:t>aşağıdaki</a:t>
            </a:r>
            <a:r>
              <a:rPr lang="en-AU" sz="2800" b="1" dirty="0">
                <a:solidFill>
                  <a:srgbClr val="002060"/>
                </a:solidFill>
              </a:rPr>
              <a:t> </a:t>
            </a:r>
            <a:r>
              <a:rPr lang="en-AU" sz="2800" b="1" dirty="0" err="1">
                <a:solidFill>
                  <a:srgbClr val="002060"/>
                </a:solidFill>
              </a:rPr>
              <a:t>özelliklerde</a:t>
            </a:r>
            <a:r>
              <a:rPr lang="en-AU" sz="2800" b="1" dirty="0">
                <a:solidFill>
                  <a:srgbClr val="002060"/>
                </a:solidFill>
              </a:rPr>
              <a:t> </a:t>
            </a:r>
            <a:r>
              <a:rPr lang="en-AU" sz="2800" b="1" dirty="0" err="1">
                <a:solidFill>
                  <a:srgbClr val="002060"/>
                </a:solidFill>
              </a:rPr>
              <a:t>ise</a:t>
            </a:r>
            <a:r>
              <a:rPr lang="en-AU" sz="2800" b="1" dirty="0">
                <a:solidFill>
                  <a:srgbClr val="002060"/>
                </a:solidFill>
              </a:rPr>
              <a:t>, </a:t>
            </a:r>
            <a:r>
              <a:rPr lang="en-AU" sz="2800" b="1" dirty="0" err="1">
                <a:solidFill>
                  <a:srgbClr val="002060"/>
                </a:solidFill>
              </a:rPr>
              <a:t>özellikle</a:t>
            </a:r>
            <a:r>
              <a:rPr lang="en-AU" sz="2800" b="1" dirty="0">
                <a:solidFill>
                  <a:srgbClr val="002060"/>
                </a:solidFill>
              </a:rPr>
              <a:t> </a:t>
            </a:r>
            <a:r>
              <a:rPr lang="en-AU" sz="2800" b="1" dirty="0" err="1">
                <a:solidFill>
                  <a:srgbClr val="002060"/>
                </a:solidFill>
              </a:rPr>
              <a:t>sırt</a:t>
            </a:r>
            <a:r>
              <a:rPr lang="en-AU" sz="2800" b="1" dirty="0">
                <a:solidFill>
                  <a:srgbClr val="002060"/>
                </a:solidFill>
              </a:rPr>
              <a:t> </a:t>
            </a:r>
            <a:r>
              <a:rPr lang="en-AU" sz="2800" b="1" dirty="0" err="1">
                <a:solidFill>
                  <a:srgbClr val="002060"/>
                </a:solidFill>
              </a:rPr>
              <a:t>incinmesi</a:t>
            </a:r>
            <a:r>
              <a:rPr lang="en-AU" sz="2800" b="1" dirty="0">
                <a:solidFill>
                  <a:srgbClr val="002060"/>
                </a:solidFill>
              </a:rPr>
              <a:t> </a:t>
            </a:r>
            <a:r>
              <a:rPr lang="en-AU" sz="2800" b="1" dirty="0" err="1">
                <a:solidFill>
                  <a:srgbClr val="002060"/>
                </a:solidFill>
              </a:rPr>
              <a:t>riskini</a:t>
            </a:r>
            <a:r>
              <a:rPr lang="en-AU" sz="2800" b="1" dirty="0">
                <a:solidFill>
                  <a:srgbClr val="002060"/>
                </a:solidFill>
              </a:rPr>
              <a:t> </a:t>
            </a:r>
            <a:r>
              <a:rPr lang="en-AU" sz="2800" b="1" dirty="0" err="1">
                <a:solidFill>
                  <a:srgbClr val="002060"/>
                </a:solidFill>
              </a:rPr>
              <a:t>artırabilir</a:t>
            </a:r>
            <a:r>
              <a:rPr lang="en-AU" sz="2800" b="1" dirty="0" smtClean="0">
                <a:solidFill>
                  <a:srgbClr val="002060"/>
                </a:solidFill>
              </a:rPr>
              <a:t>;</a:t>
            </a:r>
            <a:endParaRPr lang="tr-TR" sz="2800" b="1" dirty="0" smtClean="0">
              <a:solidFill>
                <a:srgbClr val="002060"/>
              </a:solidFill>
            </a:endParaRPr>
          </a:p>
          <a:p>
            <a:pPr marL="0" indent="0" eaLnBrk="1" fontAlgn="auto" hangingPunct="1">
              <a:spcAft>
                <a:spcPts val="0"/>
              </a:spcAft>
              <a:buNone/>
              <a:defRPr/>
            </a:pPr>
            <a:r>
              <a:rPr lang="en-AU" sz="2800" b="1" dirty="0">
                <a:solidFill>
                  <a:srgbClr val="002060"/>
                </a:solidFill>
              </a:rPr>
              <a:t/>
            </a:r>
            <a:br>
              <a:rPr lang="en-AU" sz="2800" b="1" dirty="0">
                <a:solidFill>
                  <a:srgbClr val="002060"/>
                </a:solidFill>
              </a:rPr>
            </a:br>
            <a:r>
              <a:rPr lang="en-AU" sz="2800" b="1" dirty="0">
                <a:solidFill>
                  <a:srgbClr val="002060"/>
                </a:solidFill>
              </a:rPr>
              <a:t>- </a:t>
            </a:r>
            <a:r>
              <a:rPr lang="en-AU" sz="2800" b="1" dirty="0" err="1">
                <a:solidFill>
                  <a:srgbClr val="002060"/>
                </a:solidFill>
              </a:rPr>
              <a:t>çalışılan</a:t>
            </a:r>
            <a:r>
              <a:rPr lang="en-AU" sz="2800" b="1" dirty="0">
                <a:solidFill>
                  <a:srgbClr val="002060"/>
                </a:solidFill>
              </a:rPr>
              <a:t> </a:t>
            </a:r>
            <a:r>
              <a:rPr lang="en-AU" sz="2800" b="1" dirty="0" err="1">
                <a:solidFill>
                  <a:srgbClr val="002060"/>
                </a:solidFill>
              </a:rPr>
              <a:t>yer</a:t>
            </a:r>
            <a:r>
              <a:rPr lang="en-AU" sz="2800" b="1" dirty="0">
                <a:solidFill>
                  <a:srgbClr val="002060"/>
                </a:solidFill>
              </a:rPr>
              <a:t> </a:t>
            </a:r>
            <a:r>
              <a:rPr lang="en-AU" sz="2800" b="1" dirty="0" err="1">
                <a:solidFill>
                  <a:srgbClr val="002060"/>
                </a:solidFill>
              </a:rPr>
              <a:t>işi</a:t>
            </a:r>
            <a:r>
              <a:rPr lang="en-AU" sz="2800" b="1" dirty="0">
                <a:solidFill>
                  <a:srgbClr val="002060"/>
                </a:solidFill>
              </a:rPr>
              <a:t> </a:t>
            </a:r>
            <a:r>
              <a:rPr lang="en-AU" sz="2800" b="1" dirty="0" err="1">
                <a:solidFill>
                  <a:srgbClr val="002060"/>
                </a:solidFill>
              </a:rPr>
              <a:t>yapmak</a:t>
            </a:r>
            <a:r>
              <a:rPr lang="en-AU" sz="2800" b="1" dirty="0">
                <a:solidFill>
                  <a:srgbClr val="002060"/>
                </a:solidFill>
              </a:rPr>
              <a:t> </a:t>
            </a:r>
            <a:r>
              <a:rPr lang="en-AU" sz="2800" b="1" dirty="0" err="1">
                <a:solidFill>
                  <a:srgbClr val="002060"/>
                </a:solidFill>
              </a:rPr>
              <a:t>için</a:t>
            </a:r>
            <a:r>
              <a:rPr lang="en-AU" sz="2800" b="1" dirty="0">
                <a:solidFill>
                  <a:srgbClr val="002060"/>
                </a:solidFill>
              </a:rPr>
              <a:t> </a:t>
            </a:r>
            <a:r>
              <a:rPr lang="en-AU" sz="2800" b="1" dirty="0" err="1">
                <a:solidFill>
                  <a:srgbClr val="002060"/>
                </a:solidFill>
              </a:rPr>
              <a:t>yeterli</a:t>
            </a:r>
            <a:r>
              <a:rPr lang="en-AU" sz="2800" b="1" dirty="0">
                <a:solidFill>
                  <a:srgbClr val="002060"/>
                </a:solidFill>
              </a:rPr>
              <a:t> </a:t>
            </a:r>
            <a:r>
              <a:rPr lang="en-AU" sz="2800" b="1" dirty="0" err="1">
                <a:solidFill>
                  <a:srgbClr val="002060"/>
                </a:solidFill>
              </a:rPr>
              <a:t>genişlik</a:t>
            </a:r>
            <a:r>
              <a:rPr lang="en-AU" sz="2800" b="1" dirty="0">
                <a:solidFill>
                  <a:srgbClr val="002060"/>
                </a:solidFill>
              </a:rPr>
              <a:t> </a:t>
            </a:r>
            <a:r>
              <a:rPr lang="en-AU" sz="2800" b="1" dirty="0" err="1">
                <a:solidFill>
                  <a:srgbClr val="002060"/>
                </a:solidFill>
              </a:rPr>
              <a:t>ve</a:t>
            </a:r>
            <a:r>
              <a:rPr lang="en-AU" sz="2800" b="1" dirty="0">
                <a:solidFill>
                  <a:srgbClr val="002060"/>
                </a:solidFill>
              </a:rPr>
              <a:t> </a:t>
            </a:r>
            <a:r>
              <a:rPr lang="en-AU" sz="2800" b="1" dirty="0" err="1">
                <a:solidFill>
                  <a:srgbClr val="002060"/>
                </a:solidFill>
              </a:rPr>
              <a:t>yükseklikte</a:t>
            </a:r>
            <a:r>
              <a:rPr lang="en-AU" sz="2800" b="1" dirty="0">
                <a:solidFill>
                  <a:srgbClr val="002060"/>
                </a:solidFill>
              </a:rPr>
              <a:t> </a:t>
            </a:r>
            <a:r>
              <a:rPr lang="en-AU" sz="2800" b="1" dirty="0" err="1">
                <a:solidFill>
                  <a:srgbClr val="002060"/>
                </a:solidFill>
              </a:rPr>
              <a:t>değil</a:t>
            </a:r>
            <a:r>
              <a:rPr lang="en-AU" sz="2800" b="1" dirty="0">
                <a:solidFill>
                  <a:srgbClr val="002060"/>
                </a:solidFill>
              </a:rPr>
              <a:t> </a:t>
            </a:r>
            <a:r>
              <a:rPr lang="en-AU" sz="2800" b="1" dirty="0" err="1">
                <a:solidFill>
                  <a:srgbClr val="002060"/>
                </a:solidFill>
              </a:rPr>
              <a:t>ise</a:t>
            </a:r>
            <a:r>
              <a:rPr lang="en-AU" sz="2800" b="1" dirty="0">
                <a:solidFill>
                  <a:srgbClr val="002060"/>
                </a:solidFill>
              </a:rPr>
              <a:t>,</a:t>
            </a:r>
            <a:br>
              <a:rPr lang="en-AU" sz="2800" b="1" dirty="0">
                <a:solidFill>
                  <a:srgbClr val="002060"/>
                </a:solidFill>
              </a:rPr>
            </a:br>
            <a:r>
              <a:rPr lang="en-AU" sz="2800" b="1" dirty="0">
                <a:solidFill>
                  <a:srgbClr val="002060"/>
                </a:solidFill>
              </a:rPr>
              <a:t>- </a:t>
            </a:r>
            <a:r>
              <a:rPr lang="en-AU" sz="2800" b="1" dirty="0" err="1">
                <a:solidFill>
                  <a:srgbClr val="002060"/>
                </a:solidFill>
              </a:rPr>
              <a:t>zemin</a:t>
            </a:r>
            <a:r>
              <a:rPr lang="en-AU" sz="2800" b="1" dirty="0">
                <a:solidFill>
                  <a:srgbClr val="002060"/>
                </a:solidFill>
              </a:rPr>
              <a:t> </a:t>
            </a:r>
            <a:r>
              <a:rPr lang="en-AU" sz="2800" b="1" dirty="0" err="1">
                <a:solidFill>
                  <a:srgbClr val="002060"/>
                </a:solidFill>
              </a:rPr>
              <a:t>düz</a:t>
            </a:r>
            <a:r>
              <a:rPr lang="en-AU" sz="2800" b="1" dirty="0">
                <a:solidFill>
                  <a:srgbClr val="002060"/>
                </a:solidFill>
              </a:rPr>
              <a:t> </a:t>
            </a:r>
            <a:r>
              <a:rPr lang="en-AU" sz="2800" b="1" dirty="0" err="1">
                <a:solidFill>
                  <a:srgbClr val="002060"/>
                </a:solidFill>
              </a:rPr>
              <a:t>değilse</a:t>
            </a:r>
            <a:r>
              <a:rPr lang="en-AU" sz="2800" b="1" dirty="0">
                <a:solidFill>
                  <a:srgbClr val="002060"/>
                </a:solidFill>
              </a:rPr>
              <a:t>, </a:t>
            </a:r>
            <a:r>
              <a:rPr lang="en-AU" sz="2800" b="1" dirty="0" err="1">
                <a:solidFill>
                  <a:srgbClr val="002060"/>
                </a:solidFill>
              </a:rPr>
              <a:t>engeller</a:t>
            </a:r>
            <a:r>
              <a:rPr lang="en-AU" sz="2800" b="1" dirty="0">
                <a:solidFill>
                  <a:srgbClr val="002060"/>
                </a:solidFill>
              </a:rPr>
              <a:t> </a:t>
            </a:r>
            <a:r>
              <a:rPr lang="en-AU" sz="2800" b="1" dirty="0" err="1">
                <a:solidFill>
                  <a:srgbClr val="002060"/>
                </a:solidFill>
              </a:rPr>
              <a:t>bulunuyorsa</a:t>
            </a:r>
            <a:r>
              <a:rPr lang="en-AU" sz="2800" b="1" dirty="0">
                <a:solidFill>
                  <a:srgbClr val="002060"/>
                </a:solidFill>
              </a:rPr>
              <a:t> </a:t>
            </a:r>
            <a:r>
              <a:rPr lang="en-AU" sz="2800" b="1" dirty="0" err="1">
                <a:solidFill>
                  <a:srgbClr val="002060"/>
                </a:solidFill>
              </a:rPr>
              <a:t>veya</a:t>
            </a:r>
            <a:r>
              <a:rPr lang="en-AU" sz="2800" b="1" dirty="0">
                <a:solidFill>
                  <a:srgbClr val="002060"/>
                </a:solidFill>
              </a:rPr>
              <a:t> </a:t>
            </a:r>
            <a:r>
              <a:rPr lang="en-AU" sz="2800" b="1" dirty="0" err="1">
                <a:solidFill>
                  <a:srgbClr val="002060"/>
                </a:solidFill>
              </a:rPr>
              <a:t>düşme</a:t>
            </a:r>
            <a:r>
              <a:rPr lang="en-AU" sz="2800" b="1" dirty="0">
                <a:solidFill>
                  <a:srgbClr val="002060"/>
                </a:solidFill>
              </a:rPr>
              <a:t> </a:t>
            </a:r>
            <a:r>
              <a:rPr lang="en-AU" sz="2800" b="1" dirty="0" err="1">
                <a:solidFill>
                  <a:srgbClr val="002060"/>
                </a:solidFill>
              </a:rPr>
              <a:t>veya</a:t>
            </a:r>
            <a:r>
              <a:rPr lang="en-AU" sz="2800" b="1" dirty="0">
                <a:solidFill>
                  <a:srgbClr val="002060"/>
                </a:solidFill>
              </a:rPr>
              <a:t> </a:t>
            </a:r>
            <a:r>
              <a:rPr lang="en-AU" sz="2800" b="1" dirty="0" err="1">
                <a:solidFill>
                  <a:srgbClr val="002060"/>
                </a:solidFill>
              </a:rPr>
              <a:t>kayma</a:t>
            </a:r>
            <a:r>
              <a:rPr lang="en-AU" sz="2800" b="1" dirty="0">
                <a:solidFill>
                  <a:srgbClr val="002060"/>
                </a:solidFill>
              </a:rPr>
              <a:t> </a:t>
            </a:r>
            <a:r>
              <a:rPr lang="en-AU" sz="2800" b="1" dirty="0" err="1">
                <a:solidFill>
                  <a:srgbClr val="002060"/>
                </a:solidFill>
              </a:rPr>
              <a:t>tehlikesi</a:t>
            </a:r>
            <a:r>
              <a:rPr lang="en-AU" sz="2800" b="1" dirty="0">
                <a:solidFill>
                  <a:srgbClr val="002060"/>
                </a:solidFill>
              </a:rPr>
              <a:t> </a:t>
            </a:r>
            <a:r>
              <a:rPr lang="en-AU" sz="2800" b="1" dirty="0" err="1">
                <a:solidFill>
                  <a:srgbClr val="002060"/>
                </a:solidFill>
              </a:rPr>
              <a:t>varsa</a:t>
            </a:r>
            <a:r>
              <a:rPr lang="en-AU" sz="2800" b="1" dirty="0">
                <a:solidFill>
                  <a:srgbClr val="002060"/>
                </a:solidFill>
              </a:rPr>
              <a:t>,</a:t>
            </a:r>
            <a:br>
              <a:rPr lang="en-AU" sz="2800" b="1" dirty="0">
                <a:solidFill>
                  <a:srgbClr val="002060"/>
                </a:solidFill>
              </a:rPr>
            </a:br>
            <a:r>
              <a:rPr lang="en-AU" sz="2800" b="1" dirty="0">
                <a:solidFill>
                  <a:srgbClr val="002060"/>
                </a:solidFill>
              </a:rPr>
              <a:t>- </a:t>
            </a:r>
            <a:r>
              <a:rPr lang="en-AU" sz="2800" b="1" dirty="0" err="1">
                <a:solidFill>
                  <a:srgbClr val="002060"/>
                </a:solidFill>
              </a:rPr>
              <a:t>çalışma</a:t>
            </a:r>
            <a:r>
              <a:rPr lang="en-AU" sz="2800" b="1" dirty="0">
                <a:solidFill>
                  <a:srgbClr val="002060"/>
                </a:solidFill>
              </a:rPr>
              <a:t> </a:t>
            </a:r>
            <a:r>
              <a:rPr lang="en-AU" sz="2800" b="1" dirty="0" err="1">
                <a:solidFill>
                  <a:srgbClr val="002060"/>
                </a:solidFill>
              </a:rPr>
              <a:t>ortam</a:t>
            </a:r>
            <a:r>
              <a:rPr lang="en-AU" sz="2800" b="1" dirty="0">
                <a:solidFill>
                  <a:srgbClr val="002060"/>
                </a:solidFill>
              </a:rPr>
              <a:t> </a:t>
            </a:r>
            <a:r>
              <a:rPr lang="en-AU" sz="2800" b="1" dirty="0" err="1">
                <a:solidFill>
                  <a:srgbClr val="002060"/>
                </a:solidFill>
              </a:rPr>
              <a:t>ve</a:t>
            </a:r>
            <a:r>
              <a:rPr lang="en-AU" sz="2800" b="1" dirty="0">
                <a:solidFill>
                  <a:srgbClr val="002060"/>
                </a:solidFill>
              </a:rPr>
              <a:t> </a:t>
            </a:r>
            <a:r>
              <a:rPr lang="en-AU" sz="2800" b="1" dirty="0" err="1">
                <a:solidFill>
                  <a:srgbClr val="002060"/>
                </a:solidFill>
              </a:rPr>
              <a:t>şartları</a:t>
            </a:r>
            <a:r>
              <a:rPr lang="en-AU" sz="2800" b="1" dirty="0">
                <a:solidFill>
                  <a:srgbClr val="002060"/>
                </a:solidFill>
              </a:rPr>
              <a:t>, </a:t>
            </a:r>
            <a:r>
              <a:rPr lang="en-AU" sz="2800" b="1" dirty="0" err="1">
                <a:solidFill>
                  <a:srgbClr val="002060"/>
                </a:solidFill>
              </a:rPr>
              <a:t>işçilerin</a:t>
            </a:r>
            <a:r>
              <a:rPr lang="en-AU" sz="2800" b="1" dirty="0">
                <a:solidFill>
                  <a:srgbClr val="002060"/>
                </a:solidFill>
              </a:rPr>
              <a:t> </a:t>
            </a:r>
            <a:r>
              <a:rPr lang="en-AU" sz="2800" b="1" dirty="0" err="1">
                <a:solidFill>
                  <a:srgbClr val="002060"/>
                </a:solidFill>
              </a:rPr>
              <a:t>yükleri</a:t>
            </a:r>
            <a:r>
              <a:rPr lang="en-AU" sz="2800" b="1" dirty="0">
                <a:solidFill>
                  <a:srgbClr val="002060"/>
                </a:solidFill>
              </a:rPr>
              <a:t> </a:t>
            </a:r>
            <a:r>
              <a:rPr lang="en-AU" sz="2800" b="1" dirty="0" err="1">
                <a:solidFill>
                  <a:srgbClr val="002060"/>
                </a:solidFill>
              </a:rPr>
              <a:t>güvenli</a:t>
            </a:r>
            <a:r>
              <a:rPr lang="en-AU" sz="2800" b="1" dirty="0">
                <a:solidFill>
                  <a:srgbClr val="002060"/>
                </a:solidFill>
              </a:rPr>
              <a:t> </a:t>
            </a:r>
            <a:r>
              <a:rPr lang="en-AU" sz="2800" b="1" dirty="0" err="1">
                <a:solidFill>
                  <a:srgbClr val="002060"/>
                </a:solidFill>
              </a:rPr>
              <a:t>bir</a:t>
            </a:r>
            <a:r>
              <a:rPr lang="en-AU" sz="2800" b="1" dirty="0">
                <a:solidFill>
                  <a:srgbClr val="002060"/>
                </a:solidFill>
              </a:rPr>
              <a:t> </a:t>
            </a:r>
            <a:r>
              <a:rPr lang="en-AU" sz="2800" b="1" dirty="0" err="1">
                <a:solidFill>
                  <a:srgbClr val="002060"/>
                </a:solidFill>
              </a:rPr>
              <a:t>yükseklikte</a:t>
            </a:r>
            <a:r>
              <a:rPr lang="en-AU" sz="2800" b="1" dirty="0">
                <a:solidFill>
                  <a:srgbClr val="002060"/>
                </a:solidFill>
              </a:rPr>
              <a:t> </a:t>
            </a:r>
            <a:r>
              <a:rPr lang="en-AU" sz="2800" b="1" dirty="0" err="1">
                <a:solidFill>
                  <a:srgbClr val="002060"/>
                </a:solidFill>
              </a:rPr>
              <a:t>veya</a:t>
            </a:r>
            <a:r>
              <a:rPr lang="en-AU" sz="2800" b="1" dirty="0">
                <a:solidFill>
                  <a:srgbClr val="002060"/>
                </a:solidFill>
              </a:rPr>
              <a:t> </a:t>
            </a:r>
            <a:r>
              <a:rPr lang="en-AU" sz="2800" b="1" dirty="0" err="1">
                <a:solidFill>
                  <a:srgbClr val="002060"/>
                </a:solidFill>
              </a:rPr>
              <a:t>uygun</a:t>
            </a:r>
            <a:r>
              <a:rPr lang="en-AU" sz="2800" b="1" dirty="0">
                <a:solidFill>
                  <a:srgbClr val="002060"/>
                </a:solidFill>
              </a:rPr>
              <a:t> </a:t>
            </a:r>
            <a:r>
              <a:rPr lang="en-AU" sz="2800" b="1" dirty="0" err="1">
                <a:solidFill>
                  <a:srgbClr val="002060"/>
                </a:solidFill>
              </a:rPr>
              <a:t>bir</a:t>
            </a:r>
            <a:r>
              <a:rPr lang="en-AU" sz="2800" b="1" dirty="0">
                <a:solidFill>
                  <a:srgbClr val="002060"/>
                </a:solidFill>
              </a:rPr>
              <a:t> </a:t>
            </a:r>
            <a:r>
              <a:rPr lang="en-AU" sz="2800" b="1" dirty="0" err="1">
                <a:solidFill>
                  <a:srgbClr val="002060"/>
                </a:solidFill>
              </a:rPr>
              <a:t>vücut</a:t>
            </a:r>
            <a:r>
              <a:rPr lang="en-AU" sz="2800" b="1" dirty="0">
                <a:solidFill>
                  <a:srgbClr val="002060"/>
                </a:solidFill>
              </a:rPr>
              <a:t> </a:t>
            </a:r>
            <a:r>
              <a:rPr lang="en-AU" sz="2800" b="1" dirty="0" err="1" smtClean="0">
                <a:solidFill>
                  <a:srgbClr val="002060"/>
                </a:solidFill>
              </a:rPr>
              <a:t>pozisyonunda</a:t>
            </a:r>
            <a:r>
              <a:rPr lang="tr-TR" sz="2800" b="1" dirty="0" smtClean="0">
                <a:solidFill>
                  <a:srgbClr val="002060"/>
                </a:solidFill>
              </a:rPr>
              <a:t> </a:t>
            </a:r>
            <a:r>
              <a:rPr lang="en-AU" sz="2800" b="1" dirty="0" err="1" smtClean="0">
                <a:solidFill>
                  <a:srgbClr val="002060"/>
                </a:solidFill>
              </a:rPr>
              <a:t>taşımasına</a:t>
            </a:r>
            <a:r>
              <a:rPr lang="en-AU" sz="2800" b="1" dirty="0" smtClean="0">
                <a:solidFill>
                  <a:srgbClr val="002060"/>
                </a:solidFill>
              </a:rPr>
              <a:t> </a:t>
            </a:r>
            <a:r>
              <a:rPr lang="en-AU" sz="2800" b="1" dirty="0" err="1">
                <a:solidFill>
                  <a:srgbClr val="002060"/>
                </a:solidFill>
              </a:rPr>
              <a:t>uygun</a:t>
            </a:r>
            <a:r>
              <a:rPr lang="en-AU" sz="2800" b="1" dirty="0">
                <a:solidFill>
                  <a:srgbClr val="002060"/>
                </a:solidFill>
              </a:rPr>
              <a:t> </a:t>
            </a:r>
            <a:r>
              <a:rPr lang="en-AU" sz="2800" b="1" dirty="0" err="1">
                <a:solidFill>
                  <a:srgbClr val="002060"/>
                </a:solidFill>
              </a:rPr>
              <a:t>değilse</a:t>
            </a:r>
            <a:r>
              <a:rPr lang="tr-TR" sz="2800" b="1" dirty="0">
                <a:solidFill>
                  <a:srgbClr val="002060"/>
                </a:solidFill>
              </a:rPr>
              <a:t> </a:t>
            </a:r>
          </a:p>
        </p:txBody>
      </p:sp>
      <p:sp>
        <p:nvSpPr>
          <p:cNvPr id="16387" name="Rectangle 2"/>
          <p:cNvSpPr>
            <a:spLocks noGrp="1" noRot="1" noChangeArrowheads="1"/>
          </p:cNvSpPr>
          <p:nvPr>
            <p:ph type="title"/>
          </p:nvPr>
        </p:nvSpPr>
        <p:spPr/>
        <p:txBody>
          <a:bodyPr/>
          <a:lstStyle/>
          <a:p>
            <a:pPr eaLnBrk="1" hangingPunct="1"/>
            <a:r>
              <a:rPr lang="tr-TR" altLang="tr-TR" sz="4000" b="1" dirty="0" smtClean="0">
                <a:solidFill>
                  <a:srgbClr val="FF0000"/>
                </a:solidFill>
              </a:rPr>
              <a:t>1. </a:t>
            </a:r>
            <a:r>
              <a:rPr lang="en-AU" altLang="tr-TR" sz="4000" b="1" dirty="0" smtClean="0">
                <a:solidFill>
                  <a:srgbClr val="FF0000"/>
                </a:solidFill>
              </a:rPr>
              <a:t>Y</a:t>
            </a:r>
            <a:r>
              <a:rPr lang="tr-TR" altLang="tr-TR" sz="4000" b="1" dirty="0" smtClean="0">
                <a:solidFill>
                  <a:srgbClr val="FF0000"/>
                </a:solidFill>
              </a:rPr>
              <a:t>ÜKLE İLGİLİ RİSK FAKTÖRLERİ</a:t>
            </a:r>
          </a:p>
        </p:txBody>
      </p:sp>
    </p:spTree>
    <p:extLst>
      <p:ext uri="{BB962C8B-B14F-4D97-AF65-F5344CB8AC3E}">
        <p14:creationId xmlns:p14="http://schemas.microsoft.com/office/powerpoint/2010/main" val="9716979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Rot="1" noChangeArrowheads="1"/>
          </p:cNvSpPr>
          <p:nvPr>
            <p:ph idx="1"/>
          </p:nvPr>
        </p:nvSpPr>
        <p:spPr/>
        <p:txBody>
          <a:bodyPr>
            <a:normAutofit/>
          </a:bodyPr>
          <a:lstStyle/>
          <a:p>
            <a:pPr marL="0" indent="0" eaLnBrk="1" hangingPunct="1">
              <a:buNone/>
            </a:pPr>
            <a:r>
              <a:rPr lang="tr-TR" altLang="tr-TR" sz="2800" b="1" dirty="0" smtClean="0">
                <a:solidFill>
                  <a:srgbClr val="002060"/>
                </a:solidFill>
              </a:rPr>
              <a:t>- </a:t>
            </a:r>
            <a:r>
              <a:rPr lang="en-AU" altLang="tr-TR" sz="2800" b="1" dirty="0" err="1" smtClean="0">
                <a:solidFill>
                  <a:srgbClr val="002060"/>
                </a:solidFill>
              </a:rPr>
              <a:t>işyeri</a:t>
            </a:r>
            <a:r>
              <a:rPr lang="en-AU" altLang="tr-TR" sz="2800" b="1" dirty="0" smtClean="0">
                <a:solidFill>
                  <a:srgbClr val="002060"/>
                </a:solidFill>
              </a:rPr>
              <a:t> </a:t>
            </a:r>
            <a:r>
              <a:rPr lang="en-AU" altLang="tr-TR" sz="2800" b="1" dirty="0" err="1" smtClean="0">
                <a:solidFill>
                  <a:srgbClr val="002060"/>
                </a:solidFill>
              </a:rPr>
              <a:t>tabanında</a:t>
            </a:r>
            <a:r>
              <a:rPr lang="en-AU" altLang="tr-TR" sz="2800" b="1" dirty="0" smtClean="0">
                <a:solidFill>
                  <a:srgbClr val="002060"/>
                </a:solidFill>
              </a:rPr>
              <a:t> </a:t>
            </a:r>
            <a:r>
              <a:rPr lang="en-AU" altLang="tr-TR" sz="2800" b="1" dirty="0" err="1" smtClean="0">
                <a:solidFill>
                  <a:srgbClr val="002060"/>
                </a:solidFill>
              </a:rPr>
              <a:t>veya</a:t>
            </a:r>
            <a:r>
              <a:rPr lang="en-AU" altLang="tr-TR" sz="2800" b="1" dirty="0" smtClean="0">
                <a:solidFill>
                  <a:srgbClr val="002060"/>
                </a:solidFill>
              </a:rPr>
              <a:t> </a:t>
            </a:r>
            <a:r>
              <a:rPr lang="en-AU" altLang="tr-TR" sz="2800" b="1" dirty="0" err="1" smtClean="0">
                <a:solidFill>
                  <a:srgbClr val="002060"/>
                </a:solidFill>
              </a:rPr>
              <a:t>çalışılan</a:t>
            </a:r>
            <a:r>
              <a:rPr lang="en-AU" altLang="tr-TR" sz="2800" b="1" dirty="0" smtClean="0">
                <a:solidFill>
                  <a:srgbClr val="002060"/>
                </a:solidFill>
              </a:rPr>
              <a:t> </a:t>
            </a:r>
            <a:r>
              <a:rPr lang="en-AU" altLang="tr-TR" sz="2800" b="1" dirty="0" err="1" smtClean="0">
                <a:solidFill>
                  <a:srgbClr val="002060"/>
                </a:solidFill>
              </a:rPr>
              <a:t>zeminlerde</a:t>
            </a:r>
            <a:r>
              <a:rPr lang="en-AU" altLang="tr-TR" sz="2800" b="1" dirty="0" smtClean="0">
                <a:solidFill>
                  <a:srgbClr val="002060"/>
                </a:solidFill>
              </a:rPr>
              <a:t> </a:t>
            </a:r>
            <a:r>
              <a:rPr lang="en-AU" altLang="tr-TR" sz="2800" b="1" dirty="0" err="1" smtClean="0">
                <a:solidFill>
                  <a:srgbClr val="002060"/>
                </a:solidFill>
              </a:rPr>
              <a:t>yüklerin</a:t>
            </a:r>
            <a:r>
              <a:rPr lang="en-AU" altLang="tr-TR" sz="2800" b="1" dirty="0" smtClean="0">
                <a:solidFill>
                  <a:srgbClr val="002060"/>
                </a:solidFill>
              </a:rPr>
              <a:t> </a:t>
            </a:r>
            <a:r>
              <a:rPr lang="en-AU" altLang="tr-TR" sz="2800" b="1" dirty="0" err="1" smtClean="0">
                <a:solidFill>
                  <a:srgbClr val="002060"/>
                </a:solidFill>
              </a:rPr>
              <a:t>indirilip</a:t>
            </a:r>
            <a:r>
              <a:rPr lang="en-AU" altLang="tr-TR" sz="2800" b="1" dirty="0" smtClean="0">
                <a:solidFill>
                  <a:srgbClr val="002060"/>
                </a:solidFill>
              </a:rPr>
              <a:t> </a:t>
            </a:r>
            <a:r>
              <a:rPr lang="en-AU" altLang="tr-TR" sz="2800" b="1" dirty="0" err="1" smtClean="0">
                <a:solidFill>
                  <a:srgbClr val="002060"/>
                </a:solidFill>
              </a:rPr>
              <a:t>kaldırılmasını</a:t>
            </a:r>
            <a:r>
              <a:rPr lang="en-AU" altLang="tr-TR" sz="2800" b="1" dirty="0" smtClean="0">
                <a:solidFill>
                  <a:srgbClr val="002060"/>
                </a:solidFill>
              </a:rPr>
              <a:t> </a:t>
            </a:r>
            <a:r>
              <a:rPr lang="en-AU" altLang="tr-TR" sz="2800" b="1" dirty="0" err="1" smtClean="0">
                <a:solidFill>
                  <a:srgbClr val="002060"/>
                </a:solidFill>
              </a:rPr>
              <a:t>gerektiren</a:t>
            </a:r>
            <a:r>
              <a:rPr lang="en-AU" altLang="tr-TR" sz="2800" b="1" dirty="0" smtClean="0">
                <a:solidFill>
                  <a:srgbClr val="002060"/>
                </a:solidFill>
              </a:rPr>
              <a:t> </a:t>
            </a:r>
            <a:r>
              <a:rPr lang="en-AU" altLang="tr-TR" sz="2800" b="1" dirty="0" err="1" smtClean="0">
                <a:solidFill>
                  <a:srgbClr val="002060"/>
                </a:solidFill>
              </a:rPr>
              <a:t>seviye</a:t>
            </a:r>
            <a:r>
              <a:rPr lang="en-AU" altLang="tr-TR" sz="2800" b="1" dirty="0" smtClean="0">
                <a:solidFill>
                  <a:srgbClr val="002060"/>
                </a:solidFill>
              </a:rPr>
              <a:t> </a:t>
            </a:r>
            <a:r>
              <a:rPr lang="en-AU" altLang="tr-TR" sz="2800" b="1" dirty="0" err="1" smtClean="0">
                <a:solidFill>
                  <a:srgbClr val="002060"/>
                </a:solidFill>
              </a:rPr>
              <a:t>farklılıkları</a:t>
            </a:r>
            <a:r>
              <a:rPr lang="en-AU" altLang="tr-TR" sz="2800" b="1" dirty="0" smtClean="0">
                <a:solidFill>
                  <a:srgbClr val="002060"/>
                </a:solidFill>
              </a:rPr>
              <a:t> </a:t>
            </a:r>
            <a:r>
              <a:rPr lang="en-AU" altLang="tr-TR" sz="2800" b="1" dirty="0" err="1" smtClean="0">
                <a:solidFill>
                  <a:srgbClr val="002060"/>
                </a:solidFill>
              </a:rPr>
              <a:t>varsa</a:t>
            </a:r>
            <a:r>
              <a:rPr lang="en-AU" altLang="tr-TR" sz="2800" b="1" dirty="0" smtClean="0">
                <a:solidFill>
                  <a:srgbClr val="002060"/>
                </a:solidFill>
              </a:rPr>
              <a:t>,</a:t>
            </a:r>
            <a:endParaRPr lang="tr-TR" altLang="tr-TR" sz="2800" b="1" dirty="0" smtClean="0">
              <a:solidFill>
                <a:srgbClr val="002060"/>
              </a:solidFill>
            </a:endParaRPr>
          </a:p>
          <a:p>
            <a:pPr marL="0" indent="0" eaLnBrk="1" hangingPunct="1">
              <a:buNone/>
            </a:pPr>
            <a:r>
              <a:rPr lang="en-AU" altLang="tr-TR" sz="2800" b="1" dirty="0" smtClean="0">
                <a:solidFill>
                  <a:srgbClr val="002060"/>
                </a:solidFill>
              </a:rPr>
              <a:t/>
            </a:r>
            <a:br>
              <a:rPr lang="en-AU" altLang="tr-TR" sz="2800" b="1" dirty="0" smtClean="0">
                <a:solidFill>
                  <a:srgbClr val="002060"/>
                </a:solidFill>
              </a:rPr>
            </a:br>
            <a:r>
              <a:rPr lang="en-AU" altLang="tr-TR" sz="2800" b="1" dirty="0" smtClean="0">
                <a:solidFill>
                  <a:srgbClr val="002060"/>
                </a:solidFill>
              </a:rPr>
              <a:t>- </a:t>
            </a:r>
            <a:r>
              <a:rPr lang="en-AU" altLang="tr-TR" sz="2800" b="1" dirty="0" err="1" smtClean="0">
                <a:solidFill>
                  <a:srgbClr val="002060"/>
                </a:solidFill>
              </a:rPr>
              <a:t>zemin</a:t>
            </a:r>
            <a:r>
              <a:rPr lang="en-AU" altLang="tr-TR" sz="2800" b="1" dirty="0" smtClean="0">
                <a:solidFill>
                  <a:srgbClr val="002060"/>
                </a:solidFill>
              </a:rPr>
              <a:t> </a:t>
            </a:r>
            <a:r>
              <a:rPr lang="en-AU" altLang="tr-TR" sz="2800" b="1" dirty="0" err="1" smtClean="0">
                <a:solidFill>
                  <a:srgbClr val="002060"/>
                </a:solidFill>
              </a:rPr>
              <a:t>veya</a:t>
            </a:r>
            <a:r>
              <a:rPr lang="en-AU" altLang="tr-TR" sz="2800" b="1" dirty="0" smtClean="0">
                <a:solidFill>
                  <a:srgbClr val="002060"/>
                </a:solidFill>
              </a:rPr>
              <a:t> </a:t>
            </a:r>
            <a:r>
              <a:rPr lang="en-AU" altLang="tr-TR" sz="2800" b="1" dirty="0" err="1" smtClean="0">
                <a:solidFill>
                  <a:srgbClr val="002060"/>
                </a:solidFill>
              </a:rPr>
              <a:t>üzerinde</a:t>
            </a:r>
            <a:r>
              <a:rPr lang="en-AU" altLang="tr-TR" sz="2800" b="1" dirty="0" smtClean="0">
                <a:solidFill>
                  <a:srgbClr val="002060"/>
                </a:solidFill>
              </a:rPr>
              <a:t> </a:t>
            </a:r>
            <a:r>
              <a:rPr lang="en-AU" altLang="tr-TR" sz="2800" b="1" dirty="0" err="1" smtClean="0">
                <a:solidFill>
                  <a:srgbClr val="002060"/>
                </a:solidFill>
              </a:rPr>
              <a:t>durulan</a:t>
            </a:r>
            <a:r>
              <a:rPr lang="en-AU" altLang="tr-TR" sz="2800" b="1" dirty="0" smtClean="0">
                <a:solidFill>
                  <a:srgbClr val="002060"/>
                </a:solidFill>
              </a:rPr>
              <a:t> </a:t>
            </a:r>
            <a:r>
              <a:rPr lang="en-AU" altLang="tr-TR" sz="2800" b="1" dirty="0" err="1" smtClean="0">
                <a:solidFill>
                  <a:srgbClr val="002060"/>
                </a:solidFill>
              </a:rPr>
              <a:t>yer</a:t>
            </a:r>
            <a:r>
              <a:rPr lang="en-AU" altLang="tr-TR" sz="2800" b="1" dirty="0" smtClean="0">
                <a:solidFill>
                  <a:srgbClr val="002060"/>
                </a:solidFill>
              </a:rPr>
              <a:t> </a:t>
            </a:r>
            <a:r>
              <a:rPr lang="en-AU" altLang="tr-TR" sz="2800" b="1" dirty="0" err="1" smtClean="0">
                <a:solidFill>
                  <a:srgbClr val="002060"/>
                </a:solidFill>
              </a:rPr>
              <a:t>dengesizse</a:t>
            </a:r>
            <a:r>
              <a:rPr lang="en-AU" altLang="tr-TR" sz="2800" b="1" dirty="0" smtClean="0">
                <a:solidFill>
                  <a:srgbClr val="002060"/>
                </a:solidFill>
              </a:rPr>
              <a:t>,</a:t>
            </a:r>
            <a:endParaRPr lang="tr-TR" altLang="tr-TR" sz="2800" b="1" dirty="0" smtClean="0">
              <a:solidFill>
                <a:srgbClr val="002060"/>
              </a:solidFill>
            </a:endParaRPr>
          </a:p>
          <a:p>
            <a:pPr marL="0" indent="0" eaLnBrk="1" hangingPunct="1">
              <a:buNone/>
            </a:pPr>
            <a:r>
              <a:rPr lang="en-AU" altLang="tr-TR" sz="2800" b="1" dirty="0" smtClean="0">
                <a:solidFill>
                  <a:srgbClr val="002060"/>
                </a:solidFill>
              </a:rPr>
              <a:t/>
            </a:r>
            <a:br>
              <a:rPr lang="en-AU" altLang="tr-TR" sz="2800" b="1" dirty="0" smtClean="0">
                <a:solidFill>
                  <a:srgbClr val="002060"/>
                </a:solidFill>
              </a:rPr>
            </a:br>
            <a:r>
              <a:rPr lang="en-AU" altLang="tr-TR" sz="2800" b="1" dirty="0" smtClean="0">
                <a:solidFill>
                  <a:srgbClr val="002060"/>
                </a:solidFill>
              </a:rPr>
              <a:t>- </a:t>
            </a:r>
            <a:r>
              <a:rPr lang="en-AU" altLang="tr-TR" sz="2800" b="1" dirty="0" err="1" smtClean="0">
                <a:solidFill>
                  <a:srgbClr val="002060"/>
                </a:solidFill>
              </a:rPr>
              <a:t>sıcaklık</a:t>
            </a:r>
            <a:r>
              <a:rPr lang="en-AU" altLang="tr-TR" sz="2800" b="1" dirty="0" smtClean="0">
                <a:solidFill>
                  <a:srgbClr val="002060"/>
                </a:solidFill>
              </a:rPr>
              <a:t>, </a:t>
            </a:r>
            <a:r>
              <a:rPr lang="en-AU" altLang="tr-TR" sz="2800" b="1" dirty="0" err="1" smtClean="0">
                <a:solidFill>
                  <a:srgbClr val="002060"/>
                </a:solidFill>
              </a:rPr>
              <a:t>nem</a:t>
            </a:r>
            <a:r>
              <a:rPr lang="en-AU" altLang="tr-TR" sz="2800" b="1" dirty="0" smtClean="0">
                <a:solidFill>
                  <a:srgbClr val="002060"/>
                </a:solidFill>
              </a:rPr>
              <a:t> </a:t>
            </a:r>
            <a:r>
              <a:rPr lang="en-AU" altLang="tr-TR" sz="2800" b="1" dirty="0" err="1" smtClean="0">
                <a:solidFill>
                  <a:srgbClr val="002060"/>
                </a:solidFill>
              </a:rPr>
              <a:t>veya</a:t>
            </a:r>
            <a:r>
              <a:rPr lang="en-AU" altLang="tr-TR" sz="2800" b="1" dirty="0" smtClean="0">
                <a:solidFill>
                  <a:srgbClr val="002060"/>
                </a:solidFill>
              </a:rPr>
              <a:t> </a:t>
            </a:r>
            <a:r>
              <a:rPr lang="en-AU" altLang="tr-TR" sz="2800" b="1" dirty="0" err="1" smtClean="0">
                <a:solidFill>
                  <a:srgbClr val="002060"/>
                </a:solidFill>
              </a:rPr>
              <a:t>havalandırma</a:t>
            </a:r>
            <a:r>
              <a:rPr lang="en-AU" altLang="tr-TR" sz="2800" b="1" dirty="0" smtClean="0">
                <a:solidFill>
                  <a:srgbClr val="002060"/>
                </a:solidFill>
              </a:rPr>
              <a:t> </a:t>
            </a:r>
            <a:r>
              <a:rPr lang="en-AU" altLang="tr-TR" sz="2800" b="1" dirty="0" err="1" smtClean="0">
                <a:solidFill>
                  <a:srgbClr val="002060"/>
                </a:solidFill>
              </a:rPr>
              <a:t>uygun</a:t>
            </a:r>
            <a:r>
              <a:rPr lang="en-AU" altLang="tr-TR" sz="2800" b="1" dirty="0" smtClean="0">
                <a:solidFill>
                  <a:srgbClr val="002060"/>
                </a:solidFill>
              </a:rPr>
              <a:t> </a:t>
            </a:r>
            <a:r>
              <a:rPr lang="en-AU" altLang="tr-TR" sz="2800" b="1" dirty="0" err="1" smtClean="0">
                <a:solidFill>
                  <a:srgbClr val="002060"/>
                </a:solidFill>
              </a:rPr>
              <a:t>değilse</a:t>
            </a:r>
            <a:r>
              <a:rPr lang="tr-TR" altLang="tr-TR" sz="2800" b="1" dirty="0" smtClean="0">
                <a:solidFill>
                  <a:srgbClr val="002060"/>
                </a:solidFill>
              </a:rPr>
              <a:t> </a:t>
            </a:r>
          </a:p>
        </p:txBody>
      </p:sp>
      <p:sp>
        <p:nvSpPr>
          <p:cNvPr id="17411" name="Rectangle 2"/>
          <p:cNvSpPr>
            <a:spLocks noGrp="1" noRot="1" noChangeArrowheads="1"/>
          </p:cNvSpPr>
          <p:nvPr>
            <p:ph type="title"/>
          </p:nvPr>
        </p:nvSpPr>
        <p:spPr/>
        <p:txBody>
          <a:bodyPr/>
          <a:lstStyle/>
          <a:p>
            <a:pPr eaLnBrk="1" hangingPunct="1"/>
            <a:r>
              <a:rPr lang="tr-TR" altLang="tr-TR" sz="4000" b="1" dirty="0" smtClean="0">
                <a:solidFill>
                  <a:srgbClr val="FF0000"/>
                </a:solidFill>
              </a:rPr>
              <a:t>1. </a:t>
            </a:r>
            <a:r>
              <a:rPr lang="en-AU" altLang="tr-TR" sz="4000" b="1" dirty="0" smtClean="0">
                <a:solidFill>
                  <a:srgbClr val="FF0000"/>
                </a:solidFill>
              </a:rPr>
              <a:t>Y</a:t>
            </a:r>
            <a:r>
              <a:rPr lang="tr-TR" altLang="tr-TR" sz="4000" b="1" dirty="0" smtClean="0">
                <a:solidFill>
                  <a:srgbClr val="FF0000"/>
                </a:solidFill>
              </a:rPr>
              <a:t>ÜKLE İLGİLİ RİSK FAKTÖRLERİ</a:t>
            </a:r>
          </a:p>
        </p:txBody>
      </p:sp>
    </p:spTree>
    <p:extLst>
      <p:ext uri="{BB962C8B-B14F-4D97-AF65-F5344CB8AC3E}">
        <p14:creationId xmlns:p14="http://schemas.microsoft.com/office/powerpoint/2010/main" val="1872302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188640"/>
            <a:ext cx="7772400" cy="1470025"/>
          </a:xfrm>
        </p:spPr>
        <p:txBody>
          <a:bodyPr>
            <a:noAutofit/>
          </a:bodyPr>
          <a:lstStyle/>
          <a:p>
            <a:r>
              <a:rPr lang="tr-TR" b="1" dirty="0" smtClean="0">
                <a:solidFill>
                  <a:srgbClr val="C00000"/>
                </a:solidFill>
              </a:rPr>
              <a:t>ERGONOMİYE GİRİŞ</a:t>
            </a:r>
            <a:endParaRPr lang="en-US" sz="4800" b="1" dirty="0">
              <a:solidFill>
                <a:srgbClr val="C00000"/>
              </a:solidFill>
            </a:endParaRPr>
          </a:p>
        </p:txBody>
      </p:sp>
      <p:sp>
        <p:nvSpPr>
          <p:cNvPr id="3" name="2 Alt Başlık"/>
          <p:cNvSpPr>
            <a:spLocks noGrp="1"/>
          </p:cNvSpPr>
          <p:nvPr>
            <p:ph type="subTitle" idx="1"/>
          </p:nvPr>
        </p:nvSpPr>
        <p:spPr>
          <a:xfrm>
            <a:off x="539552" y="1340768"/>
            <a:ext cx="7704856" cy="4968552"/>
          </a:xfrm>
        </p:spPr>
        <p:txBody>
          <a:bodyPr>
            <a:noAutofit/>
          </a:bodyPr>
          <a:lstStyle/>
          <a:p>
            <a:pPr algn="just"/>
            <a:r>
              <a:rPr lang="tr-TR" sz="2800" b="1" dirty="0">
                <a:solidFill>
                  <a:srgbClr val="002060"/>
                </a:solidFill>
                <a:latin typeface="+mj-lt"/>
              </a:rPr>
              <a:t>Fizik, kimya, biyoloji gibi tabii, psikoloji, sosyoloji, ekonomi gibi sosyal, tarih, arkeoloji vb. beşeri bilimler ile bunların alt dallarından faydalanarak yapmış olduğu bilimsel çalışmaların sonuçlarını, mimarlık, mühendislik, yöneticilik vb. alanların hizmetine sunmaktadır. </a:t>
            </a:r>
          </a:p>
          <a:p>
            <a:pPr algn="just"/>
            <a:endParaRPr lang="tr-TR" sz="2800" b="1" dirty="0">
              <a:solidFill>
                <a:srgbClr val="002060"/>
              </a:solidFill>
              <a:latin typeface="+mj-lt"/>
            </a:endParaRPr>
          </a:p>
          <a:p>
            <a:pPr algn="just"/>
            <a:r>
              <a:rPr lang="tr-TR" sz="2800" b="1" dirty="0">
                <a:solidFill>
                  <a:srgbClr val="002060"/>
                </a:solidFill>
                <a:latin typeface="+mj-lt"/>
              </a:rPr>
              <a:t>İnsan – makine – çevre sistemini kapsamına alan ergonomi, verimliliği arttırmakla yetinmeyip, insan – eylem – araç uyumunu da hedeflemektedir.</a:t>
            </a:r>
          </a:p>
          <a:p>
            <a:pPr algn="just"/>
            <a:endParaRPr lang="tr-TR" sz="2400" b="1" dirty="0">
              <a:solidFill>
                <a:srgbClr val="002060"/>
              </a:solidFill>
              <a:latin typeface="+mj-lt"/>
            </a:endParaRPr>
          </a:p>
          <a:p>
            <a:pPr algn="l"/>
            <a:endParaRPr lang="tr-TR" sz="4400" dirty="0" smtClean="0">
              <a:solidFill>
                <a:srgbClr val="002060"/>
              </a:solidFill>
            </a:endParaRPr>
          </a:p>
          <a:p>
            <a:pPr algn="l"/>
            <a:endParaRPr lang="tr-TR" sz="2400" dirty="0">
              <a:solidFill>
                <a:srgbClr val="002060"/>
              </a:solidFill>
            </a:endParaRPr>
          </a:p>
          <a:p>
            <a:pPr marL="457200" indent="-457200" algn="l">
              <a:buFont typeface="Arial" charset="0"/>
              <a:buChar char="•"/>
            </a:pPr>
            <a:endParaRPr lang="tr-TR" sz="2400" dirty="0">
              <a:solidFill>
                <a:srgbClr val="002060"/>
              </a:solidFill>
            </a:endParaRPr>
          </a:p>
        </p:txBody>
      </p:sp>
    </p:spTree>
    <p:extLst>
      <p:ext uri="{BB962C8B-B14F-4D97-AF65-F5344CB8AC3E}">
        <p14:creationId xmlns:p14="http://schemas.microsoft.com/office/powerpoint/2010/main" val="34490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Rot="1" noChangeArrowheads="1"/>
          </p:cNvSpPr>
          <p:nvPr>
            <p:ph idx="1"/>
          </p:nvPr>
        </p:nvSpPr>
        <p:spPr>
          <a:xfrm>
            <a:off x="457200" y="1600200"/>
            <a:ext cx="8363272" cy="4525963"/>
          </a:xfrm>
        </p:spPr>
        <p:txBody>
          <a:bodyPr rtlCol="0">
            <a:normAutofit/>
          </a:bodyPr>
          <a:lstStyle/>
          <a:p>
            <a:pPr marL="0" indent="0" eaLnBrk="1" fontAlgn="auto" hangingPunct="1">
              <a:lnSpc>
                <a:spcPct val="90000"/>
              </a:lnSpc>
              <a:spcAft>
                <a:spcPts val="0"/>
              </a:spcAft>
              <a:buNone/>
              <a:defRPr/>
            </a:pPr>
            <a:r>
              <a:rPr lang="en-AU" sz="2800" b="1" dirty="0">
                <a:solidFill>
                  <a:srgbClr val="002060"/>
                </a:solidFill>
              </a:rPr>
              <a:t>4. </a:t>
            </a:r>
            <a:r>
              <a:rPr lang="en-AU" sz="2800" b="1" dirty="0" err="1">
                <a:solidFill>
                  <a:srgbClr val="002060"/>
                </a:solidFill>
              </a:rPr>
              <a:t>İşin</a:t>
            </a:r>
            <a:r>
              <a:rPr lang="en-AU" sz="2800" b="1" dirty="0">
                <a:solidFill>
                  <a:srgbClr val="002060"/>
                </a:solidFill>
              </a:rPr>
              <a:t> </a:t>
            </a:r>
            <a:r>
              <a:rPr lang="en-AU" sz="2800" b="1" dirty="0" err="1">
                <a:solidFill>
                  <a:srgbClr val="002060"/>
                </a:solidFill>
              </a:rPr>
              <a:t>gerekleri</a:t>
            </a:r>
            <a:r>
              <a:rPr lang="en-AU" sz="2800" b="1" dirty="0">
                <a:solidFill>
                  <a:srgbClr val="002060"/>
                </a:solidFill>
              </a:rPr>
              <a:t/>
            </a:r>
            <a:br>
              <a:rPr lang="en-AU" sz="2800" b="1" dirty="0">
                <a:solidFill>
                  <a:srgbClr val="002060"/>
                </a:solidFill>
              </a:rPr>
            </a:br>
            <a:r>
              <a:rPr lang="en-AU" sz="2800" b="1" dirty="0" err="1">
                <a:solidFill>
                  <a:srgbClr val="002060"/>
                </a:solidFill>
              </a:rPr>
              <a:t>Aşağıda</a:t>
            </a:r>
            <a:r>
              <a:rPr lang="en-AU" sz="2800" b="1" dirty="0">
                <a:solidFill>
                  <a:srgbClr val="002060"/>
                </a:solidFill>
              </a:rPr>
              <a:t> </a:t>
            </a:r>
            <a:r>
              <a:rPr lang="en-AU" sz="2800" b="1" dirty="0" err="1">
                <a:solidFill>
                  <a:srgbClr val="002060"/>
                </a:solidFill>
              </a:rPr>
              <a:t>belirtilen</a:t>
            </a:r>
            <a:r>
              <a:rPr lang="en-AU" sz="2800" b="1" dirty="0">
                <a:solidFill>
                  <a:srgbClr val="002060"/>
                </a:solidFill>
              </a:rPr>
              <a:t> </a:t>
            </a:r>
            <a:r>
              <a:rPr lang="en-AU" sz="2800" b="1" dirty="0" err="1">
                <a:solidFill>
                  <a:srgbClr val="002060"/>
                </a:solidFill>
              </a:rPr>
              <a:t>çalışma</a:t>
            </a:r>
            <a:r>
              <a:rPr lang="en-AU" sz="2800" b="1" dirty="0">
                <a:solidFill>
                  <a:srgbClr val="002060"/>
                </a:solidFill>
              </a:rPr>
              <a:t> </a:t>
            </a:r>
            <a:r>
              <a:rPr lang="en-AU" sz="2800" b="1" dirty="0" err="1">
                <a:solidFill>
                  <a:srgbClr val="002060"/>
                </a:solidFill>
              </a:rPr>
              <a:t>şekillerinden</a:t>
            </a:r>
            <a:r>
              <a:rPr lang="en-AU" sz="2800" b="1" dirty="0">
                <a:solidFill>
                  <a:srgbClr val="002060"/>
                </a:solidFill>
              </a:rPr>
              <a:t> </a:t>
            </a:r>
            <a:r>
              <a:rPr lang="en-AU" sz="2800" b="1" dirty="0" err="1">
                <a:solidFill>
                  <a:srgbClr val="002060"/>
                </a:solidFill>
              </a:rPr>
              <a:t>bir</a:t>
            </a:r>
            <a:r>
              <a:rPr lang="en-AU" sz="2800" b="1" dirty="0">
                <a:solidFill>
                  <a:srgbClr val="002060"/>
                </a:solidFill>
              </a:rPr>
              <a:t> </a:t>
            </a:r>
            <a:r>
              <a:rPr lang="en-AU" sz="2800" b="1" dirty="0" err="1">
                <a:solidFill>
                  <a:srgbClr val="002060"/>
                </a:solidFill>
              </a:rPr>
              <a:t>veya</a:t>
            </a:r>
            <a:r>
              <a:rPr lang="en-AU" sz="2800" b="1" dirty="0">
                <a:solidFill>
                  <a:srgbClr val="002060"/>
                </a:solidFill>
              </a:rPr>
              <a:t> </a:t>
            </a:r>
            <a:r>
              <a:rPr lang="en-AU" sz="2800" b="1" dirty="0" err="1">
                <a:solidFill>
                  <a:srgbClr val="002060"/>
                </a:solidFill>
              </a:rPr>
              <a:t>daha</a:t>
            </a:r>
            <a:r>
              <a:rPr lang="en-AU" sz="2800" b="1" dirty="0">
                <a:solidFill>
                  <a:srgbClr val="002060"/>
                </a:solidFill>
              </a:rPr>
              <a:t> </a:t>
            </a:r>
            <a:r>
              <a:rPr lang="en-AU" sz="2800" b="1" dirty="0" err="1">
                <a:solidFill>
                  <a:srgbClr val="002060"/>
                </a:solidFill>
              </a:rPr>
              <a:t>fazlasını</a:t>
            </a:r>
            <a:r>
              <a:rPr lang="en-AU" sz="2800" b="1" dirty="0">
                <a:solidFill>
                  <a:srgbClr val="002060"/>
                </a:solidFill>
              </a:rPr>
              <a:t> </a:t>
            </a:r>
            <a:r>
              <a:rPr lang="en-AU" sz="2800" b="1" dirty="0" err="1">
                <a:solidFill>
                  <a:srgbClr val="002060"/>
                </a:solidFill>
              </a:rPr>
              <a:t>gerektiren</a:t>
            </a:r>
            <a:r>
              <a:rPr lang="en-AU" sz="2800" b="1" dirty="0">
                <a:solidFill>
                  <a:srgbClr val="002060"/>
                </a:solidFill>
              </a:rPr>
              <a:t> </a:t>
            </a:r>
            <a:r>
              <a:rPr lang="en-AU" sz="2800" b="1" dirty="0" err="1">
                <a:solidFill>
                  <a:srgbClr val="002060"/>
                </a:solidFill>
              </a:rPr>
              <a:t>işler</a:t>
            </a:r>
            <a:r>
              <a:rPr lang="en-AU" sz="2800" b="1" dirty="0">
                <a:solidFill>
                  <a:srgbClr val="002060"/>
                </a:solidFill>
              </a:rPr>
              <a:t> </a:t>
            </a:r>
            <a:r>
              <a:rPr lang="en-AU" sz="2800" b="1" dirty="0" err="1">
                <a:solidFill>
                  <a:srgbClr val="002060"/>
                </a:solidFill>
              </a:rPr>
              <a:t>sırt</a:t>
            </a:r>
            <a:r>
              <a:rPr lang="en-AU" sz="2800" b="1" dirty="0">
                <a:solidFill>
                  <a:srgbClr val="002060"/>
                </a:solidFill>
              </a:rPr>
              <a:t> </a:t>
            </a:r>
            <a:r>
              <a:rPr lang="en-AU" sz="2800" b="1" dirty="0" err="1">
                <a:solidFill>
                  <a:srgbClr val="002060"/>
                </a:solidFill>
              </a:rPr>
              <a:t>ve</a:t>
            </a:r>
            <a:r>
              <a:rPr lang="en-AU" sz="2800" b="1" dirty="0">
                <a:solidFill>
                  <a:srgbClr val="002060"/>
                </a:solidFill>
              </a:rPr>
              <a:t> bel </a:t>
            </a:r>
            <a:r>
              <a:rPr lang="en-AU" sz="2800" b="1" dirty="0" err="1">
                <a:solidFill>
                  <a:srgbClr val="002060"/>
                </a:solidFill>
              </a:rPr>
              <a:t>incinmesi</a:t>
            </a:r>
            <a:r>
              <a:rPr lang="en-AU" sz="2800" b="1" dirty="0">
                <a:solidFill>
                  <a:srgbClr val="002060"/>
                </a:solidFill>
              </a:rPr>
              <a:t> </a:t>
            </a:r>
            <a:r>
              <a:rPr lang="en-AU" sz="2800" b="1" dirty="0" err="1">
                <a:solidFill>
                  <a:srgbClr val="002060"/>
                </a:solidFill>
              </a:rPr>
              <a:t>riski</a:t>
            </a:r>
            <a:r>
              <a:rPr lang="en-AU" sz="2800" b="1" dirty="0">
                <a:solidFill>
                  <a:srgbClr val="002060"/>
                </a:solidFill>
              </a:rPr>
              <a:t> </a:t>
            </a:r>
            <a:r>
              <a:rPr lang="en-AU" sz="2800" b="1" dirty="0" err="1">
                <a:solidFill>
                  <a:srgbClr val="002060"/>
                </a:solidFill>
              </a:rPr>
              <a:t>oluşturabilir</a:t>
            </a:r>
            <a:r>
              <a:rPr lang="en-AU" sz="2800" b="1" dirty="0" smtClean="0">
                <a:solidFill>
                  <a:srgbClr val="002060"/>
                </a:solidFill>
              </a:rPr>
              <a:t>.</a:t>
            </a:r>
            <a:endParaRPr lang="tr-TR" sz="2800" b="1" dirty="0" smtClean="0">
              <a:solidFill>
                <a:srgbClr val="002060"/>
              </a:solidFill>
            </a:endParaRPr>
          </a:p>
          <a:p>
            <a:pPr marL="0" indent="0" eaLnBrk="1" fontAlgn="auto" hangingPunct="1">
              <a:lnSpc>
                <a:spcPct val="90000"/>
              </a:lnSpc>
              <a:spcAft>
                <a:spcPts val="0"/>
              </a:spcAft>
              <a:buNone/>
              <a:defRPr/>
            </a:pPr>
            <a:r>
              <a:rPr lang="en-AU" sz="2800" b="1" dirty="0">
                <a:solidFill>
                  <a:srgbClr val="002060"/>
                </a:solidFill>
              </a:rPr>
              <a:t/>
            </a:r>
            <a:br>
              <a:rPr lang="en-AU" sz="2800" b="1" dirty="0">
                <a:solidFill>
                  <a:srgbClr val="002060"/>
                </a:solidFill>
              </a:rPr>
            </a:br>
            <a:r>
              <a:rPr lang="en-AU" sz="2800" b="1" dirty="0">
                <a:solidFill>
                  <a:srgbClr val="002060"/>
                </a:solidFill>
              </a:rPr>
              <a:t>- </a:t>
            </a:r>
            <a:r>
              <a:rPr lang="en-AU" sz="2800" b="1" dirty="0" err="1">
                <a:solidFill>
                  <a:srgbClr val="002060"/>
                </a:solidFill>
              </a:rPr>
              <a:t>özellikle</a:t>
            </a:r>
            <a:r>
              <a:rPr lang="en-AU" sz="2800" b="1" dirty="0">
                <a:solidFill>
                  <a:srgbClr val="002060"/>
                </a:solidFill>
              </a:rPr>
              <a:t> </a:t>
            </a:r>
            <a:r>
              <a:rPr lang="en-AU" sz="2800" b="1" dirty="0" err="1">
                <a:solidFill>
                  <a:srgbClr val="002060"/>
                </a:solidFill>
              </a:rPr>
              <a:t>vücudun</a:t>
            </a:r>
            <a:r>
              <a:rPr lang="en-AU" sz="2800" b="1" dirty="0">
                <a:solidFill>
                  <a:srgbClr val="002060"/>
                </a:solidFill>
              </a:rPr>
              <a:t> </a:t>
            </a:r>
            <a:r>
              <a:rPr lang="en-AU" sz="2800" b="1" dirty="0" err="1">
                <a:solidFill>
                  <a:srgbClr val="002060"/>
                </a:solidFill>
              </a:rPr>
              <a:t>belden</a:t>
            </a:r>
            <a:r>
              <a:rPr lang="en-AU" sz="2800" b="1" dirty="0">
                <a:solidFill>
                  <a:srgbClr val="002060"/>
                </a:solidFill>
              </a:rPr>
              <a:t> </a:t>
            </a:r>
            <a:r>
              <a:rPr lang="en-AU" sz="2800" b="1" dirty="0" err="1">
                <a:solidFill>
                  <a:srgbClr val="002060"/>
                </a:solidFill>
              </a:rPr>
              <a:t>dönmesini</a:t>
            </a:r>
            <a:r>
              <a:rPr lang="en-AU" sz="2800" b="1" dirty="0">
                <a:solidFill>
                  <a:srgbClr val="002060"/>
                </a:solidFill>
              </a:rPr>
              <a:t> </a:t>
            </a:r>
            <a:r>
              <a:rPr lang="en-AU" sz="2800" b="1" dirty="0" err="1">
                <a:solidFill>
                  <a:srgbClr val="002060"/>
                </a:solidFill>
              </a:rPr>
              <a:t>gerektiren</a:t>
            </a:r>
            <a:r>
              <a:rPr lang="en-AU" sz="2800" b="1" dirty="0">
                <a:solidFill>
                  <a:srgbClr val="002060"/>
                </a:solidFill>
              </a:rPr>
              <a:t> </a:t>
            </a:r>
            <a:r>
              <a:rPr lang="en-AU" sz="2800" b="1" dirty="0" err="1">
                <a:solidFill>
                  <a:srgbClr val="002060"/>
                </a:solidFill>
              </a:rPr>
              <a:t>aşırı</a:t>
            </a:r>
            <a:r>
              <a:rPr lang="en-AU" sz="2800" b="1" dirty="0">
                <a:solidFill>
                  <a:srgbClr val="002060"/>
                </a:solidFill>
              </a:rPr>
              <a:t> </a:t>
            </a:r>
            <a:r>
              <a:rPr lang="en-AU" sz="2800" b="1" dirty="0" err="1">
                <a:solidFill>
                  <a:srgbClr val="002060"/>
                </a:solidFill>
              </a:rPr>
              <a:t>sık</a:t>
            </a:r>
            <a:r>
              <a:rPr lang="en-AU" sz="2800" b="1" dirty="0">
                <a:solidFill>
                  <a:srgbClr val="002060"/>
                </a:solidFill>
              </a:rPr>
              <a:t> </a:t>
            </a:r>
            <a:r>
              <a:rPr lang="en-AU" sz="2800" b="1" dirty="0" err="1">
                <a:solidFill>
                  <a:srgbClr val="002060"/>
                </a:solidFill>
              </a:rPr>
              <a:t>veya</a:t>
            </a:r>
            <a:r>
              <a:rPr lang="en-AU" sz="2800" b="1" dirty="0">
                <a:solidFill>
                  <a:srgbClr val="002060"/>
                </a:solidFill>
              </a:rPr>
              <a:t> </a:t>
            </a:r>
            <a:r>
              <a:rPr lang="en-AU" sz="2800" b="1" dirty="0" err="1">
                <a:solidFill>
                  <a:srgbClr val="002060"/>
                </a:solidFill>
              </a:rPr>
              <a:t>aşırı</a:t>
            </a:r>
            <a:r>
              <a:rPr lang="en-AU" sz="2800" b="1" dirty="0">
                <a:solidFill>
                  <a:srgbClr val="002060"/>
                </a:solidFill>
              </a:rPr>
              <a:t> </a:t>
            </a:r>
            <a:r>
              <a:rPr lang="en-AU" sz="2800" b="1" dirty="0" err="1">
                <a:solidFill>
                  <a:srgbClr val="002060"/>
                </a:solidFill>
              </a:rPr>
              <a:t>uzun</a:t>
            </a:r>
            <a:r>
              <a:rPr lang="en-AU" sz="2800" b="1" dirty="0">
                <a:solidFill>
                  <a:srgbClr val="002060"/>
                </a:solidFill>
              </a:rPr>
              <a:t> </a:t>
            </a:r>
            <a:r>
              <a:rPr lang="en-AU" sz="2800" b="1" dirty="0" err="1">
                <a:solidFill>
                  <a:srgbClr val="002060"/>
                </a:solidFill>
              </a:rPr>
              <a:t>süreli</a:t>
            </a:r>
            <a:r>
              <a:rPr lang="en-AU" sz="2800" b="1" dirty="0">
                <a:solidFill>
                  <a:srgbClr val="002060"/>
                </a:solidFill>
              </a:rPr>
              <a:t> </a:t>
            </a:r>
            <a:r>
              <a:rPr lang="en-AU" sz="2800" b="1" dirty="0" err="1">
                <a:solidFill>
                  <a:srgbClr val="002060"/>
                </a:solidFill>
              </a:rPr>
              <a:t>bedensel</a:t>
            </a:r>
            <a:r>
              <a:rPr lang="en-AU" sz="2800" b="1" dirty="0">
                <a:solidFill>
                  <a:srgbClr val="002060"/>
                </a:solidFill>
              </a:rPr>
              <a:t> </a:t>
            </a:r>
            <a:r>
              <a:rPr lang="en-AU" sz="2800" b="1" dirty="0" err="1">
                <a:solidFill>
                  <a:srgbClr val="002060"/>
                </a:solidFill>
              </a:rPr>
              <a:t>çalışmalar</a:t>
            </a:r>
            <a:r>
              <a:rPr lang="en-AU" sz="2800" b="1" dirty="0">
                <a:solidFill>
                  <a:srgbClr val="002060"/>
                </a:solidFill>
              </a:rPr>
              <a:t>,</a:t>
            </a:r>
            <a:br>
              <a:rPr lang="en-AU" sz="2800" b="1" dirty="0">
                <a:solidFill>
                  <a:srgbClr val="002060"/>
                </a:solidFill>
              </a:rPr>
            </a:br>
            <a:r>
              <a:rPr lang="en-AU" sz="2800" b="1" dirty="0">
                <a:solidFill>
                  <a:srgbClr val="002060"/>
                </a:solidFill>
              </a:rPr>
              <a:t>- </a:t>
            </a:r>
            <a:r>
              <a:rPr lang="en-AU" sz="2800" b="1" dirty="0" err="1">
                <a:solidFill>
                  <a:srgbClr val="002060"/>
                </a:solidFill>
              </a:rPr>
              <a:t>yetersiz</a:t>
            </a:r>
            <a:r>
              <a:rPr lang="en-AU" sz="2800" b="1" dirty="0">
                <a:solidFill>
                  <a:srgbClr val="002060"/>
                </a:solidFill>
              </a:rPr>
              <a:t> </a:t>
            </a:r>
            <a:r>
              <a:rPr lang="en-AU" sz="2800" b="1" dirty="0" err="1">
                <a:solidFill>
                  <a:srgbClr val="002060"/>
                </a:solidFill>
              </a:rPr>
              <a:t>ara</a:t>
            </a:r>
            <a:r>
              <a:rPr lang="en-AU" sz="2800" b="1" dirty="0">
                <a:solidFill>
                  <a:srgbClr val="002060"/>
                </a:solidFill>
              </a:rPr>
              <a:t> </a:t>
            </a:r>
            <a:r>
              <a:rPr lang="en-AU" sz="2800" b="1" dirty="0" err="1">
                <a:solidFill>
                  <a:srgbClr val="002060"/>
                </a:solidFill>
              </a:rPr>
              <a:t>ve</a:t>
            </a:r>
            <a:r>
              <a:rPr lang="en-AU" sz="2800" b="1" dirty="0">
                <a:solidFill>
                  <a:srgbClr val="002060"/>
                </a:solidFill>
              </a:rPr>
              <a:t> </a:t>
            </a:r>
            <a:r>
              <a:rPr lang="en-AU" sz="2800" b="1" dirty="0" err="1">
                <a:solidFill>
                  <a:srgbClr val="002060"/>
                </a:solidFill>
              </a:rPr>
              <a:t>dinlenme</a:t>
            </a:r>
            <a:r>
              <a:rPr lang="en-AU" sz="2800" b="1" dirty="0">
                <a:solidFill>
                  <a:srgbClr val="002060"/>
                </a:solidFill>
              </a:rPr>
              <a:t> </a:t>
            </a:r>
            <a:r>
              <a:rPr lang="en-AU" sz="2800" b="1" dirty="0" err="1">
                <a:solidFill>
                  <a:srgbClr val="002060"/>
                </a:solidFill>
              </a:rPr>
              <a:t>süresi</a:t>
            </a:r>
            <a:r>
              <a:rPr lang="en-AU" sz="2800" b="1" dirty="0">
                <a:solidFill>
                  <a:srgbClr val="002060"/>
                </a:solidFill>
              </a:rPr>
              <a:t>,</a:t>
            </a:r>
            <a:br>
              <a:rPr lang="en-AU" sz="2800" b="1" dirty="0">
                <a:solidFill>
                  <a:srgbClr val="002060"/>
                </a:solidFill>
              </a:rPr>
            </a:br>
            <a:r>
              <a:rPr lang="en-AU" sz="2800" b="1" dirty="0">
                <a:solidFill>
                  <a:srgbClr val="002060"/>
                </a:solidFill>
              </a:rPr>
              <a:t>- </a:t>
            </a:r>
            <a:r>
              <a:rPr lang="en-AU" sz="2800" b="1" dirty="0" err="1">
                <a:solidFill>
                  <a:srgbClr val="002060"/>
                </a:solidFill>
              </a:rPr>
              <a:t>aşırı</a:t>
            </a:r>
            <a:r>
              <a:rPr lang="en-AU" sz="2800" b="1" dirty="0">
                <a:solidFill>
                  <a:srgbClr val="002060"/>
                </a:solidFill>
              </a:rPr>
              <a:t> </a:t>
            </a:r>
            <a:r>
              <a:rPr lang="en-AU" sz="2800" b="1" dirty="0" err="1">
                <a:solidFill>
                  <a:srgbClr val="002060"/>
                </a:solidFill>
              </a:rPr>
              <a:t>kaldırma</a:t>
            </a:r>
            <a:r>
              <a:rPr lang="en-AU" sz="2800" b="1" dirty="0">
                <a:solidFill>
                  <a:srgbClr val="002060"/>
                </a:solidFill>
              </a:rPr>
              <a:t>, </a:t>
            </a:r>
            <a:r>
              <a:rPr lang="en-AU" sz="2800" b="1" dirty="0" err="1">
                <a:solidFill>
                  <a:srgbClr val="002060"/>
                </a:solidFill>
              </a:rPr>
              <a:t>indirme</a:t>
            </a:r>
            <a:r>
              <a:rPr lang="en-AU" sz="2800" b="1" dirty="0">
                <a:solidFill>
                  <a:srgbClr val="002060"/>
                </a:solidFill>
              </a:rPr>
              <a:t> </a:t>
            </a:r>
            <a:r>
              <a:rPr lang="en-AU" sz="2800" b="1" dirty="0" err="1">
                <a:solidFill>
                  <a:srgbClr val="002060"/>
                </a:solidFill>
              </a:rPr>
              <a:t>veya</a:t>
            </a:r>
            <a:r>
              <a:rPr lang="en-AU" sz="2800" b="1" dirty="0">
                <a:solidFill>
                  <a:srgbClr val="002060"/>
                </a:solidFill>
              </a:rPr>
              <a:t> </a:t>
            </a:r>
            <a:r>
              <a:rPr lang="en-AU" sz="2800" b="1" dirty="0" err="1">
                <a:solidFill>
                  <a:srgbClr val="002060"/>
                </a:solidFill>
              </a:rPr>
              <a:t>taşıma</a:t>
            </a:r>
            <a:r>
              <a:rPr lang="en-AU" sz="2800" b="1" dirty="0">
                <a:solidFill>
                  <a:srgbClr val="002060"/>
                </a:solidFill>
              </a:rPr>
              <a:t> </a:t>
            </a:r>
            <a:r>
              <a:rPr lang="en-AU" sz="2800" b="1" dirty="0" err="1">
                <a:solidFill>
                  <a:srgbClr val="002060"/>
                </a:solidFill>
              </a:rPr>
              <a:t>mesafeleri</a:t>
            </a:r>
            <a:r>
              <a:rPr lang="en-AU" sz="2800" b="1" dirty="0">
                <a:solidFill>
                  <a:srgbClr val="002060"/>
                </a:solidFill>
              </a:rPr>
              <a:t>,</a:t>
            </a:r>
            <a:br>
              <a:rPr lang="en-AU" sz="2800" b="1" dirty="0">
                <a:solidFill>
                  <a:srgbClr val="002060"/>
                </a:solidFill>
              </a:rPr>
            </a:br>
            <a:r>
              <a:rPr lang="en-AU" sz="2800" b="1" dirty="0">
                <a:solidFill>
                  <a:srgbClr val="002060"/>
                </a:solidFill>
              </a:rPr>
              <a:t>- </a:t>
            </a:r>
            <a:r>
              <a:rPr lang="en-AU" sz="2800" b="1" dirty="0" err="1">
                <a:solidFill>
                  <a:srgbClr val="002060"/>
                </a:solidFill>
              </a:rPr>
              <a:t>işlemin</a:t>
            </a:r>
            <a:r>
              <a:rPr lang="en-AU" sz="2800" b="1" dirty="0">
                <a:solidFill>
                  <a:srgbClr val="002060"/>
                </a:solidFill>
              </a:rPr>
              <a:t> </a:t>
            </a:r>
            <a:r>
              <a:rPr lang="en-AU" sz="2800" b="1" dirty="0" err="1">
                <a:solidFill>
                  <a:srgbClr val="002060"/>
                </a:solidFill>
              </a:rPr>
              <a:t>gerektirdiği</a:t>
            </a:r>
            <a:r>
              <a:rPr lang="en-AU" sz="2800" b="1" dirty="0">
                <a:solidFill>
                  <a:srgbClr val="002060"/>
                </a:solidFill>
              </a:rPr>
              <a:t>, </a:t>
            </a:r>
            <a:r>
              <a:rPr lang="en-AU" sz="2800" b="1" dirty="0" err="1">
                <a:solidFill>
                  <a:srgbClr val="002060"/>
                </a:solidFill>
              </a:rPr>
              <a:t>işçi</a:t>
            </a:r>
            <a:r>
              <a:rPr lang="en-AU" sz="2800" b="1" dirty="0">
                <a:solidFill>
                  <a:srgbClr val="002060"/>
                </a:solidFill>
              </a:rPr>
              <a:t> </a:t>
            </a:r>
            <a:r>
              <a:rPr lang="en-AU" sz="2800" b="1" dirty="0" err="1">
                <a:solidFill>
                  <a:srgbClr val="002060"/>
                </a:solidFill>
              </a:rPr>
              <a:t>tarafından</a:t>
            </a:r>
            <a:r>
              <a:rPr lang="en-AU" sz="2800" b="1" dirty="0">
                <a:solidFill>
                  <a:srgbClr val="002060"/>
                </a:solidFill>
              </a:rPr>
              <a:t> </a:t>
            </a:r>
            <a:r>
              <a:rPr lang="en-AU" sz="2800" b="1" dirty="0" err="1">
                <a:solidFill>
                  <a:srgbClr val="002060"/>
                </a:solidFill>
              </a:rPr>
              <a:t>değiştirilemeyen</a:t>
            </a:r>
            <a:r>
              <a:rPr lang="en-AU" sz="2800" b="1" dirty="0">
                <a:solidFill>
                  <a:srgbClr val="002060"/>
                </a:solidFill>
              </a:rPr>
              <a:t> </a:t>
            </a:r>
            <a:r>
              <a:rPr lang="en-AU" sz="2800" b="1" dirty="0" err="1">
                <a:solidFill>
                  <a:srgbClr val="002060"/>
                </a:solidFill>
              </a:rPr>
              <a:t>çalışma</a:t>
            </a:r>
            <a:r>
              <a:rPr lang="en-AU" sz="2800" b="1" dirty="0">
                <a:solidFill>
                  <a:srgbClr val="002060"/>
                </a:solidFill>
              </a:rPr>
              <a:t> </a:t>
            </a:r>
            <a:r>
              <a:rPr lang="en-AU" sz="2800" b="1" dirty="0" err="1">
                <a:solidFill>
                  <a:srgbClr val="002060"/>
                </a:solidFill>
              </a:rPr>
              <a:t>temposu</a:t>
            </a:r>
            <a:r>
              <a:rPr lang="tr-TR" sz="2800" b="1" dirty="0">
                <a:solidFill>
                  <a:srgbClr val="002060"/>
                </a:solidFill>
              </a:rPr>
              <a:t> </a:t>
            </a:r>
          </a:p>
        </p:txBody>
      </p:sp>
      <p:sp>
        <p:nvSpPr>
          <p:cNvPr id="18435" name="Rectangle 2"/>
          <p:cNvSpPr>
            <a:spLocks noGrp="1" noRot="1" noChangeArrowheads="1"/>
          </p:cNvSpPr>
          <p:nvPr>
            <p:ph type="title"/>
          </p:nvPr>
        </p:nvSpPr>
        <p:spPr/>
        <p:txBody>
          <a:bodyPr/>
          <a:lstStyle/>
          <a:p>
            <a:pPr eaLnBrk="1" hangingPunct="1"/>
            <a:r>
              <a:rPr lang="tr-TR" altLang="tr-TR" sz="4000" b="1" dirty="0" smtClean="0">
                <a:solidFill>
                  <a:srgbClr val="FF0000"/>
                </a:solidFill>
              </a:rPr>
              <a:t>1. </a:t>
            </a:r>
            <a:r>
              <a:rPr lang="en-AU" altLang="tr-TR" sz="4000" b="1" dirty="0" smtClean="0">
                <a:solidFill>
                  <a:srgbClr val="FF0000"/>
                </a:solidFill>
              </a:rPr>
              <a:t>Y</a:t>
            </a:r>
            <a:r>
              <a:rPr lang="tr-TR" altLang="tr-TR" sz="4000" b="1" dirty="0" smtClean="0">
                <a:solidFill>
                  <a:srgbClr val="FF0000"/>
                </a:solidFill>
              </a:rPr>
              <a:t>ÜKLE İLGİLİ RİSK FAKTÖRLERİ</a:t>
            </a:r>
          </a:p>
        </p:txBody>
      </p:sp>
    </p:spTree>
    <p:extLst>
      <p:ext uri="{BB962C8B-B14F-4D97-AF65-F5344CB8AC3E}">
        <p14:creationId xmlns:p14="http://schemas.microsoft.com/office/powerpoint/2010/main" val="17021362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Rot="1" noChangeArrowheads="1"/>
          </p:cNvSpPr>
          <p:nvPr>
            <p:ph idx="1"/>
          </p:nvPr>
        </p:nvSpPr>
        <p:spPr/>
        <p:txBody>
          <a:bodyPr>
            <a:normAutofit fontScale="92500"/>
          </a:bodyPr>
          <a:lstStyle/>
          <a:p>
            <a:pPr marL="0" indent="0" eaLnBrk="1" hangingPunct="1">
              <a:lnSpc>
                <a:spcPct val="90000"/>
              </a:lnSpc>
              <a:buNone/>
            </a:pPr>
            <a:r>
              <a:rPr lang="en-AU" altLang="tr-TR" dirty="0" smtClean="0"/>
              <a:t/>
            </a:r>
            <a:br>
              <a:rPr lang="en-AU" altLang="tr-TR" dirty="0" smtClean="0"/>
            </a:br>
            <a:r>
              <a:rPr lang="en-AU" altLang="tr-TR" b="1" dirty="0" err="1" smtClean="0">
                <a:solidFill>
                  <a:srgbClr val="002060"/>
                </a:solidFill>
              </a:rPr>
              <a:t>İşçinin</a:t>
            </a:r>
            <a:r>
              <a:rPr lang="en-AU" altLang="tr-TR" b="1" dirty="0" smtClean="0">
                <a:solidFill>
                  <a:srgbClr val="002060"/>
                </a:solidFill>
              </a:rPr>
              <a:t>;</a:t>
            </a:r>
            <a:endParaRPr lang="tr-TR" altLang="tr-TR" b="1" dirty="0" smtClean="0">
              <a:solidFill>
                <a:srgbClr val="002060"/>
              </a:solidFill>
            </a:endParaRPr>
          </a:p>
          <a:p>
            <a:pPr marL="0" indent="0" eaLnBrk="1" hangingPunct="1">
              <a:lnSpc>
                <a:spcPct val="90000"/>
              </a:lnSpc>
              <a:buNone/>
            </a:pPr>
            <a:r>
              <a:rPr lang="en-AU" altLang="tr-TR" b="1" dirty="0" smtClean="0">
                <a:solidFill>
                  <a:srgbClr val="002060"/>
                </a:solidFill>
              </a:rPr>
              <a:t/>
            </a:r>
            <a:br>
              <a:rPr lang="en-AU" altLang="tr-TR" b="1" dirty="0" smtClean="0">
                <a:solidFill>
                  <a:srgbClr val="002060"/>
                </a:solidFill>
              </a:rPr>
            </a:br>
            <a:r>
              <a:rPr lang="en-AU" altLang="tr-TR" b="1" dirty="0" smtClean="0">
                <a:solidFill>
                  <a:srgbClr val="002060"/>
                </a:solidFill>
              </a:rPr>
              <a:t>- </a:t>
            </a:r>
            <a:r>
              <a:rPr lang="en-AU" altLang="tr-TR" b="1" dirty="0" err="1" smtClean="0">
                <a:solidFill>
                  <a:srgbClr val="002060"/>
                </a:solidFill>
              </a:rPr>
              <a:t>yapılacak</a:t>
            </a:r>
            <a:r>
              <a:rPr lang="en-AU" altLang="tr-TR" b="1" dirty="0" smtClean="0">
                <a:solidFill>
                  <a:srgbClr val="002060"/>
                </a:solidFill>
              </a:rPr>
              <a:t> </a:t>
            </a:r>
            <a:r>
              <a:rPr lang="en-AU" altLang="tr-TR" b="1" dirty="0" err="1" smtClean="0">
                <a:solidFill>
                  <a:srgbClr val="002060"/>
                </a:solidFill>
              </a:rPr>
              <a:t>işi</a:t>
            </a:r>
            <a:r>
              <a:rPr lang="en-AU" altLang="tr-TR" b="1" dirty="0" smtClean="0">
                <a:solidFill>
                  <a:srgbClr val="002060"/>
                </a:solidFill>
              </a:rPr>
              <a:t> </a:t>
            </a:r>
            <a:r>
              <a:rPr lang="en-AU" altLang="tr-TR" b="1" dirty="0" err="1" smtClean="0">
                <a:solidFill>
                  <a:srgbClr val="002060"/>
                </a:solidFill>
              </a:rPr>
              <a:t>yürütmeye</a:t>
            </a:r>
            <a:r>
              <a:rPr lang="en-AU" altLang="tr-TR" b="1" dirty="0" smtClean="0">
                <a:solidFill>
                  <a:srgbClr val="002060"/>
                </a:solidFill>
              </a:rPr>
              <a:t> </a:t>
            </a:r>
            <a:r>
              <a:rPr lang="en-AU" altLang="tr-TR" b="1" dirty="0" err="1" smtClean="0">
                <a:solidFill>
                  <a:srgbClr val="002060"/>
                </a:solidFill>
              </a:rPr>
              <a:t>fiziki</a:t>
            </a:r>
            <a:r>
              <a:rPr lang="en-AU" altLang="tr-TR" b="1" dirty="0" smtClean="0">
                <a:solidFill>
                  <a:srgbClr val="002060"/>
                </a:solidFill>
              </a:rPr>
              <a:t> </a:t>
            </a:r>
            <a:r>
              <a:rPr lang="en-AU" altLang="tr-TR" b="1" dirty="0" err="1" smtClean="0">
                <a:solidFill>
                  <a:srgbClr val="002060"/>
                </a:solidFill>
              </a:rPr>
              <a:t>yapısının</a:t>
            </a:r>
            <a:r>
              <a:rPr lang="en-AU" altLang="tr-TR" b="1" dirty="0" smtClean="0">
                <a:solidFill>
                  <a:srgbClr val="002060"/>
                </a:solidFill>
              </a:rPr>
              <a:t> </a:t>
            </a:r>
            <a:r>
              <a:rPr lang="en-AU" altLang="tr-TR" b="1" dirty="0" err="1" smtClean="0">
                <a:solidFill>
                  <a:srgbClr val="002060"/>
                </a:solidFill>
              </a:rPr>
              <a:t>uygun</a:t>
            </a:r>
            <a:r>
              <a:rPr lang="en-AU" altLang="tr-TR" b="1" dirty="0" smtClean="0">
                <a:solidFill>
                  <a:srgbClr val="002060"/>
                </a:solidFill>
              </a:rPr>
              <a:t> </a:t>
            </a:r>
            <a:r>
              <a:rPr lang="en-AU" altLang="tr-TR" b="1" dirty="0" err="1" smtClean="0">
                <a:solidFill>
                  <a:srgbClr val="002060"/>
                </a:solidFill>
              </a:rPr>
              <a:t>olmaması</a:t>
            </a:r>
            <a:r>
              <a:rPr lang="en-AU" altLang="tr-TR" b="1" dirty="0" smtClean="0">
                <a:solidFill>
                  <a:srgbClr val="002060"/>
                </a:solidFill>
              </a:rPr>
              <a:t>,</a:t>
            </a:r>
            <a:br>
              <a:rPr lang="en-AU" altLang="tr-TR" b="1" dirty="0" smtClean="0">
                <a:solidFill>
                  <a:srgbClr val="002060"/>
                </a:solidFill>
              </a:rPr>
            </a:br>
            <a:r>
              <a:rPr lang="en-AU" altLang="tr-TR" b="1" dirty="0" smtClean="0">
                <a:solidFill>
                  <a:srgbClr val="002060"/>
                </a:solidFill>
              </a:rPr>
              <a:t>- </a:t>
            </a:r>
            <a:r>
              <a:rPr lang="en-AU" altLang="tr-TR" b="1" dirty="0" err="1" smtClean="0">
                <a:solidFill>
                  <a:srgbClr val="002060"/>
                </a:solidFill>
              </a:rPr>
              <a:t>uygun</a:t>
            </a:r>
            <a:r>
              <a:rPr lang="en-AU" altLang="tr-TR" b="1" dirty="0" smtClean="0">
                <a:solidFill>
                  <a:srgbClr val="002060"/>
                </a:solidFill>
              </a:rPr>
              <a:t> </a:t>
            </a:r>
            <a:r>
              <a:rPr lang="en-AU" altLang="tr-TR" b="1" dirty="0" err="1" smtClean="0">
                <a:solidFill>
                  <a:srgbClr val="002060"/>
                </a:solidFill>
              </a:rPr>
              <a:t>olmayan</a:t>
            </a:r>
            <a:r>
              <a:rPr lang="en-AU" altLang="tr-TR" b="1" dirty="0" smtClean="0">
                <a:solidFill>
                  <a:srgbClr val="002060"/>
                </a:solidFill>
              </a:rPr>
              <a:t> </a:t>
            </a:r>
            <a:r>
              <a:rPr lang="en-AU" altLang="tr-TR" b="1" dirty="0" err="1" smtClean="0">
                <a:solidFill>
                  <a:srgbClr val="002060"/>
                </a:solidFill>
              </a:rPr>
              <a:t>giysi</a:t>
            </a:r>
            <a:r>
              <a:rPr lang="en-AU" altLang="tr-TR" b="1" dirty="0" smtClean="0">
                <a:solidFill>
                  <a:srgbClr val="002060"/>
                </a:solidFill>
              </a:rPr>
              <a:t>, </a:t>
            </a:r>
            <a:r>
              <a:rPr lang="en-AU" altLang="tr-TR" b="1" dirty="0" err="1" smtClean="0">
                <a:solidFill>
                  <a:srgbClr val="002060"/>
                </a:solidFill>
              </a:rPr>
              <a:t>ayakkabı</a:t>
            </a:r>
            <a:r>
              <a:rPr lang="en-AU" altLang="tr-TR" b="1" dirty="0" smtClean="0">
                <a:solidFill>
                  <a:srgbClr val="002060"/>
                </a:solidFill>
              </a:rPr>
              <a:t> </a:t>
            </a:r>
            <a:r>
              <a:rPr lang="en-AU" altLang="tr-TR" b="1" dirty="0" err="1" smtClean="0">
                <a:solidFill>
                  <a:srgbClr val="002060"/>
                </a:solidFill>
              </a:rPr>
              <a:t>veya</a:t>
            </a:r>
            <a:r>
              <a:rPr lang="en-AU" altLang="tr-TR" b="1" dirty="0" smtClean="0">
                <a:solidFill>
                  <a:srgbClr val="002060"/>
                </a:solidFill>
              </a:rPr>
              <a:t> </a:t>
            </a:r>
            <a:r>
              <a:rPr lang="en-AU" altLang="tr-TR" b="1" dirty="0" err="1" smtClean="0">
                <a:solidFill>
                  <a:srgbClr val="002060"/>
                </a:solidFill>
              </a:rPr>
              <a:t>diğer</a:t>
            </a:r>
            <a:r>
              <a:rPr lang="en-AU" altLang="tr-TR" b="1" dirty="0" smtClean="0">
                <a:solidFill>
                  <a:srgbClr val="002060"/>
                </a:solidFill>
              </a:rPr>
              <a:t> </a:t>
            </a:r>
            <a:r>
              <a:rPr lang="en-AU" altLang="tr-TR" b="1" dirty="0" err="1" smtClean="0">
                <a:solidFill>
                  <a:srgbClr val="002060"/>
                </a:solidFill>
              </a:rPr>
              <a:t>kişisel</a:t>
            </a:r>
            <a:r>
              <a:rPr lang="en-AU" altLang="tr-TR" b="1" dirty="0" smtClean="0">
                <a:solidFill>
                  <a:srgbClr val="002060"/>
                </a:solidFill>
              </a:rPr>
              <a:t> </a:t>
            </a:r>
            <a:r>
              <a:rPr lang="tr-TR" altLang="tr-TR" b="1" dirty="0" smtClean="0">
                <a:solidFill>
                  <a:srgbClr val="002060"/>
                </a:solidFill>
              </a:rPr>
              <a:t>  </a:t>
            </a:r>
            <a:r>
              <a:rPr lang="en-AU" altLang="tr-TR" b="1" dirty="0" err="1" smtClean="0">
                <a:solidFill>
                  <a:srgbClr val="002060"/>
                </a:solidFill>
              </a:rPr>
              <a:t>eşyalar</a:t>
            </a:r>
            <a:r>
              <a:rPr lang="en-AU" altLang="tr-TR" b="1" dirty="0" smtClean="0">
                <a:solidFill>
                  <a:srgbClr val="002060"/>
                </a:solidFill>
              </a:rPr>
              <a:t> </a:t>
            </a:r>
            <a:r>
              <a:rPr lang="en-AU" altLang="tr-TR" b="1" dirty="0" err="1" smtClean="0">
                <a:solidFill>
                  <a:srgbClr val="002060"/>
                </a:solidFill>
              </a:rPr>
              <a:t>kullanması</a:t>
            </a:r>
            <a:r>
              <a:rPr lang="en-AU" altLang="tr-TR" b="1" dirty="0" smtClean="0">
                <a:solidFill>
                  <a:srgbClr val="002060"/>
                </a:solidFill>
              </a:rPr>
              <a:t>,</a:t>
            </a:r>
            <a:br>
              <a:rPr lang="en-AU" altLang="tr-TR" b="1" dirty="0" smtClean="0">
                <a:solidFill>
                  <a:srgbClr val="002060"/>
                </a:solidFill>
              </a:rPr>
            </a:br>
            <a:r>
              <a:rPr lang="en-AU" altLang="tr-TR" b="1" dirty="0" smtClean="0">
                <a:solidFill>
                  <a:srgbClr val="002060"/>
                </a:solidFill>
              </a:rPr>
              <a:t>- </a:t>
            </a:r>
            <a:r>
              <a:rPr lang="en-AU" altLang="tr-TR" b="1" dirty="0" err="1" smtClean="0">
                <a:solidFill>
                  <a:srgbClr val="002060"/>
                </a:solidFill>
              </a:rPr>
              <a:t>yeterli</a:t>
            </a:r>
            <a:r>
              <a:rPr lang="en-AU" altLang="tr-TR" b="1" dirty="0" smtClean="0">
                <a:solidFill>
                  <a:srgbClr val="002060"/>
                </a:solidFill>
              </a:rPr>
              <a:t> </a:t>
            </a:r>
            <a:r>
              <a:rPr lang="en-AU" altLang="tr-TR" b="1" dirty="0" err="1" smtClean="0">
                <a:solidFill>
                  <a:srgbClr val="002060"/>
                </a:solidFill>
              </a:rPr>
              <a:t>ve</a:t>
            </a:r>
            <a:r>
              <a:rPr lang="en-AU" altLang="tr-TR" b="1" dirty="0" smtClean="0">
                <a:solidFill>
                  <a:srgbClr val="002060"/>
                </a:solidFill>
              </a:rPr>
              <a:t> </a:t>
            </a:r>
            <a:r>
              <a:rPr lang="en-AU" altLang="tr-TR" b="1" dirty="0" err="1" smtClean="0">
                <a:solidFill>
                  <a:srgbClr val="002060"/>
                </a:solidFill>
              </a:rPr>
              <a:t>uygun</a:t>
            </a:r>
            <a:r>
              <a:rPr lang="en-AU" altLang="tr-TR" b="1" dirty="0" smtClean="0">
                <a:solidFill>
                  <a:srgbClr val="002060"/>
                </a:solidFill>
              </a:rPr>
              <a:t> </a:t>
            </a:r>
            <a:r>
              <a:rPr lang="en-AU" altLang="tr-TR" b="1" dirty="0" err="1" smtClean="0">
                <a:solidFill>
                  <a:srgbClr val="002060"/>
                </a:solidFill>
              </a:rPr>
              <a:t>bilgi</a:t>
            </a:r>
            <a:r>
              <a:rPr lang="en-AU" altLang="tr-TR" b="1" dirty="0" smtClean="0">
                <a:solidFill>
                  <a:srgbClr val="002060"/>
                </a:solidFill>
              </a:rPr>
              <a:t> </a:t>
            </a:r>
            <a:r>
              <a:rPr lang="en-AU" altLang="tr-TR" b="1" dirty="0" err="1" smtClean="0">
                <a:solidFill>
                  <a:srgbClr val="002060"/>
                </a:solidFill>
              </a:rPr>
              <a:t>ve</a:t>
            </a:r>
            <a:r>
              <a:rPr lang="en-AU" altLang="tr-TR" b="1" dirty="0" smtClean="0">
                <a:solidFill>
                  <a:srgbClr val="002060"/>
                </a:solidFill>
              </a:rPr>
              <a:t> </a:t>
            </a:r>
            <a:r>
              <a:rPr lang="en-AU" altLang="tr-TR" b="1" dirty="0" err="1" smtClean="0">
                <a:solidFill>
                  <a:srgbClr val="002060"/>
                </a:solidFill>
              </a:rPr>
              <a:t>eğitime</a:t>
            </a:r>
            <a:r>
              <a:rPr lang="en-AU" altLang="tr-TR" b="1" dirty="0" smtClean="0">
                <a:solidFill>
                  <a:srgbClr val="002060"/>
                </a:solidFill>
              </a:rPr>
              <a:t> </a:t>
            </a:r>
            <a:r>
              <a:rPr lang="en-AU" altLang="tr-TR" b="1" dirty="0" err="1" smtClean="0">
                <a:solidFill>
                  <a:srgbClr val="002060"/>
                </a:solidFill>
              </a:rPr>
              <a:t>sahip</a:t>
            </a:r>
            <a:r>
              <a:rPr lang="en-AU" altLang="tr-TR" b="1" dirty="0" smtClean="0">
                <a:solidFill>
                  <a:srgbClr val="002060"/>
                </a:solidFill>
              </a:rPr>
              <a:t> </a:t>
            </a:r>
            <a:r>
              <a:rPr lang="en-AU" altLang="tr-TR" b="1" dirty="0" err="1" smtClean="0">
                <a:solidFill>
                  <a:srgbClr val="002060"/>
                </a:solidFill>
              </a:rPr>
              <a:t>olmaması</a:t>
            </a:r>
            <a:r>
              <a:rPr lang="en-AU" altLang="tr-TR" b="1" dirty="0" smtClean="0">
                <a:solidFill>
                  <a:srgbClr val="002060"/>
                </a:solidFill>
              </a:rPr>
              <a:t>,</a:t>
            </a:r>
            <a:br>
              <a:rPr lang="en-AU" altLang="tr-TR" b="1" dirty="0" smtClean="0">
                <a:solidFill>
                  <a:srgbClr val="002060"/>
                </a:solidFill>
              </a:rPr>
            </a:br>
            <a:endParaRPr lang="tr-TR" altLang="tr-TR" b="1" dirty="0" smtClean="0">
              <a:solidFill>
                <a:srgbClr val="002060"/>
              </a:solidFill>
            </a:endParaRPr>
          </a:p>
          <a:p>
            <a:pPr marL="0" indent="0" eaLnBrk="1" hangingPunct="1">
              <a:lnSpc>
                <a:spcPct val="90000"/>
              </a:lnSpc>
              <a:buNone/>
            </a:pPr>
            <a:r>
              <a:rPr lang="en-AU" altLang="tr-TR" b="1" dirty="0" err="1" smtClean="0">
                <a:solidFill>
                  <a:srgbClr val="002060"/>
                </a:solidFill>
              </a:rPr>
              <a:t>durumunda</a:t>
            </a:r>
            <a:r>
              <a:rPr lang="en-AU" altLang="tr-TR" b="1" dirty="0" smtClean="0">
                <a:solidFill>
                  <a:srgbClr val="002060"/>
                </a:solidFill>
              </a:rPr>
              <a:t> </a:t>
            </a:r>
            <a:r>
              <a:rPr lang="en-AU" altLang="tr-TR" b="1" dirty="0" err="1" smtClean="0">
                <a:solidFill>
                  <a:srgbClr val="002060"/>
                </a:solidFill>
              </a:rPr>
              <a:t>işçiler</a:t>
            </a:r>
            <a:r>
              <a:rPr lang="en-AU" altLang="tr-TR" b="1" dirty="0" smtClean="0">
                <a:solidFill>
                  <a:srgbClr val="002060"/>
                </a:solidFill>
              </a:rPr>
              <a:t> risk </a:t>
            </a:r>
            <a:r>
              <a:rPr lang="en-AU" altLang="tr-TR" b="1" dirty="0" err="1" smtClean="0">
                <a:solidFill>
                  <a:srgbClr val="002060"/>
                </a:solidFill>
              </a:rPr>
              <a:t>altında</a:t>
            </a:r>
            <a:r>
              <a:rPr lang="en-AU" altLang="tr-TR" b="1" dirty="0" smtClean="0">
                <a:solidFill>
                  <a:srgbClr val="002060"/>
                </a:solidFill>
              </a:rPr>
              <a:t> </a:t>
            </a:r>
            <a:r>
              <a:rPr lang="en-AU" altLang="tr-TR" b="1" dirty="0" err="1" smtClean="0">
                <a:solidFill>
                  <a:srgbClr val="002060"/>
                </a:solidFill>
              </a:rPr>
              <a:t>olabilirler</a:t>
            </a:r>
            <a:r>
              <a:rPr lang="tr-TR" altLang="tr-TR" b="1" dirty="0" smtClean="0">
                <a:solidFill>
                  <a:srgbClr val="002060"/>
                </a:solidFill>
              </a:rPr>
              <a:t> </a:t>
            </a:r>
          </a:p>
        </p:txBody>
      </p:sp>
      <p:sp>
        <p:nvSpPr>
          <p:cNvPr id="19459" name="Rectangle 2"/>
          <p:cNvSpPr>
            <a:spLocks noGrp="1" noRot="1" noChangeArrowheads="1"/>
          </p:cNvSpPr>
          <p:nvPr>
            <p:ph type="title"/>
          </p:nvPr>
        </p:nvSpPr>
        <p:spPr/>
        <p:txBody>
          <a:bodyPr/>
          <a:lstStyle/>
          <a:p>
            <a:pPr eaLnBrk="1" hangingPunct="1"/>
            <a:r>
              <a:rPr lang="tr-TR" altLang="tr-TR" sz="4000" b="1" dirty="0" smtClean="0">
                <a:solidFill>
                  <a:srgbClr val="FF0000"/>
                </a:solidFill>
              </a:rPr>
              <a:t>2. </a:t>
            </a:r>
            <a:r>
              <a:rPr lang="en-AU" altLang="tr-TR" sz="4000" b="1" dirty="0" smtClean="0">
                <a:solidFill>
                  <a:srgbClr val="FF0000"/>
                </a:solidFill>
              </a:rPr>
              <a:t>BİREYSEL RİSK FAKTÖRLERİ</a:t>
            </a:r>
            <a:endParaRPr lang="tr-TR" altLang="tr-TR" sz="4000" b="1" dirty="0" smtClean="0">
              <a:solidFill>
                <a:srgbClr val="FF0000"/>
              </a:solidFill>
            </a:endParaRPr>
          </a:p>
        </p:txBody>
      </p:sp>
    </p:spTree>
    <p:extLst>
      <p:ext uri="{BB962C8B-B14F-4D97-AF65-F5344CB8AC3E}">
        <p14:creationId xmlns:p14="http://schemas.microsoft.com/office/powerpoint/2010/main" val="28919489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2662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aphicFrame>
        <p:nvGraphicFramePr>
          <p:cNvPr id="21507" name="Object 3"/>
          <p:cNvGraphicFramePr>
            <a:graphicFrameLocks noChangeAspect="1"/>
          </p:cNvGraphicFramePr>
          <p:nvPr>
            <p:extLst>
              <p:ext uri="{D42A27DB-BD31-4B8C-83A1-F6EECF244321}">
                <p14:modId xmlns:p14="http://schemas.microsoft.com/office/powerpoint/2010/main" val="3389425844"/>
              </p:ext>
            </p:extLst>
          </p:nvPr>
        </p:nvGraphicFramePr>
        <p:xfrm>
          <a:off x="275754" y="1700213"/>
          <a:ext cx="2415059" cy="4609107"/>
        </p:xfrm>
        <a:graphic>
          <a:graphicData uri="http://schemas.openxmlformats.org/presentationml/2006/ole">
            <mc:AlternateContent xmlns:mc="http://schemas.openxmlformats.org/markup-compatibility/2006">
              <mc:Choice xmlns:v="urn:schemas-microsoft-com:vml" Requires="v">
                <p:oleObj spid="_x0000_s18436" name="Bit Eşlem Resmi" r:id="rId4" imgW="1704762" imgH="2857899" progId="Paint.Picture">
                  <p:embed/>
                </p:oleObj>
              </mc:Choice>
              <mc:Fallback>
                <p:oleObj name="Bit Eşlem Resmi" r:id="rId4" imgW="1704762" imgH="285789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754" y="1700213"/>
                        <a:ext cx="2415059" cy="4609107"/>
                      </a:xfrm>
                      <a:prstGeom prst="rect">
                        <a:avLst/>
                      </a:prstGeom>
                      <a:noFill/>
                      <a:ln>
                        <a:noFill/>
                      </a:ln>
                      <a:extLst/>
                    </p:spPr>
                  </p:pic>
                </p:oleObj>
              </mc:Fallback>
            </mc:AlternateContent>
          </a:graphicData>
        </a:graphic>
      </p:graphicFrame>
      <p:sp>
        <p:nvSpPr>
          <p:cNvPr id="21508" name="Rectangle 4"/>
          <p:cNvSpPr>
            <a:spLocks noChangeArrowheads="1"/>
          </p:cNvSpPr>
          <p:nvPr/>
        </p:nvSpPr>
        <p:spPr bwMode="auto">
          <a:xfrm>
            <a:off x="2555776" y="1892846"/>
            <a:ext cx="581293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65000"/>
              <a:buFont typeface="Wingdings" pitchFamily="2" charset="2"/>
              <a:buChar char="n"/>
              <a:tabLst>
                <a:tab pos="228600" algn="l"/>
              </a:tabLst>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tabLst>
                <a:tab pos="228600" algn="l"/>
              </a:tabLst>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tabLst>
                <a:tab pos="228600" algn="l"/>
              </a:tabLst>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tabLst>
                <a:tab pos="228600" algn="l"/>
              </a:tabLst>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tabLst>
                <a:tab pos="228600" algn="l"/>
              </a:tabLst>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tabLst>
                <a:tab pos="228600" algn="l"/>
              </a:tabLst>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tabLst>
                <a:tab pos="228600" algn="l"/>
              </a:tabLst>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tabLst>
                <a:tab pos="228600" algn="l"/>
              </a:tabLst>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tabLst>
                <a:tab pos="228600" algn="l"/>
              </a:tabLst>
              <a:defRPr sz="2000">
                <a:solidFill>
                  <a:schemeClr val="tx1"/>
                </a:solidFill>
                <a:latin typeface="Arial" charset="0"/>
                <a:cs typeface="Arial" charset="0"/>
              </a:defRPr>
            </a:lvl9pPr>
          </a:lstStyle>
          <a:p>
            <a:pPr eaLnBrk="1" hangingPunct="1">
              <a:spcBef>
                <a:spcPct val="0"/>
              </a:spcBef>
              <a:buClrTx/>
              <a:buSzTx/>
              <a:buFont typeface="Wingdings" pitchFamily="2" charset="2"/>
              <a:buChar char="ü"/>
            </a:pPr>
            <a:r>
              <a:rPr lang="tr-TR" altLang="tr-TR" sz="2400" b="1" dirty="0">
                <a:solidFill>
                  <a:srgbClr val="002060"/>
                </a:solidFill>
                <a:latin typeface="+mn-lt"/>
              </a:rPr>
              <a:t>Durun ve düşünün. </a:t>
            </a:r>
          </a:p>
          <a:p>
            <a:pPr eaLnBrk="1" hangingPunct="1">
              <a:spcBef>
                <a:spcPct val="0"/>
              </a:spcBef>
              <a:buClrTx/>
              <a:buSzTx/>
              <a:buFont typeface="Wingdings" pitchFamily="2" charset="2"/>
              <a:buChar char="ü"/>
            </a:pPr>
            <a:endParaRPr lang="tr-TR" altLang="tr-TR" sz="2400" b="1" dirty="0">
              <a:solidFill>
                <a:srgbClr val="002060"/>
              </a:solidFill>
              <a:latin typeface="+mn-lt"/>
            </a:endParaRPr>
          </a:p>
          <a:p>
            <a:pPr eaLnBrk="1" hangingPunct="1">
              <a:spcBef>
                <a:spcPct val="0"/>
              </a:spcBef>
              <a:buClrTx/>
              <a:buSzTx/>
              <a:buFont typeface="Wingdings" pitchFamily="2" charset="2"/>
              <a:buChar char="ü"/>
            </a:pPr>
            <a:r>
              <a:rPr lang="tr-TR" altLang="tr-TR" sz="2400" b="1" dirty="0">
                <a:solidFill>
                  <a:srgbClr val="002060"/>
                </a:solidFill>
                <a:latin typeface="+mn-lt"/>
              </a:rPr>
              <a:t>Yük kaldırımını planlayın.</a:t>
            </a:r>
          </a:p>
          <a:p>
            <a:pPr eaLnBrk="1" hangingPunct="1">
              <a:spcBef>
                <a:spcPct val="0"/>
              </a:spcBef>
              <a:buClrTx/>
              <a:buSzTx/>
              <a:buFont typeface="Wingdings" pitchFamily="2" charset="2"/>
              <a:buChar char="ü"/>
            </a:pPr>
            <a:endParaRPr lang="tr-TR" altLang="tr-TR" sz="2400" b="1" dirty="0">
              <a:solidFill>
                <a:srgbClr val="002060"/>
              </a:solidFill>
              <a:latin typeface="+mn-lt"/>
            </a:endParaRPr>
          </a:p>
          <a:p>
            <a:pPr eaLnBrk="1" hangingPunct="1">
              <a:spcBef>
                <a:spcPct val="0"/>
              </a:spcBef>
              <a:buClrTx/>
              <a:buSzTx/>
              <a:buFont typeface="Wingdings" pitchFamily="2" charset="2"/>
              <a:buChar char="ü"/>
            </a:pPr>
            <a:r>
              <a:rPr lang="tr-TR" altLang="tr-TR" sz="2400" b="1" dirty="0">
                <a:solidFill>
                  <a:srgbClr val="002060"/>
                </a:solidFill>
                <a:latin typeface="+mn-lt"/>
              </a:rPr>
              <a:t>Yük nereye yerleştirilecek sorgulayın</a:t>
            </a:r>
          </a:p>
          <a:p>
            <a:pPr eaLnBrk="1" hangingPunct="1">
              <a:spcBef>
                <a:spcPct val="0"/>
              </a:spcBef>
              <a:buClrTx/>
              <a:buSzTx/>
              <a:buFont typeface="Wingdings" pitchFamily="2" charset="2"/>
              <a:buChar char="ü"/>
            </a:pPr>
            <a:endParaRPr lang="tr-TR" altLang="tr-TR" sz="2400" b="1" dirty="0">
              <a:solidFill>
                <a:srgbClr val="002060"/>
              </a:solidFill>
              <a:latin typeface="+mn-lt"/>
            </a:endParaRPr>
          </a:p>
          <a:p>
            <a:pPr eaLnBrk="1" hangingPunct="1">
              <a:spcBef>
                <a:spcPct val="0"/>
              </a:spcBef>
              <a:buClrTx/>
              <a:buSzTx/>
              <a:buFont typeface="Wingdings" pitchFamily="2" charset="2"/>
              <a:buChar char="ü"/>
            </a:pPr>
            <a:r>
              <a:rPr lang="tr-TR" altLang="tr-TR" sz="2400" b="1" dirty="0">
                <a:solidFill>
                  <a:srgbClr val="002060"/>
                </a:solidFill>
                <a:latin typeface="+mn-lt"/>
              </a:rPr>
              <a:t>Uygun yardımcı ekipmanlar kullanın</a:t>
            </a:r>
          </a:p>
          <a:p>
            <a:pPr eaLnBrk="1" hangingPunct="1">
              <a:spcBef>
                <a:spcPct val="0"/>
              </a:spcBef>
              <a:buClrTx/>
              <a:buSzTx/>
              <a:buFont typeface="Wingdings" pitchFamily="2" charset="2"/>
              <a:buChar char="ü"/>
            </a:pPr>
            <a:endParaRPr lang="tr-TR" altLang="tr-TR" sz="2400" b="1" dirty="0">
              <a:solidFill>
                <a:srgbClr val="002060"/>
              </a:solidFill>
              <a:latin typeface="+mn-lt"/>
            </a:endParaRPr>
          </a:p>
          <a:p>
            <a:pPr eaLnBrk="1" hangingPunct="1">
              <a:spcBef>
                <a:spcPct val="0"/>
              </a:spcBef>
              <a:buClrTx/>
              <a:buSzTx/>
              <a:buFont typeface="Wingdings" pitchFamily="2" charset="2"/>
              <a:buChar char="ü"/>
            </a:pPr>
            <a:r>
              <a:rPr lang="tr-TR" altLang="tr-TR" sz="2400" b="1" dirty="0">
                <a:solidFill>
                  <a:srgbClr val="002060"/>
                </a:solidFill>
                <a:latin typeface="+mn-lt"/>
              </a:rPr>
              <a:t>Yardıma ihtiyaç olup olmadığını sorgulayın</a:t>
            </a:r>
          </a:p>
          <a:p>
            <a:pPr eaLnBrk="1" hangingPunct="1">
              <a:spcBef>
                <a:spcPct val="0"/>
              </a:spcBef>
              <a:buClrTx/>
              <a:buSzTx/>
              <a:buFont typeface="Wingdings" pitchFamily="2" charset="2"/>
              <a:buChar char="ü"/>
            </a:pPr>
            <a:endParaRPr lang="tr-TR" altLang="tr-TR" sz="2400" b="1" dirty="0">
              <a:solidFill>
                <a:srgbClr val="002060"/>
              </a:solidFill>
              <a:latin typeface="+mn-lt"/>
            </a:endParaRPr>
          </a:p>
          <a:p>
            <a:pPr eaLnBrk="1" hangingPunct="1">
              <a:spcBef>
                <a:spcPct val="0"/>
              </a:spcBef>
              <a:buClrTx/>
              <a:buSzTx/>
              <a:buFont typeface="Wingdings" pitchFamily="2" charset="2"/>
              <a:buChar char="ü"/>
            </a:pPr>
            <a:r>
              <a:rPr lang="tr-TR" altLang="tr-TR" sz="2400" b="1" dirty="0">
                <a:solidFill>
                  <a:srgbClr val="002060"/>
                </a:solidFill>
                <a:latin typeface="+mn-lt"/>
              </a:rPr>
              <a:t>Yük üzerinde varsa engelleri çıkarın </a:t>
            </a:r>
          </a:p>
        </p:txBody>
      </p:sp>
      <p:sp>
        <p:nvSpPr>
          <p:cNvPr id="21509" name="Rectangle 5"/>
          <p:cNvSpPr>
            <a:spLocks noChangeArrowheads="1"/>
          </p:cNvSpPr>
          <p:nvPr/>
        </p:nvSpPr>
        <p:spPr bwMode="auto">
          <a:xfrm>
            <a:off x="985291" y="399604"/>
            <a:ext cx="71384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tr-TR" altLang="tr-TR" sz="3200" b="1" dirty="0" smtClean="0">
                <a:solidFill>
                  <a:srgbClr val="FF0000"/>
                </a:solidFill>
              </a:rPr>
              <a:t>YÜK TAŞIMACILIKTA </a:t>
            </a:r>
            <a:endParaRPr lang="tr-TR" altLang="tr-TR" sz="3200" b="1" dirty="0">
              <a:solidFill>
                <a:srgbClr val="FF0000"/>
              </a:solidFill>
            </a:endParaRPr>
          </a:p>
          <a:p>
            <a:pPr algn="ctr" eaLnBrk="1" hangingPunct="1">
              <a:spcBef>
                <a:spcPct val="0"/>
              </a:spcBef>
              <a:buClrTx/>
              <a:buSzTx/>
              <a:buFontTx/>
              <a:buNone/>
            </a:pPr>
            <a:r>
              <a:rPr lang="tr-TR" altLang="tr-TR" sz="3200" b="1" dirty="0">
                <a:solidFill>
                  <a:srgbClr val="FF0000"/>
                </a:solidFill>
              </a:rPr>
              <a:t>ALINACAK GÜVENLİK TEDBİRLERİ</a:t>
            </a:r>
          </a:p>
        </p:txBody>
      </p:sp>
    </p:spTree>
    <p:extLst>
      <p:ext uri="{BB962C8B-B14F-4D97-AF65-F5344CB8AC3E}">
        <p14:creationId xmlns:p14="http://schemas.microsoft.com/office/powerpoint/2010/main" val="2030447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500"/>
                                        <p:tgtEl>
                                          <p:spTgt spid="21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508">
                                            <p:txEl>
                                              <p:pRg st="0" end="0"/>
                                            </p:txEl>
                                          </p:spTgt>
                                        </p:tgtEl>
                                        <p:attrNameLst>
                                          <p:attrName>style.visibility</p:attrName>
                                        </p:attrNameLst>
                                      </p:cBhvr>
                                      <p:to>
                                        <p:strVal val="visible"/>
                                      </p:to>
                                    </p:set>
                                    <p:animEffect transition="in" filter="fade">
                                      <p:cBhvr>
                                        <p:cTn id="12" dur="500"/>
                                        <p:tgtEl>
                                          <p:spTgt spid="2150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508">
                                            <p:txEl>
                                              <p:pRg st="2" end="2"/>
                                            </p:txEl>
                                          </p:spTgt>
                                        </p:tgtEl>
                                        <p:attrNameLst>
                                          <p:attrName>style.visibility</p:attrName>
                                        </p:attrNameLst>
                                      </p:cBhvr>
                                      <p:to>
                                        <p:strVal val="visible"/>
                                      </p:to>
                                    </p:set>
                                    <p:animEffect transition="in" filter="fade">
                                      <p:cBhvr>
                                        <p:cTn id="17" dur="500"/>
                                        <p:tgtEl>
                                          <p:spTgt spid="2150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1508">
                                            <p:txEl>
                                              <p:pRg st="4" end="4"/>
                                            </p:txEl>
                                          </p:spTgt>
                                        </p:tgtEl>
                                        <p:attrNameLst>
                                          <p:attrName>style.visibility</p:attrName>
                                        </p:attrNameLst>
                                      </p:cBhvr>
                                      <p:to>
                                        <p:strVal val="visible"/>
                                      </p:to>
                                    </p:set>
                                    <p:animEffect transition="in" filter="fade">
                                      <p:cBhvr>
                                        <p:cTn id="22" dur="500"/>
                                        <p:tgtEl>
                                          <p:spTgt spid="2150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1508">
                                            <p:txEl>
                                              <p:pRg st="6" end="6"/>
                                            </p:txEl>
                                          </p:spTgt>
                                        </p:tgtEl>
                                        <p:attrNameLst>
                                          <p:attrName>style.visibility</p:attrName>
                                        </p:attrNameLst>
                                      </p:cBhvr>
                                      <p:to>
                                        <p:strVal val="visible"/>
                                      </p:to>
                                    </p:set>
                                    <p:animEffect transition="in" filter="fade">
                                      <p:cBhvr>
                                        <p:cTn id="27" dur="500"/>
                                        <p:tgtEl>
                                          <p:spTgt spid="21508">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1508">
                                            <p:txEl>
                                              <p:pRg st="8" end="8"/>
                                            </p:txEl>
                                          </p:spTgt>
                                        </p:tgtEl>
                                        <p:attrNameLst>
                                          <p:attrName>style.visibility</p:attrName>
                                        </p:attrNameLst>
                                      </p:cBhvr>
                                      <p:to>
                                        <p:strVal val="visible"/>
                                      </p:to>
                                    </p:set>
                                    <p:animEffect transition="in" filter="fade">
                                      <p:cBhvr>
                                        <p:cTn id="32" dur="500"/>
                                        <p:tgtEl>
                                          <p:spTgt spid="21508">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1508">
                                            <p:txEl>
                                              <p:pRg st="10" end="10"/>
                                            </p:txEl>
                                          </p:spTgt>
                                        </p:tgtEl>
                                        <p:attrNameLst>
                                          <p:attrName>style.visibility</p:attrName>
                                        </p:attrNameLst>
                                      </p:cBhvr>
                                      <p:to>
                                        <p:strVal val="visible"/>
                                      </p:to>
                                    </p:set>
                                    <p:animEffect transition="in" filter="fade">
                                      <p:cBhvr>
                                        <p:cTn id="37" dur="500"/>
                                        <p:tgtEl>
                                          <p:spTgt spid="2150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2867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aphicFrame>
        <p:nvGraphicFramePr>
          <p:cNvPr id="22531" name="Object 3"/>
          <p:cNvGraphicFramePr>
            <a:graphicFrameLocks noChangeAspect="1"/>
          </p:cNvGraphicFramePr>
          <p:nvPr>
            <p:extLst>
              <p:ext uri="{D42A27DB-BD31-4B8C-83A1-F6EECF244321}">
                <p14:modId xmlns:p14="http://schemas.microsoft.com/office/powerpoint/2010/main" val="1760204537"/>
              </p:ext>
            </p:extLst>
          </p:nvPr>
        </p:nvGraphicFramePr>
        <p:xfrm>
          <a:off x="296839" y="1700808"/>
          <a:ext cx="2735262" cy="3528392"/>
        </p:xfrm>
        <a:graphic>
          <a:graphicData uri="http://schemas.openxmlformats.org/presentationml/2006/ole">
            <mc:AlternateContent xmlns:mc="http://schemas.openxmlformats.org/markup-compatibility/2006">
              <mc:Choice xmlns:v="urn:schemas-microsoft-com:vml" Requires="v">
                <p:oleObj spid="_x0000_s19460" name="Bit Eşlem Resmi" r:id="rId4" imgW="1085714" imgH="1600000" progId="Paint.Picture">
                  <p:embed/>
                </p:oleObj>
              </mc:Choice>
              <mc:Fallback>
                <p:oleObj name="Bit Eşlem Resmi" r:id="rId4" imgW="1085714" imgH="160000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39" y="1700808"/>
                        <a:ext cx="2735262" cy="3528392"/>
                      </a:xfrm>
                      <a:prstGeom prst="rect">
                        <a:avLst/>
                      </a:prstGeom>
                      <a:noFill/>
                      <a:ln>
                        <a:noFill/>
                      </a:ln>
                      <a:extLst/>
                    </p:spPr>
                  </p:pic>
                </p:oleObj>
              </mc:Fallback>
            </mc:AlternateContent>
          </a:graphicData>
        </a:graphic>
      </p:graphicFrame>
      <p:sp>
        <p:nvSpPr>
          <p:cNvPr id="22532" name="Rectangle 4"/>
          <p:cNvSpPr>
            <a:spLocks noChangeArrowheads="1"/>
          </p:cNvSpPr>
          <p:nvPr/>
        </p:nvSpPr>
        <p:spPr bwMode="auto">
          <a:xfrm>
            <a:off x="3059113" y="773957"/>
            <a:ext cx="561657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 typeface="Wingdings" pitchFamily="2" charset="2"/>
              <a:buChar char="ü"/>
            </a:pPr>
            <a:r>
              <a:rPr lang="tr-TR" altLang="tr-TR" sz="3600" b="1" dirty="0">
                <a:solidFill>
                  <a:srgbClr val="002060"/>
                </a:solidFill>
                <a:latin typeface="+mn-lt"/>
              </a:rPr>
              <a:t>Ayaklarınızı bacaklarınızı açarak dengeli şekilde yerleştirin </a:t>
            </a:r>
          </a:p>
          <a:p>
            <a:pPr eaLnBrk="1" hangingPunct="1">
              <a:spcBef>
                <a:spcPct val="0"/>
              </a:spcBef>
              <a:buClrTx/>
              <a:buSzTx/>
              <a:buFont typeface="Wingdings" pitchFamily="2" charset="2"/>
              <a:buChar char="ü"/>
            </a:pPr>
            <a:endParaRPr lang="tr-TR" altLang="tr-TR" sz="3600" b="1" dirty="0">
              <a:solidFill>
                <a:srgbClr val="002060"/>
              </a:solidFill>
              <a:latin typeface="+mn-lt"/>
            </a:endParaRPr>
          </a:p>
          <a:p>
            <a:pPr eaLnBrk="1" hangingPunct="1">
              <a:spcBef>
                <a:spcPct val="0"/>
              </a:spcBef>
              <a:buClrTx/>
              <a:buSzTx/>
              <a:buFont typeface="Wingdings" pitchFamily="2" charset="2"/>
              <a:buChar char="ü"/>
            </a:pPr>
            <a:r>
              <a:rPr lang="tr-TR" altLang="tr-TR" sz="3600" b="1" dirty="0">
                <a:solidFill>
                  <a:srgbClr val="002060"/>
                </a:solidFill>
                <a:latin typeface="+mn-lt"/>
              </a:rPr>
              <a:t>Eğilirken dizler bükülmeli ve sırt düz tutulmalıdır. Bu durumda vücudun dengesini sağlamak için harcanacak güç an aza indirilecektir.</a:t>
            </a:r>
          </a:p>
        </p:txBody>
      </p:sp>
    </p:spTree>
    <p:extLst>
      <p:ext uri="{BB962C8B-B14F-4D97-AF65-F5344CB8AC3E}">
        <p14:creationId xmlns:p14="http://schemas.microsoft.com/office/powerpoint/2010/main" val="1884849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2747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aphicFrame>
        <p:nvGraphicFramePr>
          <p:cNvPr id="23555" name="Object 3"/>
          <p:cNvGraphicFramePr>
            <a:graphicFrameLocks noChangeAspect="1"/>
          </p:cNvGraphicFramePr>
          <p:nvPr>
            <p:extLst>
              <p:ext uri="{D42A27DB-BD31-4B8C-83A1-F6EECF244321}">
                <p14:modId xmlns:p14="http://schemas.microsoft.com/office/powerpoint/2010/main" val="119451101"/>
              </p:ext>
            </p:extLst>
          </p:nvPr>
        </p:nvGraphicFramePr>
        <p:xfrm>
          <a:off x="107504" y="1196752"/>
          <a:ext cx="2051050" cy="4176713"/>
        </p:xfrm>
        <a:graphic>
          <a:graphicData uri="http://schemas.openxmlformats.org/presentationml/2006/ole">
            <mc:AlternateContent xmlns:mc="http://schemas.openxmlformats.org/markup-compatibility/2006">
              <mc:Choice xmlns:v="urn:schemas-microsoft-com:vml" Requires="v">
                <p:oleObj spid="_x0000_s20484" name="Bit Eşlem Resmi" r:id="rId4" imgW="1162212" imgH="2505425" progId="Paint.Picture">
                  <p:embed/>
                </p:oleObj>
              </mc:Choice>
              <mc:Fallback>
                <p:oleObj name="Bit Eşlem Resmi" r:id="rId4" imgW="1162212" imgH="250542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196752"/>
                        <a:ext cx="205105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6" name="Rectangle 4"/>
          <p:cNvSpPr>
            <a:spLocks noChangeArrowheads="1"/>
          </p:cNvSpPr>
          <p:nvPr/>
        </p:nvSpPr>
        <p:spPr bwMode="auto">
          <a:xfrm>
            <a:off x="1907704" y="332656"/>
            <a:ext cx="7129463" cy="62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chemeClr val="accent1"/>
              </a:buClr>
              <a:buSzPct val="65000"/>
              <a:buFont typeface="Wingdings" pitchFamily="2" charset="2"/>
              <a:buChar char="n"/>
              <a:tabLst>
                <a:tab pos="457200" algn="l"/>
                <a:tab pos="685800" algn="l"/>
              </a:tabLst>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tabLst>
                <a:tab pos="457200" algn="l"/>
                <a:tab pos="685800" algn="l"/>
              </a:tabLst>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tabLst>
                <a:tab pos="457200" algn="l"/>
                <a:tab pos="685800" algn="l"/>
              </a:tabLst>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tabLst>
                <a:tab pos="457200" algn="l"/>
                <a:tab pos="685800" algn="l"/>
              </a:tabLst>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tabLst>
                <a:tab pos="457200" algn="l"/>
                <a:tab pos="685800" algn="l"/>
              </a:tabLst>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tabLst>
                <a:tab pos="457200" algn="l"/>
                <a:tab pos="685800" algn="l"/>
              </a:tabLst>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tabLst>
                <a:tab pos="457200" algn="l"/>
                <a:tab pos="685800" algn="l"/>
              </a:tabLst>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tabLst>
                <a:tab pos="457200" algn="l"/>
                <a:tab pos="685800" algn="l"/>
              </a:tabLst>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tabLst>
                <a:tab pos="457200" algn="l"/>
                <a:tab pos="685800" algn="l"/>
              </a:tabLst>
              <a:defRPr sz="2000">
                <a:solidFill>
                  <a:schemeClr val="tx1"/>
                </a:solidFill>
                <a:latin typeface="Arial" charset="0"/>
                <a:cs typeface="Arial" charset="0"/>
              </a:defRPr>
            </a:lvl9pPr>
          </a:lstStyle>
          <a:p>
            <a:pPr eaLnBrk="1" hangingPunct="1">
              <a:spcBef>
                <a:spcPct val="0"/>
              </a:spcBef>
              <a:buClrTx/>
              <a:buSzTx/>
              <a:buFont typeface="Wingdings" pitchFamily="2" charset="2"/>
              <a:buChar char="ü"/>
            </a:pPr>
            <a:r>
              <a:rPr lang="tr-TR" altLang="tr-TR" sz="2100" b="1" dirty="0">
                <a:solidFill>
                  <a:srgbClr val="002060"/>
                </a:solidFill>
              </a:rPr>
              <a:t>Sağlam şekilde kavrayın</a:t>
            </a:r>
          </a:p>
          <a:p>
            <a:pPr eaLnBrk="1" hangingPunct="1">
              <a:spcBef>
                <a:spcPct val="0"/>
              </a:spcBef>
              <a:buClrTx/>
              <a:buSzTx/>
              <a:buFont typeface="Wingdings" pitchFamily="2" charset="2"/>
              <a:buChar char="ü"/>
            </a:pPr>
            <a:endParaRPr lang="tr-TR" altLang="tr-TR" sz="2100" b="1" dirty="0">
              <a:solidFill>
                <a:srgbClr val="002060"/>
              </a:solidFill>
            </a:endParaRPr>
          </a:p>
          <a:p>
            <a:pPr eaLnBrk="1" hangingPunct="1">
              <a:spcBef>
                <a:spcPct val="0"/>
              </a:spcBef>
              <a:buClrTx/>
              <a:buSzTx/>
              <a:buFont typeface="Wingdings" pitchFamily="2" charset="2"/>
              <a:buChar char="ü"/>
            </a:pPr>
            <a:r>
              <a:rPr lang="tr-TR" altLang="tr-TR" sz="2100" b="1" dirty="0">
                <a:solidFill>
                  <a:srgbClr val="002060"/>
                </a:solidFill>
              </a:rPr>
              <a:t>Kollarınızı bacaklarınız tarafından oluşturulan sınırlar içinde tutmaya çalışın</a:t>
            </a:r>
          </a:p>
          <a:p>
            <a:pPr eaLnBrk="1" hangingPunct="1">
              <a:spcBef>
                <a:spcPct val="0"/>
              </a:spcBef>
              <a:buClrTx/>
              <a:buSzTx/>
              <a:buFont typeface="Wingdings" pitchFamily="2" charset="2"/>
              <a:buChar char="ü"/>
            </a:pPr>
            <a:endParaRPr lang="tr-TR" altLang="tr-TR" sz="2100" b="1" dirty="0">
              <a:solidFill>
                <a:srgbClr val="002060"/>
              </a:solidFill>
            </a:endParaRPr>
          </a:p>
          <a:p>
            <a:pPr eaLnBrk="1" hangingPunct="1">
              <a:spcBef>
                <a:spcPct val="0"/>
              </a:spcBef>
              <a:buClrTx/>
              <a:buSzTx/>
              <a:buFont typeface="Wingdings" pitchFamily="2" charset="2"/>
              <a:buChar char="ü"/>
            </a:pPr>
            <a:r>
              <a:rPr lang="tr-TR" altLang="tr-TR" sz="2100" b="1" dirty="0">
                <a:solidFill>
                  <a:srgbClr val="002060"/>
                </a:solidFill>
              </a:rPr>
              <a:t>Kanca kavrayışı yaparak parmaklarınızı düz tutun.</a:t>
            </a:r>
          </a:p>
          <a:p>
            <a:pPr eaLnBrk="1" hangingPunct="1">
              <a:spcBef>
                <a:spcPct val="0"/>
              </a:spcBef>
              <a:buClrTx/>
              <a:buSzTx/>
              <a:buFont typeface="Wingdings" pitchFamily="2" charset="2"/>
              <a:buNone/>
            </a:pPr>
            <a:endParaRPr lang="tr-TR" altLang="tr-TR" sz="2100" b="1" dirty="0">
              <a:solidFill>
                <a:srgbClr val="002060"/>
              </a:solidFill>
            </a:endParaRPr>
          </a:p>
          <a:p>
            <a:pPr eaLnBrk="1" hangingPunct="1">
              <a:spcBef>
                <a:spcPct val="0"/>
              </a:spcBef>
              <a:buClrTx/>
              <a:buSzTx/>
              <a:buFont typeface="Wingdings" pitchFamily="2" charset="2"/>
              <a:buChar char="ü"/>
            </a:pPr>
            <a:r>
              <a:rPr lang="tr-TR" altLang="tr-TR" sz="2100" b="1" dirty="0">
                <a:solidFill>
                  <a:srgbClr val="002060"/>
                </a:solidFill>
              </a:rPr>
              <a:t>Taşınacak gereçler bütün avuç içiyle kavranıp kollar düz tutulduğunda yük bütün vücuda dağılacağından harcanacak kuvvet daha az olacaktır.</a:t>
            </a:r>
          </a:p>
          <a:p>
            <a:pPr eaLnBrk="1" hangingPunct="1">
              <a:spcBef>
                <a:spcPct val="0"/>
              </a:spcBef>
              <a:buClrTx/>
              <a:buSzTx/>
              <a:buFont typeface="Wingdings" pitchFamily="2" charset="2"/>
              <a:buChar char="ü"/>
            </a:pPr>
            <a:endParaRPr lang="tr-TR" altLang="tr-TR" sz="2100" b="1" dirty="0">
              <a:solidFill>
                <a:srgbClr val="002060"/>
              </a:solidFill>
            </a:endParaRPr>
          </a:p>
          <a:p>
            <a:pPr eaLnBrk="1" hangingPunct="1">
              <a:spcBef>
                <a:spcPct val="0"/>
              </a:spcBef>
              <a:buClrTx/>
              <a:buSzTx/>
              <a:buFont typeface="Wingdings" pitchFamily="2" charset="2"/>
              <a:buChar char="ü"/>
            </a:pPr>
            <a:r>
              <a:rPr lang="tr-TR" altLang="tr-TR" sz="2100" b="1" dirty="0">
                <a:solidFill>
                  <a:srgbClr val="002060"/>
                </a:solidFill>
              </a:rPr>
              <a:t>Çene içeride tutulmalıdır. Boynu uzatarak çeneyi içeri çekmek omurgayı kilitleyecektir. Böylece belde meydana gelebilecek sakatlıklar önlenir.</a:t>
            </a:r>
          </a:p>
          <a:p>
            <a:pPr eaLnBrk="1" hangingPunct="1">
              <a:spcBef>
                <a:spcPct val="0"/>
              </a:spcBef>
              <a:buClrTx/>
              <a:buSzTx/>
              <a:buFont typeface="Wingdings" pitchFamily="2" charset="2"/>
              <a:buChar char="ü"/>
            </a:pPr>
            <a:endParaRPr lang="tr-TR" altLang="tr-TR" sz="2100" b="1" dirty="0">
              <a:solidFill>
                <a:srgbClr val="002060"/>
              </a:solidFill>
            </a:endParaRPr>
          </a:p>
          <a:p>
            <a:pPr eaLnBrk="1" hangingPunct="1">
              <a:spcBef>
                <a:spcPct val="0"/>
              </a:spcBef>
              <a:buClrTx/>
              <a:buSzTx/>
              <a:buFont typeface="Wingdings" pitchFamily="2" charset="2"/>
              <a:buChar char="ü"/>
            </a:pPr>
            <a:r>
              <a:rPr lang="tr-TR" altLang="tr-TR" sz="2100" b="1" dirty="0">
                <a:solidFill>
                  <a:srgbClr val="002060"/>
                </a:solidFill>
              </a:rPr>
              <a:t>Sırt düz tutulmalıdır. Böylece karın bölgesindeki baskı azalacak, diskler üzerindeki basınç eşit derecede olacak ve sırt kaslarının çalışması tehlikeli bir pozisyonda olmayacaktır.</a:t>
            </a:r>
          </a:p>
        </p:txBody>
      </p:sp>
    </p:spTree>
    <p:extLst>
      <p:ext uri="{BB962C8B-B14F-4D97-AF65-F5344CB8AC3E}">
        <p14:creationId xmlns:p14="http://schemas.microsoft.com/office/powerpoint/2010/main" val="1737690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500"/>
                                        <p:tgtEl>
                                          <p:spTgt spid="235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3556">
                                            <p:txEl>
                                              <p:pRg st="0" end="0"/>
                                            </p:txEl>
                                          </p:spTgt>
                                        </p:tgtEl>
                                        <p:attrNameLst>
                                          <p:attrName>style.visibility</p:attrName>
                                        </p:attrNameLst>
                                      </p:cBhvr>
                                      <p:to>
                                        <p:strVal val="visible"/>
                                      </p:to>
                                    </p:set>
                                    <p:animEffect transition="in" filter="fade">
                                      <p:cBhvr>
                                        <p:cTn id="12" dur="500"/>
                                        <p:tgtEl>
                                          <p:spTgt spid="2355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3556">
                                            <p:txEl>
                                              <p:pRg st="2" end="2"/>
                                            </p:txEl>
                                          </p:spTgt>
                                        </p:tgtEl>
                                        <p:attrNameLst>
                                          <p:attrName>style.visibility</p:attrName>
                                        </p:attrNameLst>
                                      </p:cBhvr>
                                      <p:to>
                                        <p:strVal val="visible"/>
                                      </p:to>
                                    </p:set>
                                    <p:animEffect transition="in" filter="fade">
                                      <p:cBhvr>
                                        <p:cTn id="17" dur="500"/>
                                        <p:tgtEl>
                                          <p:spTgt spid="2355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3556">
                                            <p:txEl>
                                              <p:pRg st="4" end="4"/>
                                            </p:txEl>
                                          </p:spTgt>
                                        </p:tgtEl>
                                        <p:attrNameLst>
                                          <p:attrName>style.visibility</p:attrName>
                                        </p:attrNameLst>
                                      </p:cBhvr>
                                      <p:to>
                                        <p:strVal val="visible"/>
                                      </p:to>
                                    </p:set>
                                    <p:animEffect transition="in" filter="fade">
                                      <p:cBhvr>
                                        <p:cTn id="22" dur="500"/>
                                        <p:tgtEl>
                                          <p:spTgt spid="2355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3556">
                                            <p:txEl>
                                              <p:pRg st="6" end="6"/>
                                            </p:txEl>
                                          </p:spTgt>
                                        </p:tgtEl>
                                        <p:attrNameLst>
                                          <p:attrName>style.visibility</p:attrName>
                                        </p:attrNameLst>
                                      </p:cBhvr>
                                      <p:to>
                                        <p:strVal val="visible"/>
                                      </p:to>
                                    </p:set>
                                    <p:animEffect transition="in" filter="fade">
                                      <p:cBhvr>
                                        <p:cTn id="27" dur="500"/>
                                        <p:tgtEl>
                                          <p:spTgt spid="23556">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3556">
                                            <p:txEl>
                                              <p:pRg st="8" end="8"/>
                                            </p:txEl>
                                          </p:spTgt>
                                        </p:tgtEl>
                                        <p:attrNameLst>
                                          <p:attrName>style.visibility</p:attrName>
                                        </p:attrNameLst>
                                      </p:cBhvr>
                                      <p:to>
                                        <p:strVal val="visible"/>
                                      </p:to>
                                    </p:set>
                                    <p:animEffect transition="in" filter="fade">
                                      <p:cBhvr>
                                        <p:cTn id="32" dur="500"/>
                                        <p:tgtEl>
                                          <p:spTgt spid="23556">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3556">
                                            <p:txEl>
                                              <p:pRg st="10" end="10"/>
                                            </p:txEl>
                                          </p:spTgt>
                                        </p:tgtEl>
                                        <p:attrNameLst>
                                          <p:attrName>style.visibility</p:attrName>
                                        </p:attrNameLst>
                                      </p:cBhvr>
                                      <p:to>
                                        <p:strVal val="visible"/>
                                      </p:to>
                                    </p:set>
                                    <p:animEffect transition="in" filter="fade">
                                      <p:cBhvr>
                                        <p:cTn id="37" dur="500"/>
                                        <p:tgtEl>
                                          <p:spTgt spid="2355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2733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aphicFrame>
        <p:nvGraphicFramePr>
          <p:cNvPr id="24579" name="Object 3"/>
          <p:cNvGraphicFramePr>
            <a:graphicFrameLocks noChangeAspect="1"/>
          </p:cNvGraphicFramePr>
          <p:nvPr>
            <p:extLst>
              <p:ext uri="{D42A27DB-BD31-4B8C-83A1-F6EECF244321}">
                <p14:modId xmlns:p14="http://schemas.microsoft.com/office/powerpoint/2010/main" val="393050408"/>
              </p:ext>
            </p:extLst>
          </p:nvPr>
        </p:nvGraphicFramePr>
        <p:xfrm>
          <a:off x="179512" y="1142351"/>
          <a:ext cx="2375793" cy="4588983"/>
        </p:xfrm>
        <a:graphic>
          <a:graphicData uri="http://schemas.openxmlformats.org/presentationml/2006/ole">
            <mc:AlternateContent xmlns:mc="http://schemas.openxmlformats.org/markup-compatibility/2006">
              <mc:Choice xmlns:v="urn:schemas-microsoft-com:vml" Requires="v">
                <p:oleObj spid="_x0000_s21508" name="Bit Eşlem Resmi" r:id="rId4" imgW="895238" imgH="3285714" progId="Paint.Picture">
                  <p:embed/>
                </p:oleObj>
              </mc:Choice>
              <mc:Fallback>
                <p:oleObj name="Bit Eşlem Resmi" r:id="rId4" imgW="895238" imgH="328571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142351"/>
                        <a:ext cx="2375793" cy="4588983"/>
                      </a:xfrm>
                      <a:prstGeom prst="rect">
                        <a:avLst/>
                      </a:prstGeom>
                      <a:noFill/>
                      <a:ln>
                        <a:noFill/>
                      </a:ln>
                      <a:extLst/>
                    </p:spPr>
                  </p:pic>
                </p:oleObj>
              </mc:Fallback>
            </mc:AlternateContent>
          </a:graphicData>
        </a:graphic>
      </p:graphicFrame>
      <p:sp>
        <p:nvSpPr>
          <p:cNvPr id="24580" name="Rectangle 4"/>
          <p:cNvSpPr>
            <a:spLocks noChangeArrowheads="1"/>
          </p:cNvSpPr>
          <p:nvPr/>
        </p:nvSpPr>
        <p:spPr bwMode="auto">
          <a:xfrm>
            <a:off x="2411760" y="620688"/>
            <a:ext cx="6553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chemeClr val="accent1"/>
              </a:buClr>
              <a:buSzPct val="65000"/>
              <a:buFont typeface="Wingdings" pitchFamily="2" charset="2"/>
              <a:buChar char="n"/>
              <a:tabLst>
                <a:tab pos="228600" algn="l"/>
              </a:tabLst>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tabLst>
                <a:tab pos="228600" algn="l"/>
              </a:tabLst>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tabLst>
                <a:tab pos="228600" algn="l"/>
              </a:tabLst>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tabLst>
                <a:tab pos="228600" algn="l"/>
              </a:tabLst>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tabLst>
                <a:tab pos="228600" algn="l"/>
              </a:tabLst>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tabLst>
                <a:tab pos="228600" algn="l"/>
              </a:tabLst>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tabLst>
                <a:tab pos="228600" algn="l"/>
              </a:tabLst>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tabLst>
                <a:tab pos="228600" algn="l"/>
              </a:tabLst>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tabLst>
                <a:tab pos="228600" algn="l"/>
              </a:tabLst>
              <a:defRPr sz="2000">
                <a:solidFill>
                  <a:schemeClr val="tx1"/>
                </a:solidFill>
                <a:latin typeface="Arial" charset="0"/>
                <a:cs typeface="Arial" charset="0"/>
              </a:defRPr>
            </a:lvl9pPr>
          </a:lstStyle>
          <a:p>
            <a:pPr eaLnBrk="1" hangingPunct="1">
              <a:spcBef>
                <a:spcPct val="0"/>
              </a:spcBef>
              <a:buClrTx/>
              <a:buSzTx/>
              <a:buFont typeface="Wingdings" pitchFamily="2" charset="2"/>
              <a:buChar char="ü"/>
            </a:pPr>
            <a:r>
              <a:rPr lang="tr-TR" altLang="tr-TR" sz="4000" b="1" dirty="0">
                <a:solidFill>
                  <a:srgbClr val="002060"/>
                </a:solidFill>
                <a:latin typeface="+mn-lt"/>
              </a:rPr>
              <a:t>Yükü ani itmeyin, çekmeyin ve kaldırmayın</a:t>
            </a:r>
          </a:p>
          <a:p>
            <a:pPr eaLnBrk="1" hangingPunct="1">
              <a:spcBef>
                <a:spcPct val="0"/>
              </a:spcBef>
              <a:buClrTx/>
              <a:buSzTx/>
              <a:buFont typeface="Wingdings" pitchFamily="2" charset="2"/>
              <a:buChar char="ü"/>
            </a:pPr>
            <a:endParaRPr lang="tr-TR" altLang="tr-TR" sz="4000" b="1" dirty="0">
              <a:solidFill>
                <a:srgbClr val="002060"/>
              </a:solidFill>
              <a:latin typeface="+mn-lt"/>
            </a:endParaRPr>
          </a:p>
          <a:p>
            <a:pPr eaLnBrk="1" hangingPunct="1">
              <a:spcBef>
                <a:spcPct val="0"/>
              </a:spcBef>
              <a:buClrTx/>
              <a:buSzTx/>
              <a:buFont typeface="Wingdings" pitchFamily="2" charset="2"/>
              <a:buChar char="ü"/>
            </a:pPr>
            <a:r>
              <a:rPr lang="tr-TR" altLang="tr-TR" sz="4000" b="1" dirty="0">
                <a:solidFill>
                  <a:srgbClr val="002060"/>
                </a:solidFill>
                <a:latin typeface="+mn-lt"/>
              </a:rPr>
              <a:t>Yük taşıma hareketini yavaşça yapın</a:t>
            </a:r>
          </a:p>
          <a:p>
            <a:pPr eaLnBrk="1" hangingPunct="1">
              <a:spcBef>
                <a:spcPct val="0"/>
              </a:spcBef>
              <a:buClrTx/>
              <a:buSzTx/>
              <a:buFont typeface="Wingdings" pitchFamily="2" charset="2"/>
              <a:buChar char="ü"/>
            </a:pPr>
            <a:endParaRPr lang="tr-TR" altLang="tr-TR" sz="4000" b="1" dirty="0">
              <a:solidFill>
                <a:srgbClr val="002060"/>
              </a:solidFill>
              <a:latin typeface="+mn-lt"/>
            </a:endParaRPr>
          </a:p>
          <a:p>
            <a:pPr eaLnBrk="1" hangingPunct="1">
              <a:spcBef>
                <a:spcPct val="0"/>
              </a:spcBef>
              <a:buClrTx/>
              <a:buSzTx/>
              <a:buFont typeface="Wingdings" pitchFamily="2" charset="2"/>
              <a:buChar char="ü"/>
            </a:pPr>
            <a:r>
              <a:rPr lang="tr-TR" altLang="tr-TR" sz="4000" b="1" dirty="0">
                <a:solidFill>
                  <a:srgbClr val="002060"/>
                </a:solidFill>
                <a:latin typeface="+mn-lt"/>
              </a:rPr>
              <a:t>Kalkarken yükün kontrolünüz altında kalmasını sağlayın</a:t>
            </a:r>
            <a:r>
              <a:rPr lang="tr-TR" altLang="tr-TR" sz="3200" b="1" dirty="0">
                <a:solidFill>
                  <a:srgbClr val="002060"/>
                </a:solidFill>
                <a:latin typeface="+mn-lt"/>
              </a:rPr>
              <a:t> </a:t>
            </a:r>
          </a:p>
        </p:txBody>
      </p:sp>
    </p:spTree>
    <p:extLst>
      <p:ext uri="{BB962C8B-B14F-4D97-AF65-F5344CB8AC3E}">
        <p14:creationId xmlns:p14="http://schemas.microsoft.com/office/powerpoint/2010/main" val="1084396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500"/>
                                        <p:tgtEl>
                                          <p:spTgt spid="24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Effect transition="in" filter="fade">
                                      <p:cBhvr>
                                        <p:cTn id="12" dur="500"/>
                                        <p:tgtEl>
                                          <p:spTgt spid="2458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4580">
                                            <p:txEl>
                                              <p:pRg st="2" end="2"/>
                                            </p:txEl>
                                          </p:spTgt>
                                        </p:tgtEl>
                                        <p:attrNameLst>
                                          <p:attrName>style.visibility</p:attrName>
                                        </p:attrNameLst>
                                      </p:cBhvr>
                                      <p:to>
                                        <p:strVal val="visible"/>
                                      </p:to>
                                    </p:set>
                                    <p:animEffect transition="in" filter="fade">
                                      <p:cBhvr>
                                        <p:cTn id="17" dur="500"/>
                                        <p:tgtEl>
                                          <p:spTgt spid="2458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4580">
                                            <p:txEl>
                                              <p:pRg st="4" end="4"/>
                                            </p:txEl>
                                          </p:spTgt>
                                        </p:tgtEl>
                                        <p:attrNameLst>
                                          <p:attrName>style.visibility</p:attrName>
                                        </p:attrNameLst>
                                      </p:cBhvr>
                                      <p:to>
                                        <p:strVal val="visible"/>
                                      </p:to>
                                    </p:set>
                                    <p:animEffect transition="in" filter="fade">
                                      <p:cBhvr>
                                        <p:cTn id="22" dur="500"/>
                                        <p:tgtEl>
                                          <p:spTgt spid="245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2738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aphicFrame>
        <p:nvGraphicFramePr>
          <p:cNvPr id="25603" name="Object 3"/>
          <p:cNvGraphicFramePr>
            <a:graphicFrameLocks noChangeAspect="1"/>
          </p:cNvGraphicFramePr>
          <p:nvPr>
            <p:extLst>
              <p:ext uri="{D42A27DB-BD31-4B8C-83A1-F6EECF244321}">
                <p14:modId xmlns:p14="http://schemas.microsoft.com/office/powerpoint/2010/main" val="1814345199"/>
              </p:ext>
            </p:extLst>
          </p:nvPr>
        </p:nvGraphicFramePr>
        <p:xfrm>
          <a:off x="107504" y="1052736"/>
          <a:ext cx="3141315" cy="5124956"/>
        </p:xfrm>
        <a:graphic>
          <a:graphicData uri="http://schemas.openxmlformats.org/presentationml/2006/ole">
            <mc:AlternateContent xmlns:mc="http://schemas.openxmlformats.org/markup-compatibility/2006">
              <mc:Choice xmlns:v="urn:schemas-microsoft-com:vml" Requires="v">
                <p:oleObj spid="_x0000_s22532" name="Bit Eşlem Resmi" r:id="rId4" imgW="1057423" imgH="2886478" progId="Paint.Picture">
                  <p:embed/>
                </p:oleObj>
              </mc:Choice>
              <mc:Fallback>
                <p:oleObj name="Bit Eşlem Resmi" r:id="rId4" imgW="1057423" imgH="288647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052736"/>
                        <a:ext cx="3141315" cy="5124956"/>
                      </a:xfrm>
                      <a:prstGeom prst="rect">
                        <a:avLst/>
                      </a:prstGeom>
                      <a:noFill/>
                      <a:ln>
                        <a:noFill/>
                      </a:ln>
                      <a:extLst/>
                    </p:spPr>
                  </p:pic>
                </p:oleObj>
              </mc:Fallback>
            </mc:AlternateContent>
          </a:graphicData>
        </a:graphic>
      </p:graphicFrame>
      <p:sp>
        <p:nvSpPr>
          <p:cNvPr id="25604" name="Rectangle 4"/>
          <p:cNvSpPr>
            <a:spLocks noChangeArrowheads="1"/>
          </p:cNvSpPr>
          <p:nvPr/>
        </p:nvSpPr>
        <p:spPr bwMode="auto">
          <a:xfrm>
            <a:off x="3038178" y="1196752"/>
            <a:ext cx="604939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lr>
                <a:schemeClr val="accent1"/>
              </a:buClr>
              <a:buSzPct val="65000"/>
              <a:buFont typeface="Wingdings" pitchFamily="2" charset="2"/>
              <a:buChar char="n"/>
              <a:tabLst>
                <a:tab pos="228600" algn="l"/>
              </a:tabLst>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tabLst>
                <a:tab pos="228600" algn="l"/>
              </a:tabLst>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tabLst>
                <a:tab pos="228600" algn="l"/>
              </a:tabLst>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tabLst>
                <a:tab pos="228600" algn="l"/>
              </a:tabLst>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tabLst>
                <a:tab pos="228600" algn="l"/>
              </a:tabLst>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tabLst>
                <a:tab pos="228600" algn="l"/>
              </a:tabLst>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tabLst>
                <a:tab pos="228600" algn="l"/>
              </a:tabLst>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tabLst>
                <a:tab pos="228600" algn="l"/>
              </a:tabLst>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tabLst>
                <a:tab pos="228600" algn="l"/>
              </a:tabLst>
              <a:defRPr sz="2000">
                <a:solidFill>
                  <a:schemeClr val="tx1"/>
                </a:solidFill>
                <a:latin typeface="Arial" charset="0"/>
                <a:cs typeface="Arial" charset="0"/>
              </a:defRPr>
            </a:lvl9pPr>
          </a:lstStyle>
          <a:p>
            <a:pPr eaLnBrk="1" hangingPunct="1">
              <a:spcBef>
                <a:spcPct val="0"/>
              </a:spcBef>
              <a:buClrTx/>
              <a:buSzTx/>
              <a:buFont typeface="Wingdings" pitchFamily="2" charset="2"/>
              <a:buChar char="ü"/>
            </a:pPr>
            <a:r>
              <a:rPr lang="tr-TR" altLang="tr-TR" sz="3600" b="1" dirty="0">
                <a:solidFill>
                  <a:srgbClr val="002060"/>
                </a:solidFill>
              </a:rPr>
              <a:t>Yükü kendinize yakın tutun</a:t>
            </a:r>
          </a:p>
          <a:p>
            <a:pPr eaLnBrk="1" hangingPunct="1">
              <a:spcBef>
                <a:spcPct val="0"/>
              </a:spcBef>
              <a:buClrTx/>
              <a:buSzTx/>
              <a:buFont typeface="Wingdings" pitchFamily="2" charset="2"/>
              <a:buChar char="ü"/>
            </a:pPr>
            <a:endParaRPr lang="tr-TR" altLang="tr-TR" sz="3600" b="1" dirty="0">
              <a:solidFill>
                <a:srgbClr val="002060"/>
              </a:solidFill>
            </a:endParaRPr>
          </a:p>
          <a:p>
            <a:pPr eaLnBrk="1" hangingPunct="1">
              <a:spcBef>
                <a:spcPct val="0"/>
              </a:spcBef>
              <a:buClrTx/>
              <a:buSzTx/>
              <a:buFont typeface="Wingdings" pitchFamily="2" charset="2"/>
              <a:buChar char="ü"/>
            </a:pPr>
            <a:r>
              <a:rPr lang="tr-TR" altLang="tr-TR" sz="3600" b="1" dirty="0">
                <a:solidFill>
                  <a:srgbClr val="002060"/>
                </a:solidFill>
              </a:rPr>
              <a:t>Dönüş yaparken gövdenizi döndürmeyin</a:t>
            </a:r>
          </a:p>
          <a:p>
            <a:pPr eaLnBrk="1" hangingPunct="1">
              <a:spcBef>
                <a:spcPct val="0"/>
              </a:spcBef>
              <a:buClrTx/>
              <a:buSzTx/>
              <a:buFont typeface="Wingdings" pitchFamily="2" charset="2"/>
              <a:buChar char="ü"/>
            </a:pPr>
            <a:endParaRPr lang="tr-TR" altLang="tr-TR" sz="3600" b="1" dirty="0">
              <a:solidFill>
                <a:srgbClr val="002060"/>
              </a:solidFill>
            </a:endParaRPr>
          </a:p>
          <a:p>
            <a:pPr eaLnBrk="1" hangingPunct="1">
              <a:spcBef>
                <a:spcPct val="0"/>
              </a:spcBef>
              <a:buClrTx/>
              <a:buSzTx/>
              <a:buFont typeface="Wingdings" pitchFamily="2" charset="2"/>
              <a:buChar char="ü"/>
            </a:pPr>
            <a:r>
              <a:rPr lang="tr-TR" altLang="tr-TR" sz="3600" b="1" dirty="0">
                <a:solidFill>
                  <a:srgbClr val="002060"/>
                </a:solidFill>
              </a:rPr>
              <a:t>Yükün ağır kısmını gövdenize yakın tutun</a:t>
            </a:r>
          </a:p>
        </p:txBody>
      </p:sp>
    </p:spTree>
    <p:extLst>
      <p:ext uri="{BB962C8B-B14F-4D97-AF65-F5344CB8AC3E}">
        <p14:creationId xmlns:p14="http://schemas.microsoft.com/office/powerpoint/2010/main" val="35523946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2800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aphicFrame>
        <p:nvGraphicFramePr>
          <p:cNvPr id="26627" name="Object 3"/>
          <p:cNvGraphicFramePr>
            <a:graphicFrameLocks noChangeAspect="1"/>
          </p:cNvGraphicFramePr>
          <p:nvPr>
            <p:extLst>
              <p:ext uri="{D42A27DB-BD31-4B8C-83A1-F6EECF244321}">
                <p14:modId xmlns:p14="http://schemas.microsoft.com/office/powerpoint/2010/main" val="4216522778"/>
              </p:ext>
            </p:extLst>
          </p:nvPr>
        </p:nvGraphicFramePr>
        <p:xfrm>
          <a:off x="395536" y="836712"/>
          <a:ext cx="3455739" cy="5342997"/>
        </p:xfrm>
        <a:graphic>
          <a:graphicData uri="http://schemas.openxmlformats.org/presentationml/2006/ole">
            <mc:AlternateContent xmlns:mc="http://schemas.openxmlformats.org/markup-compatibility/2006">
              <mc:Choice xmlns:v="urn:schemas-microsoft-com:vml" Requires="v">
                <p:oleObj spid="_x0000_s23556" name="Bit Eşlem Resmi" r:id="rId4" imgW="1095528" imgH="1809524" progId="Paint.Picture">
                  <p:embed/>
                </p:oleObj>
              </mc:Choice>
              <mc:Fallback>
                <p:oleObj name="Bit Eşlem Resmi" r:id="rId4" imgW="1095528" imgH="180952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836712"/>
                        <a:ext cx="3455739" cy="5342997"/>
                      </a:xfrm>
                      <a:prstGeom prst="rect">
                        <a:avLst/>
                      </a:prstGeom>
                      <a:noFill/>
                      <a:ln>
                        <a:noFill/>
                      </a:ln>
                      <a:extLst/>
                    </p:spPr>
                  </p:pic>
                </p:oleObj>
              </mc:Fallback>
            </mc:AlternateContent>
          </a:graphicData>
        </a:graphic>
      </p:graphicFrame>
      <p:sp>
        <p:nvSpPr>
          <p:cNvPr id="26628" name="Rectangle 4"/>
          <p:cNvSpPr>
            <a:spLocks noChangeArrowheads="1"/>
          </p:cNvSpPr>
          <p:nvPr/>
        </p:nvSpPr>
        <p:spPr bwMode="auto">
          <a:xfrm>
            <a:off x="4284663" y="1469818"/>
            <a:ext cx="4463801"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lr>
                <a:schemeClr val="accent1"/>
              </a:buClr>
              <a:buSzPct val="65000"/>
              <a:buFont typeface="Wingdings" pitchFamily="2" charset="2"/>
              <a:buChar char="n"/>
              <a:tabLst>
                <a:tab pos="228600" algn="l"/>
              </a:tabLst>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tabLst>
                <a:tab pos="228600" algn="l"/>
              </a:tabLst>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tabLst>
                <a:tab pos="228600" algn="l"/>
              </a:tabLst>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tabLst>
                <a:tab pos="228600" algn="l"/>
              </a:tabLst>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tabLst>
                <a:tab pos="228600" algn="l"/>
              </a:tabLst>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tabLst>
                <a:tab pos="228600" algn="l"/>
              </a:tabLst>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tabLst>
                <a:tab pos="228600" algn="l"/>
              </a:tabLst>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tabLst>
                <a:tab pos="228600" algn="l"/>
              </a:tabLst>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tabLst>
                <a:tab pos="228600" algn="l"/>
              </a:tabLst>
              <a:defRPr sz="2000">
                <a:solidFill>
                  <a:schemeClr val="tx1"/>
                </a:solidFill>
                <a:latin typeface="Arial" charset="0"/>
                <a:cs typeface="Arial" charset="0"/>
              </a:defRPr>
            </a:lvl9pPr>
          </a:lstStyle>
          <a:p>
            <a:pPr eaLnBrk="1" hangingPunct="1">
              <a:spcBef>
                <a:spcPct val="0"/>
              </a:spcBef>
              <a:buClrTx/>
              <a:buSzTx/>
              <a:buFont typeface="Wingdings" pitchFamily="2" charset="2"/>
              <a:buChar char="ü"/>
            </a:pPr>
            <a:r>
              <a:rPr lang="tr-TR" altLang="tr-TR" sz="4400" b="1" dirty="0">
                <a:solidFill>
                  <a:srgbClr val="002060"/>
                </a:solidFill>
                <a:latin typeface="+mn-lt"/>
              </a:rPr>
              <a:t>Yükü bırakın</a:t>
            </a:r>
          </a:p>
          <a:p>
            <a:pPr eaLnBrk="1" hangingPunct="1">
              <a:spcBef>
                <a:spcPct val="0"/>
              </a:spcBef>
              <a:buClrTx/>
              <a:buSzTx/>
              <a:buFont typeface="Wingdings" pitchFamily="2" charset="2"/>
              <a:buChar char="ü"/>
            </a:pPr>
            <a:endParaRPr lang="tr-TR" altLang="tr-TR" sz="4400" b="1" dirty="0">
              <a:solidFill>
                <a:srgbClr val="002060"/>
              </a:solidFill>
              <a:latin typeface="+mn-lt"/>
            </a:endParaRPr>
          </a:p>
          <a:p>
            <a:pPr eaLnBrk="1" hangingPunct="1">
              <a:spcBef>
                <a:spcPct val="0"/>
              </a:spcBef>
              <a:buClrTx/>
              <a:buSzTx/>
              <a:buFont typeface="Wingdings" pitchFamily="2" charset="2"/>
              <a:buChar char="ü"/>
            </a:pPr>
            <a:r>
              <a:rPr lang="tr-TR" altLang="tr-TR" sz="4400" b="1" dirty="0">
                <a:solidFill>
                  <a:srgbClr val="002060"/>
                </a:solidFill>
                <a:latin typeface="+mn-lt"/>
              </a:rPr>
              <a:t>Yerleştirmeyi sonrasında yapın </a:t>
            </a:r>
          </a:p>
        </p:txBody>
      </p:sp>
    </p:spTree>
    <p:extLst>
      <p:ext uri="{BB962C8B-B14F-4D97-AF65-F5344CB8AC3E}">
        <p14:creationId xmlns:p14="http://schemas.microsoft.com/office/powerpoint/2010/main" val="41975445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sz="quarter" idx="4294967295"/>
          </p:nvPr>
        </p:nvSpPr>
        <p:spPr>
          <a:xfrm>
            <a:off x="98426" y="5524501"/>
            <a:ext cx="8937625" cy="190500"/>
          </a:xfrm>
          <a:prstGeom prst="rect">
            <a:avLst/>
          </a:prstGeom>
        </p:spPr>
        <p:txBody>
          <a:bodyPr>
            <a:normAutofit fontScale="40000" lnSpcReduction="20000"/>
          </a:bodyPr>
          <a:lstStyle/>
          <a:p>
            <a:pPr marL="0" indent="0" algn="just" eaLnBrk="1" hangingPunct="1">
              <a:buFont typeface="Wingdings" pitchFamily="2" charset="2"/>
              <a:buNone/>
            </a:pPr>
            <a:r>
              <a:rPr sz="2000" smtClean="0">
                <a:latin typeface="Arial" charset="0"/>
                <a:cs typeface="Arial" charset="0"/>
              </a:rPr>
              <a:t>	</a:t>
            </a:r>
          </a:p>
        </p:txBody>
      </p:sp>
      <p:sp>
        <p:nvSpPr>
          <p:cNvPr id="12294" name="10 İçerik Yer Tutucusu"/>
          <p:cNvSpPr>
            <a:spLocks noGrp="1"/>
          </p:cNvSpPr>
          <p:nvPr>
            <p:ph sz="quarter" idx="4294967295"/>
          </p:nvPr>
        </p:nvSpPr>
        <p:spPr>
          <a:xfrm>
            <a:off x="0" y="332656"/>
            <a:ext cx="9144000" cy="6525344"/>
          </a:xfrm>
          <a:prstGeom prst="rect">
            <a:avLst/>
          </a:prstGeom>
        </p:spPr>
        <p:txBody>
          <a:bodyPr/>
          <a:lstStyle/>
          <a:p>
            <a:pPr algn="ctr">
              <a:buNone/>
            </a:pPr>
            <a:r>
              <a:rPr sz="2800" b="1" dirty="0" err="1" smtClean="0">
                <a:solidFill>
                  <a:srgbClr val="FF0000"/>
                </a:solidFill>
                <a:cs typeface="Arial" charset="0"/>
              </a:rPr>
              <a:t>Güvenli</a:t>
            </a:r>
            <a:r>
              <a:rPr sz="2800" b="1" dirty="0" smtClean="0">
                <a:solidFill>
                  <a:srgbClr val="FF0000"/>
                </a:solidFill>
                <a:cs typeface="Arial" charset="0"/>
              </a:rPr>
              <a:t> </a:t>
            </a:r>
            <a:r>
              <a:rPr sz="2800" b="1" dirty="0" err="1" smtClean="0">
                <a:solidFill>
                  <a:srgbClr val="FF0000"/>
                </a:solidFill>
                <a:cs typeface="Arial" charset="0"/>
              </a:rPr>
              <a:t>Kaldırma</a:t>
            </a:r>
            <a:r>
              <a:rPr sz="2800" b="1" dirty="0" smtClean="0">
                <a:solidFill>
                  <a:srgbClr val="FF0000"/>
                </a:solidFill>
                <a:cs typeface="Arial" charset="0"/>
              </a:rPr>
              <a:t> </a:t>
            </a:r>
            <a:r>
              <a:rPr sz="2800" b="1" dirty="0" err="1" smtClean="0">
                <a:solidFill>
                  <a:srgbClr val="FF0000"/>
                </a:solidFill>
                <a:cs typeface="Arial" charset="0"/>
              </a:rPr>
              <a:t>Adımları</a:t>
            </a:r>
            <a:endParaRPr sz="2800" b="1" dirty="0" smtClean="0">
              <a:solidFill>
                <a:srgbClr val="FF0000"/>
              </a:solidFill>
              <a:cs typeface="Arial" charset="0"/>
            </a:endParaRPr>
          </a:p>
          <a:p>
            <a:pPr algn="just">
              <a:buNone/>
            </a:pPr>
            <a:r>
              <a:rPr sz="2400" dirty="0" smtClean="0">
                <a:latin typeface="Arial" charset="0"/>
                <a:cs typeface="Arial" charset="0"/>
              </a:rPr>
              <a:t>                                  </a:t>
            </a:r>
            <a:endParaRPr sz="1600" dirty="0" smtClean="0">
              <a:latin typeface="Arial" charset="0"/>
              <a:cs typeface="Arial" charset="0"/>
            </a:endParaRPr>
          </a:p>
          <a:p>
            <a:pPr>
              <a:buFont typeface="Wingdings" pitchFamily="2" charset="2"/>
              <a:buNone/>
            </a:pPr>
            <a:r>
              <a:rPr sz="3200" dirty="0" smtClean="0">
                <a:latin typeface="Arial" charset="0"/>
                <a:cs typeface="Arial" charset="0"/>
              </a:rPr>
              <a:t>                                   </a:t>
            </a:r>
          </a:p>
          <a:p>
            <a:pPr>
              <a:buFont typeface="Wingdings" pitchFamily="2" charset="2"/>
              <a:buNone/>
            </a:pPr>
            <a:endParaRPr sz="3200" dirty="0" smtClean="0">
              <a:latin typeface="Arial" charset="0"/>
              <a:cs typeface="Arial" charset="0"/>
            </a:endParaRPr>
          </a:p>
          <a:p>
            <a:pPr>
              <a:buFont typeface="Wingdings" pitchFamily="2" charset="2"/>
              <a:buNone/>
            </a:pPr>
            <a:r>
              <a:rPr sz="3200" dirty="0" smtClean="0">
                <a:latin typeface="Arial" charset="0"/>
                <a:cs typeface="Arial" charset="0"/>
              </a:rPr>
              <a:t>                                                          </a:t>
            </a:r>
            <a:r>
              <a:rPr sz="1600" dirty="0" smtClean="0">
                <a:latin typeface="Arial" charset="0"/>
                <a:cs typeface="Arial" charset="0"/>
              </a:rPr>
              <a:t>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66466" y="908721"/>
            <a:ext cx="2549350" cy="5302954"/>
          </a:xfrm>
          <a:prstGeom prst="rect">
            <a:avLst/>
          </a:prstGeom>
          <a:noFill/>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3563889" y="999987"/>
            <a:ext cx="1902840" cy="3551246"/>
          </a:xfrm>
          <a:prstGeom prst="rect">
            <a:avLst/>
          </a:prstGeom>
          <a:noFill/>
        </p:spPr>
      </p:pic>
      <p:pic>
        <p:nvPicPr>
          <p:cNvPr id="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4507" y="4725144"/>
            <a:ext cx="1872222"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8144" y="1368695"/>
            <a:ext cx="2790334" cy="487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842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
          <p:cNvSpPr>
            <a:spLocks noChangeArrowheads="1"/>
          </p:cNvSpPr>
          <p:nvPr/>
        </p:nvSpPr>
        <p:spPr bwMode="auto">
          <a:xfrm>
            <a:off x="0" y="1001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tr-TR" altLang="tr-TR"/>
          </a:p>
        </p:txBody>
      </p:sp>
      <p:graphicFrame>
        <p:nvGraphicFramePr>
          <p:cNvPr id="12290" name="Object 2"/>
          <p:cNvGraphicFramePr>
            <a:graphicFrameLocks noChangeAspect="1"/>
          </p:cNvGraphicFramePr>
          <p:nvPr/>
        </p:nvGraphicFramePr>
        <p:xfrm>
          <a:off x="971550" y="476250"/>
          <a:ext cx="7416800" cy="5043488"/>
        </p:xfrm>
        <a:graphic>
          <a:graphicData uri="http://schemas.openxmlformats.org/presentationml/2006/ole">
            <mc:AlternateContent xmlns:mc="http://schemas.openxmlformats.org/markup-compatibility/2006">
              <mc:Choice xmlns:v="urn:schemas-microsoft-com:vml" Requires="v">
                <p:oleObj spid="_x0000_s12302" name="Bit Eşlem Resmi" r:id="rId3" imgW="5819048" imgH="7457143" progId="Paint.Picture">
                  <p:embed/>
                </p:oleObj>
              </mc:Choice>
              <mc:Fallback>
                <p:oleObj name="Bit Eşlem Resmi" r:id="rId3" imgW="5819048" imgH="745714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476250"/>
                        <a:ext cx="7416800" cy="5043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2" name="Rectangle 6"/>
          <p:cNvSpPr>
            <a:spLocks noChangeArrowheads="1"/>
          </p:cNvSpPr>
          <p:nvPr/>
        </p:nvSpPr>
        <p:spPr bwMode="auto">
          <a:xfrm>
            <a:off x="1518950" y="5803434"/>
            <a:ext cx="6139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tr-TR" sz="2800" b="1" dirty="0">
                <a:solidFill>
                  <a:srgbClr val="002060"/>
                </a:solidFill>
                <a:latin typeface="+mn-lt"/>
                <a:cs typeface="Times New Roman" pitchFamily="18" charset="0"/>
              </a:rPr>
              <a:t>YÜK KALDIRMADA DOĞRU HAREKETLER</a:t>
            </a:r>
            <a:endParaRPr lang="en-US" altLang="tr-TR" sz="2800" b="1" dirty="0">
              <a:solidFill>
                <a:srgbClr val="002060"/>
              </a:solidFill>
              <a:latin typeface="+mn-lt"/>
            </a:endParaRPr>
          </a:p>
        </p:txBody>
      </p:sp>
    </p:spTree>
    <p:extLst>
      <p:ext uri="{BB962C8B-B14F-4D97-AF65-F5344CB8AC3E}">
        <p14:creationId xmlns:p14="http://schemas.microsoft.com/office/powerpoint/2010/main" val="3997660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ergono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686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4818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el_agrisi3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82804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14726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THE CORRECT WAY TO LIFT 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7544" y="836712"/>
            <a:ext cx="7982999" cy="511256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72546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539552" y="373052"/>
            <a:ext cx="8129723" cy="6102386"/>
          </a:xfrm>
          <a:prstGeom prst="rect">
            <a:avLst/>
          </a:prstGeom>
          <a:noFill/>
          <a:ln w="9525">
            <a:noFill/>
            <a:miter lim="800000"/>
            <a:headEnd/>
            <a:tailEnd/>
          </a:ln>
        </p:spPr>
      </p:pic>
    </p:spTree>
    <p:extLst>
      <p:ext uri="{BB962C8B-B14F-4D97-AF65-F5344CB8AC3E}">
        <p14:creationId xmlns:p14="http://schemas.microsoft.com/office/powerpoint/2010/main" val="7675799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467544" y="404664"/>
            <a:ext cx="8244408" cy="6183306"/>
          </a:xfrm>
          <a:prstGeom prst="rect">
            <a:avLst/>
          </a:prstGeom>
          <a:noFill/>
          <a:ln w="9525">
            <a:noFill/>
            <a:miter lim="800000"/>
            <a:headEnd/>
            <a:tailEnd/>
          </a:ln>
        </p:spPr>
      </p:pic>
    </p:spTree>
    <p:extLst>
      <p:ext uri="{BB962C8B-B14F-4D97-AF65-F5344CB8AC3E}">
        <p14:creationId xmlns:p14="http://schemas.microsoft.com/office/powerpoint/2010/main" val="19834976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5"/>
          <p:cNvGrpSpPr>
            <a:grpSpLocks/>
          </p:cNvGrpSpPr>
          <p:nvPr/>
        </p:nvGrpSpPr>
        <p:grpSpPr bwMode="auto">
          <a:xfrm>
            <a:off x="1619250" y="1196975"/>
            <a:ext cx="5454816" cy="3672185"/>
            <a:chOff x="336" y="240"/>
            <a:chExt cx="5280" cy="3840"/>
          </a:xfrm>
        </p:grpSpPr>
        <p:sp>
          <p:nvSpPr>
            <p:cNvPr id="54277" name="Rectangle 23"/>
            <p:cNvSpPr>
              <a:spLocks noChangeArrowheads="1"/>
            </p:cNvSpPr>
            <p:nvPr/>
          </p:nvSpPr>
          <p:spPr bwMode="auto">
            <a:xfrm>
              <a:off x="336" y="240"/>
              <a:ext cx="5280" cy="38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pSp>
          <p:nvGrpSpPr>
            <p:cNvPr id="54278" name="Group 16"/>
            <p:cNvGrpSpPr>
              <a:grpSpLocks/>
            </p:cNvGrpSpPr>
            <p:nvPr/>
          </p:nvGrpSpPr>
          <p:grpSpPr bwMode="auto">
            <a:xfrm>
              <a:off x="438" y="285"/>
              <a:ext cx="4884" cy="3750"/>
              <a:chOff x="438" y="285"/>
              <a:chExt cx="4884" cy="3750"/>
            </a:xfrm>
          </p:grpSpPr>
          <p:pic>
            <p:nvPicPr>
              <p:cNvPr id="54286" name="Picture 4" descr="02 Force, back, pulling on c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 y="285"/>
                <a:ext cx="4884" cy="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7" name="Rectangle 13"/>
              <p:cNvSpPr>
                <a:spLocks noChangeArrowheads="1"/>
              </p:cNvSpPr>
              <p:nvPr/>
            </p:nvSpPr>
            <p:spPr bwMode="auto">
              <a:xfrm>
                <a:off x="4032" y="576"/>
                <a:ext cx="365" cy="2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54288" name="Rectangle 14"/>
              <p:cNvSpPr>
                <a:spLocks noChangeArrowheads="1"/>
              </p:cNvSpPr>
              <p:nvPr/>
            </p:nvSpPr>
            <p:spPr bwMode="auto">
              <a:xfrm>
                <a:off x="4916" y="1254"/>
                <a:ext cx="365" cy="2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
            <p:nvSpPr>
              <p:cNvPr id="54289" name="Rectangle 15"/>
              <p:cNvSpPr>
                <a:spLocks noChangeArrowheads="1"/>
              </p:cNvSpPr>
              <p:nvPr/>
            </p:nvSpPr>
            <p:spPr bwMode="auto">
              <a:xfrm>
                <a:off x="5088" y="1392"/>
                <a:ext cx="220" cy="2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grpSp>
        <p:grpSp>
          <p:nvGrpSpPr>
            <p:cNvPr id="54279" name="Group 17"/>
            <p:cNvGrpSpPr>
              <a:grpSpLocks/>
            </p:cNvGrpSpPr>
            <p:nvPr/>
          </p:nvGrpSpPr>
          <p:grpSpPr bwMode="auto">
            <a:xfrm rot="6361642">
              <a:off x="4989" y="915"/>
              <a:ext cx="528" cy="713"/>
              <a:chOff x="2112" y="1063"/>
              <a:chExt cx="528" cy="713"/>
            </a:xfrm>
          </p:grpSpPr>
          <p:sp>
            <p:nvSpPr>
              <p:cNvPr id="54282" name="Line 9"/>
              <p:cNvSpPr>
                <a:spLocks noChangeShapeType="1"/>
              </p:cNvSpPr>
              <p:nvPr/>
            </p:nvSpPr>
            <p:spPr bwMode="auto">
              <a:xfrm flipH="1" flipV="1">
                <a:off x="2448" y="1248"/>
                <a:ext cx="192" cy="38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54283" name="Line 10"/>
              <p:cNvSpPr>
                <a:spLocks noChangeShapeType="1"/>
              </p:cNvSpPr>
              <p:nvPr/>
            </p:nvSpPr>
            <p:spPr bwMode="auto">
              <a:xfrm flipH="1" flipV="1">
                <a:off x="2256" y="1632"/>
                <a:ext cx="336" cy="1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87403" name="AutoShape 11"/>
              <p:cNvSpPr>
                <a:spLocks noChangeArrowheads="1"/>
              </p:cNvSpPr>
              <p:nvPr/>
            </p:nvSpPr>
            <p:spPr bwMode="auto">
              <a:xfrm rot="922371">
                <a:off x="2352" y="1083"/>
                <a:ext cx="144" cy="137"/>
              </a:xfrm>
              <a:prstGeom prst="star5">
                <a:avLst/>
              </a:prstGeom>
              <a:solidFill>
                <a:srgbClr val="FF0000"/>
              </a:solidFill>
              <a:ln w="9525">
                <a:solidFill>
                  <a:schemeClr val="tx1"/>
                </a:solidFill>
                <a:miter lim="800000"/>
                <a:headEnd/>
                <a:tailEnd/>
              </a:ln>
              <a:effectLst/>
            </p:spPr>
            <p:txBody>
              <a:bodyPr rot="10800000" vert="eaVert" wrap="none" anchor="ctr"/>
              <a:lstStyle/>
              <a:p>
                <a:pPr algn="ctr" eaLnBrk="0" hangingPunct="0">
                  <a:defRPr/>
                </a:pPr>
                <a:endParaRPr lang="tr-TR" sz="2400" i="1">
                  <a:latin typeface="Times New Roman" pitchFamily="18" charset="0"/>
                  <a:cs typeface="Arial" pitchFamily="34" charset="0"/>
                </a:endParaRPr>
              </a:p>
            </p:txBody>
          </p:sp>
          <p:sp>
            <p:nvSpPr>
              <p:cNvPr id="187404" name="AutoShape 12"/>
              <p:cNvSpPr>
                <a:spLocks noChangeArrowheads="1"/>
              </p:cNvSpPr>
              <p:nvPr/>
            </p:nvSpPr>
            <p:spPr bwMode="auto">
              <a:xfrm rot="-364253">
                <a:off x="2114" y="1505"/>
                <a:ext cx="143" cy="137"/>
              </a:xfrm>
              <a:prstGeom prst="star5">
                <a:avLst/>
              </a:prstGeom>
              <a:solidFill>
                <a:srgbClr val="FF0000"/>
              </a:solidFill>
              <a:ln w="9525">
                <a:solidFill>
                  <a:schemeClr val="tx1"/>
                </a:solidFill>
                <a:miter lim="800000"/>
                <a:headEnd/>
                <a:tailEnd/>
              </a:ln>
              <a:effectLst/>
            </p:spPr>
            <p:txBody>
              <a:bodyPr rot="10800000" vert="eaVert" wrap="none" anchor="ctr"/>
              <a:lstStyle/>
              <a:p>
                <a:pPr algn="ctr" eaLnBrk="0" hangingPunct="0">
                  <a:defRPr/>
                </a:pPr>
                <a:endParaRPr lang="tr-TR" sz="2400" i="1">
                  <a:latin typeface="Times New Roman" pitchFamily="18" charset="0"/>
                  <a:cs typeface="Arial" pitchFamily="34" charset="0"/>
                </a:endParaRPr>
              </a:p>
            </p:txBody>
          </p:sp>
        </p:grpSp>
        <p:sp>
          <p:nvSpPr>
            <p:cNvPr id="54280" name="Line 19"/>
            <p:cNvSpPr>
              <a:spLocks noChangeShapeType="1"/>
            </p:cNvSpPr>
            <p:nvPr/>
          </p:nvSpPr>
          <p:spPr bwMode="auto">
            <a:xfrm rot="5228208" flipH="1" flipV="1">
              <a:off x="4220" y="628"/>
              <a:ext cx="192" cy="18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87413" name="AutoShape 21"/>
            <p:cNvSpPr>
              <a:spLocks noChangeArrowheads="1"/>
            </p:cNvSpPr>
            <p:nvPr/>
          </p:nvSpPr>
          <p:spPr bwMode="auto">
            <a:xfrm rot="6150579">
              <a:off x="4412" y="484"/>
              <a:ext cx="144" cy="137"/>
            </a:xfrm>
            <a:prstGeom prst="star5">
              <a:avLst/>
            </a:prstGeom>
            <a:solidFill>
              <a:srgbClr val="FF0000"/>
            </a:solidFill>
            <a:ln w="9525">
              <a:solidFill>
                <a:schemeClr val="tx1"/>
              </a:solidFill>
              <a:miter lim="800000"/>
              <a:headEnd/>
              <a:tailEnd/>
            </a:ln>
            <a:effectLst/>
          </p:spPr>
          <p:txBody>
            <a:bodyPr rot="10800000" vert="eaVert" wrap="none" anchor="ctr"/>
            <a:lstStyle/>
            <a:p>
              <a:pPr algn="ctr" eaLnBrk="0" hangingPunct="0">
                <a:defRPr/>
              </a:pPr>
              <a:endParaRPr lang="tr-TR" sz="2400" i="1" u="sng">
                <a:latin typeface="Times New Roman" pitchFamily="18" charset="0"/>
                <a:cs typeface="Arial" pitchFamily="34" charset="0"/>
              </a:endParaRPr>
            </a:p>
          </p:txBody>
        </p:sp>
      </p:grpSp>
      <p:sp>
        <p:nvSpPr>
          <p:cNvPr id="54275" name="Rectangle 26"/>
          <p:cNvSpPr>
            <a:spLocks noGrp="1" noChangeArrowheads="1"/>
          </p:cNvSpPr>
          <p:nvPr>
            <p:ph type="title" idx="4294967295"/>
          </p:nvPr>
        </p:nvSpPr>
        <p:spPr>
          <a:xfrm>
            <a:off x="395288" y="260350"/>
            <a:ext cx="8229600" cy="863600"/>
          </a:xfrm>
        </p:spPr>
        <p:txBody>
          <a:bodyPr anchor="ctr"/>
          <a:lstStyle/>
          <a:p>
            <a:pPr algn="ctr" eaLnBrk="1" hangingPunct="1"/>
            <a:r>
              <a:rPr lang="tr-TR" altLang="tr-TR" sz="3200" b="1" smtClean="0">
                <a:solidFill>
                  <a:srgbClr val="FF0000"/>
                </a:solidFill>
                <a:latin typeface="Arial" charset="0"/>
              </a:rPr>
              <a:t>AŞIRI ZORLANMAYI ÖNLEMEK</a:t>
            </a:r>
          </a:p>
        </p:txBody>
      </p:sp>
      <p:sp>
        <p:nvSpPr>
          <p:cNvPr id="54276" name="Rectangle 28"/>
          <p:cNvSpPr>
            <a:spLocks noChangeArrowheads="1"/>
          </p:cNvSpPr>
          <p:nvPr/>
        </p:nvSpPr>
        <p:spPr bwMode="auto">
          <a:xfrm>
            <a:off x="457200" y="5013325"/>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lnSpc>
                <a:spcPct val="120000"/>
              </a:lnSpc>
              <a:buClrTx/>
              <a:buSzTx/>
              <a:buFontTx/>
              <a:buChar char="•"/>
            </a:pPr>
            <a:r>
              <a:rPr lang="tr-TR" altLang="tr-TR" sz="2400" b="1" dirty="0">
                <a:solidFill>
                  <a:srgbClr val="002060"/>
                </a:solidFill>
                <a:latin typeface="+mn-lt"/>
              </a:rPr>
              <a:t>Ağır yükleri çekmek aşırı zorlanmalara neden olur. Bu nedenle zemin düzgün olmalı, tekerlekler sürtünmeyi yeterli derecede azaltmalı, arabanın tutma kulpları olmalıdır.</a:t>
            </a:r>
          </a:p>
        </p:txBody>
      </p:sp>
    </p:spTree>
    <p:extLst>
      <p:ext uri="{BB962C8B-B14F-4D97-AF65-F5344CB8AC3E}">
        <p14:creationId xmlns:p14="http://schemas.microsoft.com/office/powerpoint/2010/main" val="3282946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Effect transition="in" filter="fade">
                                      <p:cBhvr>
                                        <p:cTn id="7" dur="500"/>
                                        <p:tgtEl>
                                          <p:spTgt spid="542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4274"/>
                                        </p:tgtEl>
                                        <p:attrNameLst>
                                          <p:attrName>style.visibility</p:attrName>
                                        </p:attrNameLst>
                                      </p:cBhvr>
                                      <p:to>
                                        <p:strVal val="visible"/>
                                      </p:to>
                                    </p:set>
                                    <p:animEffect transition="in" filter="fade">
                                      <p:cBhvr>
                                        <p:cTn id="12"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r" eaLnBrk="1" hangingPunct="1">
              <a:spcBef>
                <a:spcPct val="0"/>
              </a:spcBef>
              <a:buClrTx/>
              <a:buSzTx/>
              <a:buFontTx/>
              <a:buNone/>
            </a:pPr>
            <a:fld id="{351E5ED7-80C0-403B-B2DF-35CD922CB69E}" type="slidenum">
              <a:rPr lang="tr-TR" altLang="tr-TR" sz="1400"/>
              <a:pPr algn="r" eaLnBrk="1" hangingPunct="1">
                <a:spcBef>
                  <a:spcPct val="0"/>
                </a:spcBef>
                <a:buClrTx/>
                <a:buSzTx/>
                <a:buFontTx/>
                <a:buNone/>
              </a:pPr>
              <a:t>75</a:t>
            </a:fld>
            <a:endParaRPr lang="tr-TR" altLang="tr-TR" sz="1400"/>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341438"/>
            <a:ext cx="4608513"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5"/>
          <p:cNvSpPr>
            <a:spLocks noChangeArrowheads="1"/>
          </p:cNvSpPr>
          <p:nvPr/>
        </p:nvSpPr>
        <p:spPr bwMode="auto">
          <a:xfrm>
            <a:off x="457200" y="5445125"/>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lnSpc>
                <a:spcPct val="120000"/>
              </a:lnSpc>
              <a:buClrTx/>
              <a:buSzTx/>
              <a:buFontTx/>
              <a:buChar char="•"/>
            </a:pPr>
            <a:r>
              <a:rPr lang="tr-TR" altLang="tr-TR" sz="2400" b="1" dirty="0">
                <a:solidFill>
                  <a:srgbClr val="002060"/>
                </a:solidFill>
              </a:rPr>
              <a:t>Bileklerin doğal pozisyonu korunmalı, ayakkabı sürtünmesi çok itilecek malzemenin sürtünmesi az olmalıdır.</a:t>
            </a:r>
          </a:p>
        </p:txBody>
      </p:sp>
      <p:sp>
        <p:nvSpPr>
          <p:cNvPr id="55301" name="Rectangle 26"/>
          <p:cNvSpPr>
            <a:spLocks noChangeArrowheads="1"/>
          </p:cNvSpPr>
          <p:nvPr/>
        </p:nvSpPr>
        <p:spPr bwMode="auto">
          <a:xfrm>
            <a:off x="395288" y="260350"/>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tr-TR" altLang="tr-TR" sz="3200" b="1">
                <a:solidFill>
                  <a:srgbClr val="FF0000"/>
                </a:solidFill>
              </a:rPr>
              <a:t>AŞIRI ZORLANMAYI ÖNLEMEK</a:t>
            </a:r>
          </a:p>
        </p:txBody>
      </p:sp>
    </p:spTree>
    <p:extLst>
      <p:ext uri="{BB962C8B-B14F-4D97-AF65-F5344CB8AC3E}">
        <p14:creationId xmlns:p14="http://schemas.microsoft.com/office/powerpoint/2010/main" val="2805912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Effect transition="in" filter="fade">
                                      <p:cBhvr>
                                        <p:cTn id="7" dur="500"/>
                                        <p:tgtEl>
                                          <p:spTgt spid="553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5299"/>
                                        </p:tgtEl>
                                        <p:attrNameLst>
                                          <p:attrName>style.visibility</p:attrName>
                                        </p:attrNameLst>
                                      </p:cBhvr>
                                      <p:to>
                                        <p:strVal val="visible"/>
                                      </p:to>
                                    </p:set>
                                    <p:animEffect transition="in" filter="fade">
                                      <p:cBhvr>
                                        <p:cTn id="12"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02 Force, hand, carry box, with grips, H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865313"/>
            <a:ext cx="37338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3" name="Group 8"/>
          <p:cNvGrpSpPr>
            <a:grpSpLocks/>
          </p:cNvGrpSpPr>
          <p:nvPr/>
        </p:nvGrpSpPr>
        <p:grpSpPr bwMode="auto">
          <a:xfrm>
            <a:off x="457200" y="1871663"/>
            <a:ext cx="4114800" cy="3117850"/>
            <a:chOff x="288" y="1488"/>
            <a:chExt cx="2592" cy="1964"/>
          </a:xfrm>
        </p:grpSpPr>
        <p:pic>
          <p:nvPicPr>
            <p:cNvPr id="56326" name="Picture 2" descr="02 Force, hand, carry box, without grips, H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488"/>
              <a:ext cx="2592" cy="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Line 4"/>
            <p:cNvSpPr>
              <a:spLocks noChangeShapeType="1"/>
            </p:cNvSpPr>
            <p:nvPr/>
          </p:nvSpPr>
          <p:spPr bwMode="auto">
            <a:xfrm flipH="1" flipV="1">
              <a:off x="2160" y="2928"/>
              <a:ext cx="192" cy="31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56328" name="Line 5"/>
            <p:cNvSpPr>
              <a:spLocks noChangeShapeType="1"/>
            </p:cNvSpPr>
            <p:nvPr/>
          </p:nvSpPr>
          <p:spPr bwMode="auto">
            <a:xfrm flipH="1" flipV="1">
              <a:off x="2238" y="2808"/>
              <a:ext cx="336" cy="1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90470" name="AutoShape 6"/>
            <p:cNvSpPr>
              <a:spLocks noChangeArrowheads="1"/>
            </p:cNvSpPr>
            <p:nvPr/>
          </p:nvSpPr>
          <p:spPr bwMode="auto">
            <a:xfrm rot="922371">
              <a:off x="2322" y="3252"/>
              <a:ext cx="144" cy="137"/>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cs typeface="Arial" pitchFamily="34" charset="0"/>
              </a:endParaRPr>
            </a:p>
          </p:txBody>
        </p:sp>
        <p:sp>
          <p:nvSpPr>
            <p:cNvPr id="190471" name="AutoShape 7"/>
            <p:cNvSpPr>
              <a:spLocks noChangeArrowheads="1"/>
            </p:cNvSpPr>
            <p:nvPr/>
          </p:nvSpPr>
          <p:spPr bwMode="auto">
            <a:xfrm rot="-364253">
              <a:off x="2592" y="2922"/>
              <a:ext cx="144" cy="137"/>
            </a:xfrm>
            <a:prstGeom prst="star5">
              <a:avLst/>
            </a:prstGeom>
            <a:solidFill>
              <a:srgbClr val="FF0000"/>
            </a:solidFill>
            <a:ln w="9525">
              <a:solidFill>
                <a:schemeClr val="tx1"/>
              </a:solidFill>
              <a:miter lim="800000"/>
              <a:headEnd/>
              <a:tailEnd/>
            </a:ln>
            <a:effectLst/>
          </p:spPr>
          <p:txBody>
            <a:bodyPr wrap="none" anchor="ctr"/>
            <a:lstStyle/>
            <a:p>
              <a:pPr algn="ctr" eaLnBrk="0" hangingPunct="0">
                <a:defRPr/>
              </a:pPr>
              <a:endParaRPr lang="tr-TR" sz="2400" i="1">
                <a:latin typeface="Times New Roman" pitchFamily="18" charset="0"/>
                <a:cs typeface="Arial" pitchFamily="34" charset="0"/>
              </a:endParaRPr>
            </a:p>
          </p:txBody>
        </p:sp>
      </p:grpSp>
      <p:sp>
        <p:nvSpPr>
          <p:cNvPr id="56324" name="Rectangle 10"/>
          <p:cNvSpPr>
            <a:spLocks noChangeArrowheads="1"/>
          </p:cNvSpPr>
          <p:nvPr/>
        </p:nvSpPr>
        <p:spPr bwMode="auto">
          <a:xfrm>
            <a:off x="457200" y="5445125"/>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lnSpc>
                <a:spcPct val="120000"/>
              </a:lnSpc>
              <a:buClrTx/>
              <a:buSzTx/>
              <a:buFontTx/>
              <a:buChar char="•"/>
            </a:pPr>
            <a:r>
              <a:rPr lang="tr-TR" altLang="tr-TR" sz="3200" b="1" dirty="0">
                <a:solidFill>
                  <a:srgbClr val="002060"/>
                </a:solidFill>
                <a:latin typeface="+mn-lt"/>
              </a:rPr>
              <a:t>Taşınan malzemenin tutma kulpları olmalıdır.</a:t>
            </a:r>
          </a:p>
        </p:txBody>
      </p:sp>
      <p:sp>
        <p:nvSpPr>
          <p:cNvPr id="56325" name="Rectangle 26"/>
          <p:cNvSpPr>
            <a:spLocks noChangeArrowheads="1"/>
          </p:cNvSpPr>
          <p:nvPr/>
        </p:nvSpPr>
        <p:spPr bwMode="auto">
          <a:xfrm>
            <a:off x="395288" y="260350"/>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tr-TR" altLang="tr-TR" sz="3200" b="1">
                <a:solidFill>
                  <a:srgbClr val="FF0000"/>
                </a:solidFill>
              </a:rPr>
              <a:t>AŞIRI ZORLANMAYI ÖNLEMEK</a:t>
            </a:r>
          </a:p>
        </p:txBody>
      </p:sp>
    </p:spTree>
    <p:extLst>
      <p:ext uri="{BB962C8B-B14F-4D97-AF65-F5344CB8AC3E}">
        <p14:creationId xmlns:p14="http://schemas.microsoft.com/office/powerpoint/2010/main" val="3532237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animEffect transition="in" filter="fade">
                                      <p:cBhvr>
                                        <p:cTn id="7" dur="500"/>
                                        <p:tgtEl>
                                          <p:spTgt spid="563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3"/>
                                        </p:tgtEl>
                                        <p:attrNameLst>
                                          <p:attrName>style.visibility</p:attrName>
                                        </p:attrNameLst>
                                      </p:cBhvr>
                                      <p:to>
                                        <p:strVal val="visible"/>
                                      </p:to>
                                    </p:set>
                                    <p:animEffect transition="in" filter="fade">
                                      <p:cBhvr>
                                        <p:cTn id="12" dur="500"/>
                                        <p:tgtEl>
                                          <p:spTgt spid="563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6322"/>
                                        </p:tgtEl>
                                        <p:attrNameLst>
                                          <p:attrName>style.visibility</p:attrName>
                                        </p:attrNameLst>
                                      </p:cBhvr>
                                      <p:to>
                                        <p:strVal val="visible"/>
                                      </p:to>
                                    </p:set>
                                    <p:animEffect transition="in" filter="fade">
                                      <p:cBhvr>
                                        <p:cTn id="17"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sz="4900" b="1" dirty="0" smtClean="0">
                <a:solidFill>
                  <a:srgbClr val="FF0000"/>
                </a:solidFill>
              </a:rPr>
              <a:t>ELLE KALDIRMA ve TAŞIMA İŞLERİNE İLİŞKİN BAZI ÖRNEKLER VE TEHLİKELİ HUSUSLAR</a:t>
            </a:r>
            <a:endParaRPr lang="tr-TR" sz="4900" b="1" dirty="0">
              <a:solidFill>
                <a:srgbClr val="FF0000"/>
              </a:solidFill>
            </a:endParaRPr>
          </a:p>
        </p:txBody>
      </p:sp>
    </p:spTree>
    <p:extLst>
      <p:ext uri="{BB962C8B-B14F-4D97-AF65-F5344CB8AC3E}">
        <p14:creationId xmlns:p14="http://schemas.microsoft.com/office/powerpoint/2010/main" val="19052135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Rot="1" noChangeArrowheads="1"/>
          </p:cNvSpPr>
          <p:nvPr>
            <p:ph idx="1"/>
          </p:nvPr>
        </p:nvSpPr>
        <p:spPr/>
        <p:txBody>
          <a:bodyPr/>
          <a:lstStyle/>
          <a:p>
            <a:pPr eaLnBrk="1" hangingPunct="1"/>
            <a:r>
              <a:rPr lang="tr-TR" altLang="tr-TR" b="1" dirty="0" smtClean="0">
                <a:solidFill>
                  <a:srgbClr val="002060"/>
                </a:solidFill>
              </a:rPr>
              <a:t>Bir işçi 60 kg ağırlığındaki bir makine parçasını yatık bir şekilde ahşap bir kutunun içerisine koymaya çalışıyor. </a:t>
            </a:r>
          </a:p>
        </p:txBody>
      </p:sp>
      <p:sp>
        <p:nvSpPr>
          <p:cNvPr id="25603" name="Rectangle 2"/>
          <p:cNvSpPr>
            <a:spLocks noGrp="1" noRot="1" noChangeArrowheads="1"/>
          </p:cNvSpPr>
          <p:nvPr>
            <p:ph type="title"/>
          </p:nvPr>
        </p:nvSpPr>
        <p:spPr/>
        <p:txBody>
          <a:bodyPr/>
          <a:lstStyle/>
          <a:p>
            <a:pPr eaLnBrk="1" hangingPunct="1"/>
            <a:r>
              <a:rPr lang="tr-TR" altLang="tr-TR" b="1" dirty="0" smtClean="0">
                <a:solidFill>
                  <a:srgbClr val="FF0000"/>
                </a:solidFill>
              </a:rPr>
              <a:t>Ağır parçaların taşınması</a:t>
            </a:r>
          </a:p>
        </p:txBody>
      </p:sp>
      <p:pic>
        <p:nvPicPr>
          <p:cNvPr id="25604" name="Picture 4" descr="0518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284984"/>
            <a:ext cx="44767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8993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Rot="1" noChangeArrowheads="1"/>
          </p:cNvSpPr>
          <p:nvPr>
            <p:ph idx="1"/>
          </p:nvPr>
        </p:nvSpPr>
        <p:spPr>
          <a:xfrm>
            <a:off x="457200" y="980728"/>
            <a:ext cx="8229600" cy="5145435"/>
          </a:xfrm>
        </p:spPr>
        <p:txBody>
          <a:bodyPr/>
          <a:lstStyle/>
          <a:p>
            <a:pPr marL="0" indent="0" eaLnBrk="1" hangingPunct="1">
              <a:buNone/>
            </a:pPr>
            <a:r>
              <a:rPr lang="tr-TR" altLang="tr-TR" b="1" dirty="0" smtClean="0">
                <a:solidFill>
                  <a:srgbClr val="FF0000"/>
                </a:solidFill>
              </a:rPr>
              <a:t>Tehlikeli Olabilecek Hususlar</a:t>
            </a:r>
            <a:endParaRPr lang="tr-TR" altLang="tr-TR" dirty="0" smtClean="0">
              <a:solidFill>
                <a:srgbClr val="FF0000"/>
              </a:solidFill>
            </a:endParaRPr>
          </a:p>
          <a:p>
            <a:pPr marL="514350" indent="-514350" eaLnBrk="1" hangingPunct="1">
              <a:buAutoNum type="arabicPeriod"/>
            </a:pPr>
            <a:r>
              <a:rPr lang="tr-TR" altLang="tr-TR" b="1" dirty="0" smtClean="0">
                <a:solidFill>
                  <a:srgbClr val="002060"/>
                </a:solidFill>
              </a:rPr>
              <a:t>Makine parçası ağır olduğu için işçinin elinin ahşap kutunun kenarı ile parçanın altında kalma ihtimali oldukça yüksek.</a:t>
            </a:r>
          </a:p>
          <a:p>
            <a:pPr marL="0" indent="0" eaLnBrk="1" hangingPunct="1">
              <a:buNone/>
            </a:pPr>
            <a:endParaRPr lang="fr-FR" altLang="tr-TR" b="1" dirty="0" smtClean="0">
              <a:solidFill>
                <a:srgbClr val="002060"/>
              </a:solidFill>
            </a:endParaRPr>
          </a:p>
          <a:p>
            <a:pPr marL="0" indent="0" eaLnBrk="1" hangingPunct="1">
              <a:buNone/>
            </a:pPr>
            <a:r>
              <a:rPr lang="fr-FR" altLang="tr-TR" b="1" dirty="0" smtClean="0">
                <a:solidFill>
                  <a:srgbClr val="002060"/>
                </a:solidFill>
              </a:rPr>
              <a:t>2. </a:t>
            </a:r>
            <a:r>
              <a:rPr lang="fr-FR" altLang="tr-TR" b="1" dirty="0" err="1" smtClean="0">
                <a:solidFill>
                  <a:srgbClr val="002060"/>
                </a:solidFill>
              </a:rPr>
              <a:t>Uygun</a:t>
            </a:r>
            <a:r>
              <a:rPr lang="fr-FR" altLang="tr-TR" b="1" dirty="0" smtClean="0">
                <a:solidFill>
                  <a:srgbClr val="002060"/>
                </a:solidFill>
              </a:rPr>
              <a:t> </a:t>
            </a:r>
            <a:r>
              <a:rPr lang="fr-FR" altLang="tr-TR" b="1" dirty="0" err="1" smtClean="0">
                <a:solidFill>
                  <a:srgbClr val="002060"/>
                </a:solidFill>
              </a:rPr>
              <a:t>olmayan</a:t>
            </a:r>
            <a:r>
              <a:rPr lang="fr-FR" altLang="tr-TR" b="1" dirty="0" smtClean="0">
                <a:solidFill>
                  <a:srgbClr val="002060"/>
                </a:solidFill>
              </a:rPr>
              <a:t> elle </a:t>
            </a:r>
            <a:r>
              <a:rPr lang="fr-FR" altLang="tr-TR" b="1" dirty="0" err="1" smtClean="0">
                <a:solidFill>
                  <a:srgbClr val="002060"/>
                </a:solidFill>
              </a:rPr>
              <a:t>taşıma</a:t>
            </a:r>
            <a:r>
              <a:rPr lang="fr-FR" altLang="tr-TR" b="1" dirty="0" smtClean="0">
                <a:solidFill>
                  <a:srgbClr val="002060"/>
                </a:solidFill>
              </a:rPr>
              <a:t> </a:t>
            </a:r>
            <a:r>
              <a:rPr lang="fr-FR" altLang="tr-TR" b="1" dirty="0" err="1" smtClean="0">
                <a:solidFill>
                  <a:srgbClr val="002060"/>
                </a:solidFill>
              </a:rPr>
              <a:t>pozisyonu</a:t>
            </a:r>
            <a:r>
              <a:rPr lang="tr-TR" altLang="tr-TR" b="1" dirty="0" err="1" smtClean="0">
                <a:solidFill>
                  <a:srgbClr val="002060"/>
                </a:solidFill>
              </a:rPr>
              <a:t>nda</a:t>
            </a:r>
            <a:r>
              <a:rPr lang="fr-FR" altLang="tr-TR" b="1" dirty="0" smtClean="0">
                <a:solidFill>
                  <a:srgbClr val="002060"/>
                </a:solidFill>
              </a:rPr>
              <a:t> </a:t>
            </a:r>
            <a:r>
              <a:rPr lang="tr-TR" altLang="tr-TR" b="1" dirty="0">
                <a:solidFill>
                  <a:srgbClr val="002060"/>
                </a:solidFill>
              </a:rPr>
              <a:t>b</a:t>
            </a:r>
            <a:r>
              <a:rPr lang="fr-FR" altLang="tr-TR" b="1" dirty="0" smtClean="0">
                <a:solidFill>
                  <a:srgbClr val="002060"/>
                </a:solidFill>
              </a:rPr>
              <a:t>el </a:t>
            </a:r>
            <a:r>
              <a:rPr lang="fr-FR" altLang="tr-TR" b="1" dirty="0" err="1" smtClean="0">
                <a:solidFill>
                  <a:srgbClr val="002060"/>
                </a:solidFill>
              </a:rPr>
              <a:t>incinmesi</a:t>
            </a:r>
            <a:r>
              <a:rPr lang="fr-FR" altLang="tr-TR" b="1" dirty="0" smtClean="0">
                <a:solidFill>
                  <a:srgbClr val="002060"/>
                </a:solidFill>
              </a:rPr>
              <a:t> </a:t>
            </a:r>
            <a:r>
              <a:rPr lang="fr-FR" altLang="tr-TR" b="1" dirty="0" err="1" smtClean="0">
                <a:solidFill>
                  <a:srgbClr val="002060"/>
                </a:solidFill>
              </a:rPr>
              <a:t>olasılığı</a:t>
            </a:r>
            <a:r>
              <a:rPr lang="fr-FR" altLang="tr-TR" b="1" dirty="0" smtClean="0">
                <a:solidFill>
                  <a:srgbClr val="002060"/>
                </a:solidFill>
              </a:rPr>
              <a:t> </a:t>
            </a:r>
            <a:r>
              <a:rPr lang="fr-FR" altLang="tr-TR" b="1" dirty="0" err="1" smtClean="0">
                <a:solidFill>
                  <a:srgbClr val="002060"/>
                </a:solidFill>
              </a:rPr>
              <a:t>oldukça</a:t>
            </a:r>
            <a:r>
              <a:rPr lang="fr-FR" altLang="tr-TR" b="1" dirty="0" smtClean="0">
                <a:solidFill>
                  <a:srgbClr val="002060"/>
                </a:solidFill>
              </a:rPr>
              <a:t> </a:t>
            </a:r>
            <a:r>
              <a:rPr lang="fr-FR" altLang="tr-TR" b="1" dirty="0" err="1" smtClean="0">
                <a:solidFill>
                  <a:srgbClr val="002060"/>
                </a:solidFill>
              </a:rPr>
              <a:t>yüksek</a:t>
            </a:r>
            <a:r>
              <a:rPr lang="tr-TR" altLang="tr-TR" b="1" dirty="0" smtClean="0">
                <a:solidFill>
                  <a:srgbClr val="002060"/>
                </a:solidFill>
              </a:rPr>
              <a:t>. </a:t>
            </a:r>
          </a:p>
        </p:txBody>
      </p:sp>
    </p:spTree>
    <p:extLst>
      <p:ext uri="{BB962C8B-B14F-4D97-AF65-F5344CB8AC3E}">
        <p14:creationId xmlns:p14="http://schemas.microsoft.com/office/powerpoint/2010/main" val="4158789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381000" y="457200"/>
            <a:ext cx="8382000" cy="6019800"/>
          </a:xfrm>
        </p:spPr>
        <p:txBody>
          <a:bodyPr/>
          <a:lstStyle/>
          <a:p>
            <a:pPr eaLnBrk="1" hangingPunct="1">
              <a:lnSpc>
                <a:spcPct val="90000"/>
              </a:lnSpc>
              <a:buFont typeface="Arial" charset="0"/>
              <a:buChar char="•"/>
            </a:pPr>
            <a:r>
              <a:rPr lang="tr-TR" altLang="tr-TR" sz="2700" b="1" dirty="0" smtClean="0">
                <a:solidFill>
                  <a:srgbClr val="002060"/>
                </a:solidFill>
              </a:rPr>
              <a:t>Yapı olarak insan vücudu, belli bir takım fiziki sınırları olan bir bütündür.</a:t>
            </a:r>
          </a:p>
          <a:p>
            <a:pPr eaLnBrk="1" hangingPunct="1">
              <a:lnSpc>
                <a:spcPct val="90000"/>
              </a:lnSpc>
              <a:buFont typeface="Arial" charset="0"/>
              <a:buChar char="•"/>
            </a:pPr>
            <a:endParaRPr lang="tr-TR" altLang="tr-TR" sz="2700" b="1" dirty="0" smtClean="0">
              <a:solidFill>
                <a:srgbClr val="002060"/>
              </a:solidFill>
            </a:endParaRPr>
          </a:p>
          <a:p>
            <a:pPr eaLnBrk="1" hangingPunct="1">
              <a:lnSpc>
                <a:spcPct val="90000"/>
              </a:lnSpc>
              <a:buFont typeface="Arial" charset="0"/>
              <a:buChar char="•"/>
            </a:pPr>
            <a:r>
              <a:rPr lang="tr-TR" altLang="tr-TR" sz="2700" b="1" dirty="0" smtClean="0">
                <a:solidFill>
                  <a:srgbClr val="002060"/>
                </a:solidFill>
              </a:rPr>
              <a:t>Bunun için, kullanım amacıyla tasarlanacak ürünler, belli şartlar altında vücudun parçalarıyla doğrudan ilişki kurmak durumundadır. </a:t>
            </a:r>
          </a:p>
          <a:p>
            <a:pPr eaLnBrk="1" hangingPunct="1">
              <a:lnSpc>
                <a:spcPct val="90000"/>
              </a:lnSpc>
              <a:buFont typeface="Arial" charset="0"/>
              <a:buChar char="•"/>
            </a:pPr>
            <a:endParaRPr lang="tr-TR" altLang="tr-TR" sz="2700" b="1" dirty="0" smtClean="0">
              <a:solidFill>
                <a:srgbClr val="002060"/>
              </a:solidFill>
            </a:endParaRPr>
          </a:p>
          <a:p>
            <a:pPr eaLnBrk="1" hangingPunct="1">
              <a:lnSpc>
                <a:spcPct val="90000"/>
              </a:lnSpc>
              <a:buFont typeface="Arial" charset="0"/>
              <a:buChar char="•"/>
            </a:pPr>
            <a:r>
              <a:rPr lang="tr-TR" altLang="tr-TR" sz="2700" b="1" dirty="0" smtClean="0">
                <a:solidFill>
                  <a:srgbClr val="002060"/>
                </a:solidFill>
              </a:rPr>
              <a:t>Bu ilişki birebir olabileceği gibi, uzakta göze ve diğer duyu organlarımıza hitaben bir ilişki şeklinde de olabilir. </a:t>
            </a:r>
          </a:p>
          <a:p>
            <a:pPr eaLnBrk="1" hangingPunct="1">
              <a:lnSpc>
                <a:spcPct val="90000"/>
              </a:lnSpc>
              <a:buFont typeface="Arial" charset="0"/>
              <a:buChar char="•"/>
            </a:pPr>
            <a:endParaRPr lang="tr-TR" altLang="tr-TR" sz="2700" b="1" dirty="0" smtClean="0">
              <a:solidFill>
                <a:srgbClr val="002060"/>
              </a:solidFill>
            </a:endParaRPr>
          </a:p>
          <a:p>
            <a:pPr eaLnBrk="1" hangingPunct="1">
              <a:lnSpc>
                <a:spcPct val="90000"/>
              </a:lnSpc>
              <a:buFont typeface="Arial" charset="0"/>
              <a:buChar char="•"/>
            </a:pPr>
            <a:r>
              <a:rPr lang="tr-TR" altLang="tr-TR" sz="2700" b="1" dirty="0" smtClean="0">
                <a:solidFill>
                  <a:srgbClr val="002060"/>
                </a:solidFill>
              </a:rPr>
              <a:t>Bu durumda, ürünlerin fiziki yapısının, insanın fiziki yapısına uygunluğu ergonomik faktörlerle belirlenir. </a:t>
            </a:r>
          </a:p>
        </p:txBody>
      </p:sp>
    </p:spTree>
    <p:extLst>
      <p:ext uri="{BB962C8B-B14F-4D97-AF65-F5344CB8AC3E}">
        <p14:creationId xmlns:p14="http://schemas.microsoft.com/office/powerpoint/2010/main" val="2573993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fade">
                                      <p:cBhvr>
                                        <p:cTn id="7" dur="500"/>
                                        <p:tgtEl>
                                          <p:spTgt spid="491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9154">
                                            <p:txEl>
                                              <p:pRg st="2" end="2"/>
                                            </p:txEl>
                                          </p:spTgt>
                                        </p:tgtEl>
                                        <p:attrNameLst>
                                          <p:attrName>style.visibility</p:attrName>
                                        </p:attrNameLst>
                                      </p:cBhvr>
                                      <p:to>
                                        <p:strVal val="visible"/>
                                      </p:to>
                                    </p:set>
                                    <p:animEffect transition="in" filter="fade">
                                      <p:cBhvr>
                                        <p:cTn id="12" dur="500"/>
                                        <p:tgtEl>
                                          <p:spTgt spid="4915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9154">
                                            <p:txEl>
                                              <p:pRg st="4" end="4"/>
                                            </p:txEl>
                                          </p:spTgt>
                                        </p:tgtEl>
                                        <p:attrNameLst>
                                          <p:attrName>style.visibility</p:attrName>
                                        </p:attrNameLst>
                                      </p:cBhvr>
                                      <p:to>
                                        <p:strVal val="visible"/>
                                      </p:to>
                                    </p:set>
                                    <p:animEffect transition="in" filter="fade">
                                      <p:cBhvr>
                                        <p:cTn id="17" dur="500"/>
                                        <p:tgtEl>
                                          <p:spTgt spid="4915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9154">
                                            <p:txEl>
                                              <p:pRg st="6" end="6"/>
                                            </p:txEl>
                                          </p:spTgt>
                                        </p:tgtEl>
                                        <p:attrNameLst>
                                          <p:attrName>style.visibility</p:attrName>
                                        </p:attrNameLst>
                                      </p:cBhvr>
                                      <p:to>
                                        <p:strVal val="visible"/>
                                      </p:to>
                                    </p:set>
                                    <p:animEffect transition="in" filter="fade">
                                      <p:cBhvr>
                                        <p:cTn id="22" dur="500"/>
                                        <p:tgtEl>
                                          <p:spTgt spid="491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Rot="1" noChangeArrowheads="1"/>
          </p:cNvSpPr>
          <p:nvPr>
            <p:ph idx="1"/>
          </p:nvPr>
        </p:nvSpPr>
        <p:spPr>
          <a:xfrm>
            <a:off x="457200" y="980728"/>
            <a:ext cx="8229600" cy="5145435"/>
          </a:xfrm>
        </p:spPr>
        <p:txBody>
          <a:bodyPr/>
          <a:lstStyle/>
          <a:p>
            <a:pPr marL="0" indent="0" eaLnBrk="1" hangingPunct="1">
              <a:buNone/>
            </a:pPr>
            <a:r>
              <a:rPr lang="fr-FR" altLang="tr-TR" b="1" dirty="0" err="1" smtClean="0">
                <a:solidFill>
                  <a:srgbClr val="FF0000"/>
                </a:solidFill>
              </a:rPr>
              <a:t>Oksijen</a:t>
            </a:r>
            <a:r>
              <a:rPr lang="fr-FR" altLang="tr-TR" b="1" dirty="0" smtClean="0">
                <a:solidFill>
                  <a:srgbClr val="FF0000"/>
                </a:solidFill>
              </a:rPr>
              <a:t> </a:t>
            </a:r>
            <a:r>
              <a:rPr lang="fr-FR" altLang="tr-TR" b="1" dirty="0" err="1" smtClean="0">
                <a:solidFill>
                  <a:srgbClr val="FF0000"/>
                </a:solidFill>
              </a:rPr>
              <a:t>tüplerinin</a:t>
            </a:r>
            <a:r>
              <a:rPr lang="fr-FR" altLang="tr-TR" b="1" dirty="0" smtClean="0">
                <a:solidFill>
                  <a:srgbClr val="FF0000"/>
                </a:solidFill>
              </a:rPr>
              <a:t> </a:t>
            </a:r>
            <a:r>
              <a:rPr lang="fr-FR" altLang="tr-TR" b="1" dirty="0" err="1" smtClean="0">
                <a:solidFill>
                  <a:srgbClr val="FF0000"/>
                </a:solidFill>
              </a:rPr>
              <a:t>taşınması</a:t>
            </a:r>
            <a:r>
              <a:rPr lang="fr-FR" altLang="tr-TR" b="1" dirty="0" smtClean="0">
                <a:solidFill>
                  <a:srgbClr val="FF0000"/>
                </a:solidFill>
              </a:rPr>
              <a:t> </a:t>
            </a:r>
            <a:endParaRPr lang="fr-FR" altLang="tr-TR" dirty="0" smtClean="0">
              <a:solidFill>
                <a:srgbClr val="FF0000"/>
              </a:solidFill>
            </a:endParaRPr>
          </a:p>
          <a:p>
            <a:pPr eaLnBrk="1" hangingPunct="1"/>
            <a:r>
              <a:rPr lang="fr-FR" altLang="tr-TR" b="1" dirty="0" smtClean="0">
                <a:solidFill>
                  <a:srgbClr val="002060"/>
                </a:solidFill>
              </a:rPr>
              <a:t>A </a:t>
            </a:r>
            <a:r>
              <a:rPr lang="fr-FR" altLang="tr-TR" b="1" dirty="0" err="1" smtClean="0">
                <a:solidFill>
                  <a:srgbClr val="002060"/>
                </a:solidFill>
              </a:rPr>
              <a:t>ve</a:t>
            </a:r>
            <a:r>
              <a:rPr lang="fr-FR" altLang="tr-TR" b="1" dirty="0" smtClean="0">
                <a:solidFill>
                  <a:srgbClr val="002060"/>
                </a:solidFill>
              </a:rPr>
              <a:t> B </a:t>
            </a:r>
            <a:r>
              <a:rPr lang="fr-FR" altLang="tr-TR" b="1" dirty="0" err="1" smtClean="0">
                <a:solidFill>
                  <a:srgbClr val="002060"/>
                </a:solidFill>
              </a:rPr>
              <a:t>işçileri</a:t>
            </a:r>
            <a:r>
              <a:rPr lang="fr-FR" altLang="tr-TR" b="1" dirty="0" smtClean="0">
                <a:solidFill>
                  <a:srgbClr val="002060"/>
                </a:solidFill>
              </a:rPr>
              <a:t> </a:t>
            </a:r>
            <a:r>
              <a:rPr lang="fr-FR" altLang="tr-TR" b="1" dirty="0" err="1" smtClean="0">
                <a:solidFill>
                  <a:srgbClr val="002060"/>
                </a:solidFill>
              </a:rPr>
              <a:t>oksijen</a:t>
            </a:r>
            <a:r>
              <a:rPr lang="fr-FR" altLang="tr-TR" b="1" dirty="0" smtClean="0">
                <a:solidFill>
                  <a:srgbClr val="002060"/>
                </a:solidFill>
              </a:rPr>
              <a:t> </a:t>
            </a:r>
            <a:r>
              <a:rPr lang="fr-FR" altLang="tr-TR" b="1" dirty="0" err="1" smtClean="0">
                <a:solidFill>
                  <a:srgbClr val="002060"/>
                </a:solidFill>
              </a:rPr>
              <a:t>tüplerini</a:t>
            </a:r>
            <a:r>
              <a:rPr lang="fr-FR" altLang="tr-TR" b="1" dirty="0" smtClean="0">
                <a:solidFill>
                  <a:srgbClr val="002060"/>
                </a:solidFill>
              </a:rPr>
              <a:t>, </a:t>
            </a:r>
            <a:r>
              <a:rPr lang="fr-FR" altLang="tr-TR" b="1" dirty="0" err="1" smtClean="0">
                <a:solidFill>
                  <a:srgbClr val="002060"/>
                </a:solidFill>
              </a:rPr>
              <a:t>tüplerin</a:t>
            </a:r>
            <a:r>
              <a:rPr lang="fr-FR" altLang="tr-TR" b="1" dirty="0" smtClean="0">
                <a:solidFill>
                  <a:srgbClr val="002060"/>
                </a:solidFill>
              </a:rPr>
              <a:t> </a:t>
            </a:r>
            <a:r>
              <a:rPr lang="fr-FR" altLang="tr-TR" b="1" dirty="0" err="1" smtClean="0">
                <a:solidFill>
                  <a:srgbClr val="002060"/>
                </a:solidFill>
              </a:rPr>
              <a:t>güvenli</a:t>
            </a:r>
            <a:r>
              <a:rPr lang="fr-FR" altLang="tr-TR" b="1" dirty="0" smtClean="0">
                <a:solidFill>
                  <a:srgbClr val="002060"/>
                </a:solidFill>
              </a:rPr>
              <a:t> </a:t>
            </a:r>
            <a:r>
              <a:rPr lang="fr-FR" altLang="tr-TR" b="1" dirty="0" err="1" smtClean="0">
                <a:solidFill>
                  <a:srgbClr val="002060"/>
                </a:solidFill>
              </a:rPr>
              <a:t>bir</a:t>
            </a:r>
            <a:r>
              <a:rPr lang="fr-FR" altLang="tr-TR" b="1" dirty="0" smtClean="0">
                <a:solidFill>
                  <a:srgbClr val="002060"/>
                </a:solidFill>
              </a:rPr>
              <a:t> </a:t>
            </a:r>
            <a:r>
              <a:rPr lang="fr-FR" altLang="tr-TR" b="1" dirty="0" err="1" smtClean="0">
                <a:solidFill>
                  <a:srgbClr val="002060"/>
                </a:solidFill>
              </a:rPr>
              <a:t>şekilde</a:t>
            </a:r>
            <a:r>
              <a:rPr lang="fr-FR" altLang="tr-TR" b="1" dirty="0" smtClean="0">
                <a:solidFill>
                  <a:srgbClr val="002060"/>
                </a:solidFill>
              </a:rPr>
              <a:t> </a:t>
            </a:r>
            <a:r>
              <a:rPr lang="fr-FR" altLang="tr-TR" b="1" dirty="0" err="1" smtClean="0">
                <a:solidFill>
                  <a:srgbClr val="002060"/>
                </a:solidFill>
              </a:rPr>
              <a:t>muhafaza</a:t>
            </a:r>
            <a:r>
              <a:rPr lang="fr-FR" altLang="tr-TR" b="1" dirty="0" smtClean="0">
                <a:solidFill>
                  <a:srgbClr val="002060"/>
                </a:solidFill>
              </a:rPr>
              <a:t> </a:t>
            </a:r>
            <a:r>
              <a:rPr lang="fr-FR" altLang="tr-TR" b="1" dirty="0" err="1" smtClean="0">
                <a:solidFill>
                  <a:srgbClr val="002060"/>
                </a:solidFill>
              </a:rPr>
              <a:t>edildiği</a:t>
            </a:r>
            <a:r>
              <a:rPr lang="fr-FR" altLang="tr-TR" b="1" dirty="0" smtClean="0">
                <a:solidFill>
                  <a:srgbClr val="002060"/>
                </a:solidFill>
              </a:rPr>
              <a:t> </a:t>
            </a:r>
            <a:r>
              <a:rPr lang="fr-FR" altLang="tr-TR" b="1" dirty="0" err="1" smtClean="0">
                <a:solidFill>
                  <a:srgbClr val="002060"/>
                </a:solidFill>
              </a:rPr>
              <a:t>bölmeden</a:t>
            </a:r>
            <a:r>
              <a:rPr lang="fr-FR" altLang="tr-TR" b="1" dirty="0" smtClean="0">
                <a:solidFill>
                  <a:srgbClr val="002060"/>
                </a:solidFill>
              </a:rPr>
              <a:t> </a:t>
            </a:r>
            <a:r>
              <a:rPr lang="fr-FR" altLang="tr-TR" b="1" dirty="0" err="1" smtClean="0">
                <a:solidFill>
                  <a:srgbClr val="002060"/>
                </a:solidFill>
              </a:rPr>
              <a:t>alarak</a:t>
            </a:r>
            <a:r>
              <a:rPr lang="fr-FR" altLang="tr-TR" b="1" dirty="0" smtClean="0">
                <a:solidFill>
                  <a:srgbClr val="002060"/>
                </a:solidFill>
              </a:rPr>
              <a:t> </a:t>
            </a:r>
            <a:r>
              <a:rPr lang="fr-FR" altLang="tr-TR" b="1" dirty="0" err="1" smtClean="0">
                <a:solidFill>
                  <a:srgbClr val="002060"/>
                </a:solidFill>
              </a:rPr>
              <a:t>boş</a:t>
            </a:r>
            <a:r>
              <a:rPr lang="fr-FR" altLang="tr-TR" b="1" dirty="0" smtClean="0">
                <a:solidFill>
                  <a:srgbClr val="002060"/>
                </a:solidFill>
              </a:rPr>
              <a:t> </a:t>
            </a:r>
            <a:r>
              <a:rPr lang="fr-FR" altLang="tr-TR" b="1" dirty="0" err="1" smtClean="0">
                <a:solidFill>
                  <a:srgbClr val="002060"/>
                </a:solidFill>
              </a:rPr>
              <a:t>olanlarla</a:t>
            </a:r>
            <a:r>
              <a:rPr lang="fr-FR" altLang="tr-TR" b="1" dirty="0" smtClean="0">
                <a:solidFill>
                  <a:srgbClr val="002060"/>
                </a:solidFill>
              </a:rPr>
              <a:t> </a:t>
            </a:r>
            <a:r>
              <a:rPr lang="fr-FR" altLang="tr-TR" b="1" dirty="0" err="1" smtClean="0">
                <a:solidFill>
                  <a:srgbClr val="002060"/>
                </a:solidFill>
              </a:rPr>
              <a:t>değiştirmekteler</a:t>
            </a:r>
            <a:r>
              <a:rPr lang="fr-FR" altLang="tr-TR" b="1" dirty="0" smtClean="0">
                <a:solidFill>
                  <a:srgbClr val="002060"/>
                </a:solidFill>
              </a:rPr>
              <a:t>. </a:t>
            </a:r>
            <a:endParaRPr lang="tr-TR" altLang="tr-TR" b="1" dirty="0" smtClean="0">
              <a:solidFill>
                <a:srgbClr val="002060"/>
              </a:solidFill>
            </a:endParaRPr>
          </a:p>
          <a:p>
            <a:pPr eaLnBrk="1" hangingPunct="1"/>
            <a:r>
              <a:rPr lang="fr-FR" altLang="tr-TR" b="1" dirty="0" err="1" smtClean="0">
                <a:solidFill>
                  <a:srgbClr val="002060"/>
                </a:solidFill>
              </a:rPr>
              <a:t>İşçi</a:t>
            </a:r>
            <a:r>
              <a:rPr lang="fr-FR" altLang="tr-TR" b="1" dirty="0" smtClean="0">
                <a:solidFill>
                  <a:srgbClr val="002060"/>
                </a:solidFill>
              </a:rPr>
              <a:t> A, 50 kg </a:t>
            </a:r>
            <a:r>
              <a:rPr lang="fr-FR" altLang="tr-TR" b="1" dirty="0" err="1" smtClean="0">
                <a:solidFill>
                  <a:srgbClr val="002060"/>
                </a:solidFill>
              </a:rPr>
              <a:t>boş</a:t>
            </a:r>
            <a:r>
              <a:rPr lang="fr-FR" altLang="tr-TR" b="1" dirty="0" smtClean="0">
                <a:solidFill>
                  <a:srgbClr val="002060"/>
                </a:solidFill>
              </a:rPr>
              <a:t> </a:t>
            </a:r>
            <a:r>
              <a:rPr lang="fr-FR" altLang="tr-TR" b="1" dirty="0" err="1" smtClean="0">
                <a:solidFill>
                  <a:srgbClr val="002060"/>
                </a:solidFill>
              </a:rPr>
              <a:t>tüpü</a:t>
            </a:r>
            <a:r>
              <a:rPr lang="fr-FR" altLang="tr-TR" b="1" dirty="0" smtClean="0">
                <a:solidFill>
                  <a:srgbClr val="002060"/>
                </a:solidFill>
              </a:rPr>
              <a:t> </a:t>
            </a:r>
            <a:r>
              <a:rPr lang="fr-FR" altLang="tr-TR" b="1" dirty="0" err="1" smtClean="0">
                <a:solidFill>
                  <a:srgbClr val="002060"/>
                </a:solidFill>
              </a:rPr>
              <a:t>yerinden</a:t>
            </a:r>
            <a:r>
              <a:rPr lang="fr-FR" altLang="tr-TR" b="1" dirty="0" smtClean="0">
                <a:solidFill>
                  <a:srgbClr val="002060"/>
                </a:solidFill>
              </a:rPr>
              <a:t> </a:t>
            </a:r>
            <a:r>
              <a:rPr lang="fr-FR" altLang="tr-TR" b="1" dirty="0" err="1" smtClean="0">
                <a:solidFill>
                  <a:srgbClr val="002060"/>
                </a:solidFill>
              </a:rPr>
              <a:t>çıkartırken</a:t>
            </a:r>
            <a:r>
              <a:rPr lang="fr-FR" altLang="tr-TR" b="1" dirty="0" smtClean="0">
                <a:solidFill>
                  <a:srgbClr val="002060"/>
                </a:solidFill>
              </a:rPr>
              <a:t> </a:t>
            </a:r>
            <a:r>
              <a:rPr lang="fr-FR" altLang="tr-TR" b="1" dirty="0" err="1" smtClean="0">
                <a:solidFill>
                  <a:srgbClr val="002060"/>
                </a:solidFill>
              </a:rPr>
              <a:t>diğer</a:t>
            </a:r>
            <a:r>
              <a:rPr lang="fr-FR" altLang="tr-TR" b="1" dirty="0" smtClean="0">
                <a:solidFill>
                  <a:srgbClr val="002060"/>
                </a:solidFill>
              </a:rPr>
              <a:t> </a:t>
            </a:r>
            <a:r>
              <a:rPr lang="fr-FR" altLang="tr-TR" b="1" dirty="0" err="1" smtClean="0">
                <a:solidFill>
                  <a:srgbClr val="002060"/>
                </a:solidFill>
              </a:rPr>
              <a:t>işçi</a:t>
            </a:r>
            <a:r>
              <a:rPr lang="fr-FR" altLang="tr-TR" b="1" dirty="0" smtClean="0">
                <a:solidFill>
                  <a:srgbClr val="002060"/>
                </a:solidFill>
              </a:rPr>
              <a:t> </a:t>
            </a:r>
            <a:r>
              <a:rPr lang="fr-FR" altLang="tr-TR" b="1" dirty="0" err="1" smtClean="0">
                <a:solidFill>
                  <a:srgbClr val="002060"/>
                </a:solidFill>
              </a:rPr>
              <a:t>dolu</a:t>
            </a:r>
            <a:r>
              <a:rPr lang="fr-FR" altLang="tr-TR" b="1" dirty="0" smtClean="0">
                <a:solidFill>
                  <a:srgbClr val="002060"/>
                </a:solidFill>
              </a:rPr>
              <a:t> </a:t>
            </a:r>
            <a:r>
              <a:rPr lang="fr-FR" altLang="tr-TR" b="1" dirty="0" err="1" smtClean="0">
                <a:solidFill>
                  <a:srgbClr val="002060"/>
                </a:solidFill>
              </a:rPr>
              <a:t>tüpü</a:t>
            </a:r>
            <a:r>
              <a:rPr lang="fr-FR" altLang="tr-TR" b="1" dirty="0" smtClean="0">
                <a:solidFill>
                  <a:srgbClr val="002060"/>
                </a:solidFill>
              </a:rPr>
              <a:t> (</a:t>
            </a:r>
            <a:r>
              <a:rPr lang="fr-FR" altLang="tr-TR" b="1" dirty="0" err="1" smtClean="0">
                <a:solidFill>
                  <a:srgbClr val="002060"/>
                </a:solidFill>
              </a:rPr>
              <a:t>santimetrekareye</a:t>
            </a:r>
            <a:r>
              <a:rPr lang="fr-FR" altLang="tr-TR" b="1" dirty="0" smtClean="0">
                <a:solidFill>
                  <a:srgbClr val="002060"/>
                </a:solidFill>
              </a:rPr>
              <a:t> 150 kg </a:t>
            </a:r>
            <a:r>
              <a:rPr lang="fr-FR" altLang="tr-TR" b="1" dirty="0" err="1" smtClean="0">
                <a:solidFill>
                  <a:srgbClr val="002060"/>
                </a:solidFill>
              </a:rPr>
              <a:t>basınçlı</a:t>
            </a:r>
            <a:r>
              <a:rPr lang="fr-FR" altLang="tr-TR" b="1" dirty="0" smtClean="0">
                <a:solidFill>
                  <a:srgbClr val="002060"/>
                </a:solidFill>
              </a:rPr>
              <a:t>) </a:t>
            </a:r>
            <a:r>
              <a:rPr lang="fr-FR" altLang="tr-TR" b="1" dirty="0" err="1" smtClean="0">
                <a:solidFill>
                  <a:srgbClr val="002060"/>
                </a:solidFill>
              </a:rPr>
              <a:t>ayağıyla</a:t>
            </a:r>
            <a:r>
              <a:rPr lang="fr-FR" altLang="tr-TR" b="1" dirty="0" smtClean="0">
                <a:solidFill>
                  <a:srgbClr val="002060"/>
                </a:solidFill>
              </a:rPr>
              <a:t> </a:t>
            </a:r>
            <a:r>
              <a:rPr lang="fr-FR" altLang="tr-TR" b="1" dirty="0" err="1" smtClean="0">
                <a:solidFill>
                  <a:srgbClr val="002060"/>
                </a:solidFill>
              </a:rPr>
              <a:t>bölmeye</a:t>
            </a:r>
            <a:r>
              <a:rPr lang="fr-FR" altLang="tr-TR" b="1" dirty="0" smtClean="0">
                <a:solidFill>
                  <a:srgbClr val="002060"/>
                </a:solidFill>
              </a:rPr>
              <a:t> </a:t>
            </a:r>
            <a:r>
              <a:rPr lang="fr-FR" altLang="tr-TR" b="1" dirty="0" err="1" smtClean="0">
                <a:solidFill>
                  <a:srgbClr val="002060"/>
                </a:solidFill>
              </a:rPr>
              <a:t>doğru</a:t>
            </a:r>
            <a:r>
              <a:rPr lang="tr-TR" altLang="tr-TR" b="1" dirty="0">
                <a:solidFill>
                  <a:srgbClr val="002060"/>
                </a:solidFill>
              </a:rPr>
              <a:t> </a:t>
            </a:r>
            <a:r>
              <a:rPr lang="fr-FR" altLang="tr-TR" b="1" dirty="0" err="1" smtClean="0">
                <a:solidFill>
                  <a:srgbClr val="002060"/>
                </a:solidFill>
              </a:rPr>
              <a:t>yuvarlayarak</a:t>
            </a:r>
            <a:r>
              <a:rPr lang="fr-FR" altLang="tr-TR" b="1" dirty="0" smtClean="0">
                <a:solidFill>
                  <a:srgbClr val="002060"/>
                </a:solidFill>
              </a:rPr>
              <a:t> </a:t>
            </a:r>
            <a:r>
              <a:rPr lang="fr-FR" altLang="tr-TR" b="1" dirty="0" err="1" smtClean="0">
                <a:solidFill>
                  <a:srgbClr val="002060"/>
                </a:solidFill>
              </a:rPr>
              <a:t>götürmektedir</a:t>
            </a:r>
            <a:r>
              <a:rPr lang="tr-TR" altLang="tr-TR" b="1" dirty="0" smtClean="0">
                <a:solidFill>
                  <a:srgbClr val="002060"/>
                </a:solidFill>
              </a:rPr>
              <a:t>. </a:t>
            </a:r>
          </a:p>
        </p:txBody>
      </p:sp>
    </p:spTree>
    <p:extLst>
      <p:ext uri="{BB962C8B-B14F-4D97-AF65-F5344CB8AC3E}">
        <p14:creationId xmlns:p14="http://schemas.microsoft.com/office/powerpoint/2010/main" val="42352000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0519_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5576" y="692696"/>
            <a:ext cx="7590862" cy="5473749"/>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949860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Rot="1" noChangeArrowheads="1"/>
          </p:cNvSpPr>
          <p:nvPr>
            <p:ph idx="1"/>
          </p:nvPr>
        </p:nvSpPr>
        <p:spPr>
          <a:xfrm>
            <a:off x="457200" y="764704"/>
            <a:ext cx="8229600" cy="5361459"/>
          </a:xfrm>
        </p:spPr>
        <p:txBody>
          <a:bodyPr/>
          <a:lstStyle/>
          <a:p>
            <a:pPr marL="0" indent="0" eaLnBrk="1" hangingPunct="1">
              <a:buNone/>
            </a:pPr>
            <a:r>
              <a:rPr lang="tr-TR" altLang="tr-TR" b="1" dirty="0" smtClean="0">
                <a:solidFill>
                  <a:srgbClr val="FF0000"/>
                </a:solidFill>
              </a:rPr>
              <a:t>Tehlikeli Olabilecek Hususlar</a:t>
            </a:r>
            <a:endParaRPr lang="tr-TR" altLang="tr-TR" dirty="0" smtClean="0">
              <a:solidFill>
                <a:srgbClr val="FF0000"/>
              </a:solidFill>
            </a:endParaRPr>
          </a:p>
          <a:p>
            <a:pPr marL="514350" indent="-514350" eaLnBrk="1" hangingPunct="1">
              <a:buAutoNum type="arabicPeriod"/>
            </a:pPr>
            <a:r>
              <a:rPr lang="tr-TR" altLang="tr-TR" b="1" dirty="0" smtClean="0">
                <a:solidFill>
                  <a:srgbClr val="002060"/>
                </a:solidFill>
              </a:rPr>
              <a:t>Tüpleri taşımada uygun araçlar kullanılmamaktadır. Tüpler hasar görebilir. Güvensiz taşıma şeklinde,  </a:t>
            </a:r>
            <a:r>
              <a:rPr lang="tr-TR" altLang="tr-TR" b="1" dirty="0">
                <a:solidFill>
                  <a:srgbClr val="002060"/>
                </a:solidFill>
              </a:rPr>
              <a:t>i</a:t>
            </a:r>
            <a:r>
              <a:rPr lang="tr-TR" altLang="tr-TR" b="1" dirty="0" smtClean="0">
                <a:solidFill>
                  <a:srgbClr val="002060"/>
                </a:solidFill>
              </a:rPr>
              <a:t>şçiler taşıma şekli nedeniyle yaralanabilirler.</a:t>
            </a:r>
          </a:p>
          <a:p>
            <a:pPr marL="514350" indent="-514350" eaLnBrk="1" hangingPunct="1">
              <a:buAutoNum type="arabicPeriod"/>
            </a:pPr>
            <a:endParaRPr lang="tr-TR" altLang="tr-TR" b="1" dirty="0" smtClean="0">
              <a:solidFill>
                <a:srgbClr val="002060"/>
              </a:solidFill>
            </a:endParaRPr>
          </a:p>
          <a:p>
            <a:pPr marL="514350" indent="-514350" eaLnBrk="1" hangingPunct="1">
              <a:buAutoNum type="arabicPeriod"/>
            </a:pPr>
            <a:r>
              <a:rPr lang="tr-TR" altLang="tr-TR" b="1" dirty="0">
                <a:solidFill>
                  <a:srgbClr val="002060"/>
                </a:solidFill>
              </a:rPr>
              <a:t>Y</a:t>
            </a:r>
            <a:r>
              <a:rPr lang="tr-TR" altLang="tr-TR" b="1" dirty="0" smtClean="0">
                <a:solidFill>
                  <a:srgbClr val="002060"/>
                </a:solidFill>
              </a:rPr>
              <a:t>üksek basınçlı gaz bulunan tüplerin yerde yuvarlanarak taşınmasında her zaman sızıntı riski vardır.</a:t>
            </a:r>
          </a:p>
        </p:txBody>
      </p:sp>
    </p:spTree>
    <p:extLst>
      <p:ext uri="{BB962C8B-B14F-4D97-AF65-F5344CB8AC3E}">
        <p14:creationId xmlns:p14="http://schemas.microsoft.com/office/powerpoint/2010/main" val="11253568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Rot="1" noChangeArrowheads="1"/>
          </p:cNvSpPr>
          <p:nvPr>
            <p:ph idx="1"/>
          </p:nvPr>
        </p:nvSpPr>
        <p:spPr>
          <a:xfrm>
            <a:off x="457200" y="764704"/>
            <a:ext cx="8229600" cy="5361459"/>
          </a:xfrm>
        </p:spPr>
        <p:txBody>
          <a:bodyPr/>
          <a:lstStyle/>
          <a:p>
            <a:pPr marL="0" indent="0" eaLnBrk="1" hangingPunct="1">
              <a:buNone/>
            </a:pPr>
            <a:r>
              <a:rPr lang="tr-TR" altLang="tr-TR" b="1" dirty="0">
                <a:solidFill>
                  <a:srgbClr val="FF0000"/>
                </a:solidFill>
              </a:rPr>
              <a:t>İ</a:t>
            </a:r>
            <a:r>
              <a:rPr lang="tr-TR" altLang="tr-TR" b="1" dirty="0" smtClean="0">
                <a:solidFill>
                  <a:srgbClr val="FF0000"/>
                </a:solidFill>
              </a:rPr>
              <a:t>ş makinelerinin ağır parçalarının yüklenmesi-boşaltılması </a:t>
            </a:r>
          </a:p>
          <a:p>
            <a:pPr marL="0" indent="0" eaLnBrk="1" hangingPunct="1">
              <a:buNone/>
            </a:pPr>
            <a:endParaRPr lang="tr-TR" altLang="tr-TR" dirty="0" smtClean="0">
              <a:solidFill>
                <a:srgbClr val="FF0000"/>
              </a:solidFill>
            </a:endParaRPr>
          </a:p>
          <a:p>
            <a:pPr eaLnBrk="1" hangingPunct="1"/>
            <a:r>
              <a:rPr lang="tr-TR" altLang="tr-TR" b="1" dirty="0" smtClean="0">
                <a:solidFill>
                  <a:srgbClr val="002060"/>
                </a:solidFill>
              </a:rPr>
              <a:t>İki tamirci işçi 73 kg ağırlığındaki silindir parçasını kamyondan indirmeye çalışmaktalar. </a:t>
            </a:r>
          </a:p>
          <a:p>
            <a:pPr eaLnBrk="1" hangingPunct="1"/>
            <a:endParaRPr lang="tr-TR" altLang="tr-TR" b="1" dirty="0" smtClean="0">
              <a:solidFill>
                <a:srgbClr val="002060"/>
              </a:solidFill>
            </a:endParaRPr>
          </a:p>
          <a:p>
            <a:pPr eaLnBrk="1" hangingPunct="1"/>
            <a:r>
              <a:rPr lang="tr-TR" altLang="tr-TR" b="1" dirty="0" smtClean="0">
                <a:solidFill>
                  <a:srgbClr val="002060"/>
                </a:solidFill>
              </a:rPr>
              <a:t>İşçilerden biri kamyondan elle tutarak aşağıda bekleyen işçiye doğru silindiri uzatmaktadır. </a:t>
            </a:r>
          </a:p>
        </p:txBody>
      </p:sp>
    </p:spTree>
    <p:extLst>
      <p:ext uri="{BB962C8B-B14F-4D97-AF65-F5344CB8AC3E}">
        <p14:creationId xmlns:p14="http://schemas.microsoft.com/office/powerpoint/2010/main" val="33260486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0520_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536" y="1124744"/>
            <a:ext cx="8284828" cy="458695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299088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Rot="1" noChangeArrowheads="1"/>
          </p:cNvSpPr>
          <p:nvPr>
            <p:ph idx="1"/>
          </p:nvPr>
        </p:nvSpPr>
        <p:spPr>
          <a:xfrm>
            <a:off x="457200" y="908720"/>
            <a:ext cx="8229600" cy="5217443"/>
          </a:xfrm>
        </p:spPr>
        <p:txBody>
          <a:bodyPr rtlCol="0">
            <a:normAutofit/>
          </a:bodyPr>
          <a:lstStyle/>
          <a:p>
            <a:pPr marL="0" indent="0" eaLnBrk="1" fontAlgn="auto" hangingPunct="1">
              <a:spcAft>
                <a:spcPts val="0"/>
              </a:spcAft>
              <a:buNone/>
              <a:defRPr/>
            </a:pPr>
            <a:r>
              <a:rPr lang="tr-TR" sz="2800" b="1" dirty="0">
                <a:solidFill>
                  <a:srgbClr val="FF0000"/>
                </a:solidFill>
              </a:rPr>
              <a:t>Tehlikeli Olabilecek </a:t>
            </a:r>
            <a:r>
              <a:rPr lang="tr-TR" sz="2800" b="1" dirty="0" smtClean="0">
                <a:solidFill>
                  <a:srgbClr val="FF0000"/>
                </a:solidFill>
              </a:rPr>
              <a:t>Hususlar</a:t>
            </a:r>
          </a:p>
          <a:p>
            <a:pPr marL="0" indent="0" eaLnBrk="1" fontAlgn="auto" hangingPunct="1">
              <a:spcAft>
                <a:spcPts val="0"/>
              </a:spcAft>
              <a:buNone/>
              <a:defRPr/>
            </a:pPr>
            <a:endParaRPr lang="tr-TR" sz="2800" dirty="0">
              <a:solidFill>
                <a:srgbClr val="FF0000"/>
              </a:solidFill>
            </a:endParaRPr>
          </a:p>
          <a:p>
            <a:pPr marL="0" indent="0" eaLnBrk="1" fontAlgn="auto" hangingPunct="1">
              <a:spcAft>
                <a:spcPts val="0"/>
              </a:spcAft>
              <a:buNone/>
              <a:defRPr/>
            </a:pPr>
            <a:r>
              <a:rPr lang="tr-TR" sz="2800" b="1" dirty="0">
                <a:solidFill>
                  <a:srgbClr val="002060"/>
                </a:solidFill>
              </a:rPr>
              <a:t>1. İki işçi de farklı yüksekliklerde durmaktalar. Silindirin ağırlık merkezi dikkate alındığında, bu taşıma şekli neticesinde parçanın yere düşürülme riski oldukça yüksek</a:t>
            </a:r>
            <a:r>
              <a:rPr lang="tr-TR" sz="2800" b="1" dirty="0" smtClean="0">
                <a:solidFill>
                  <a:srgbClr val="002060"/>
                </a:solidFill>
              </a:rPr>
              <a:t>.</a:t>
            </a:r>
          </a:p>
          <a:p>
            <a:pPr marL="0" indent="0" eaLnBrk="1" fontAlgn="auto" hangingPunct="1">
              <a:spcAft>
                <a:spcPts val="0"/>
              </a:spcAft>
              <a:buNone/>
              <a:defRPr/>
            </a:pPr>
            <a:endParaRPr lang="tr-TR" sz="2800" b="1" dirty="0">
              <a:solidFill>
                <a:srgbClr val="002060"/>
              </a:solidFill>
            </a:endParaRPr>
          </a:p>
          <a:p>
            <a:pPr marL="0" indent="0" eaLnBrk="1" fontAlgn="auto" hangingPunct="1">
              <a:spcAft>
                <a:spcPts val="0"/>
              </a:spcAft>
              <a:buNone/>
              <a:defRPr/>
            </a:pPr>
            <a:r>
              <a:rPr lang="tr-TR" sz="2800" b="1" dirty="0">
                <a:solidFill>
                  <a:srgbClr val="002060"/>
                </a:solidFill>
              </a:rPr>
              <a:t>2. Malzemenin ağırlığı düşünüldüğünde iki işçinin de uzun süre bu taşıma pozisyonunda çalışmaları sonucu malzemenin düşürülme riski oldukça </a:t>
            </a:r>
            <a:r>
              <a:rPr lang="tr-TR" sz="2800" b="1" dirty="0" smtClean="0">
                <a:solidFill>
                  <a:srgbClr val="002060"/>
                </a:solidFill>
              </a:rPr>
              <a:t>yüksek. </a:t>
            </a:r>
            <a:endParaRPr lang="tr-TR" sz="2800" b="1" dirty="0">
              <a:solidFill>
                <a:srgbClr val="002060"/>
              </a:solidFill>
            </a:endParaRPr>
          </a:p>
        </p:txBody>
      </p:sp>
    </p:spTree>
    <p:extLst>
      <p:ext uri="{BB962C8B-B14F-4D97-AF65-F5344CB8AC3E}">
        <p14:creationId xmlns:p14="http://schemas.microsoft.com/office/powerpoint/2010/main" val="18118652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Rot="1" noChangeArrowheads="1"/>
          </p:cNvSpPr>
          <p:nvPr>
            <p:ph idx="1"/>
          </p:nvPr>
        </p:nvSpPr>
        <p:spPr>
          <a:xfrm>
            <a:off x="457200" y="836712"/>
            <a:ext cx="8229600" cy="5289451"/>
          </a:xfrm>
        </p:spPr>
        <p:txBody>
          <a:bodyPr/>
          <a:lstStyle/>
          <a:p>
            <a:pPr marL="0" indent="0" eaLnBrk="1" hangingPunct="1">
              <a:buNone/>
            </a:pPr>
            <a:r>
              <a:rPr lang="tr-TR" altLang="tr-TR" b="1" dirty="0" smtClean="0">
                <a:solidFill>
                  <a:srgbClr val="FF0000"/>
                </a:solidFill>
              </a:rPr>
              <a:t>Silindirin konumunun değiştirilmesi </a:t>
            </a:r>
          </a:p>
          <a:p>
            <a:pPr eaLnBrk="1" hangingPunct="1"/>
            <a:r>
              <a:rPr lang="tr-TR" altLang="tr-TR" b="1" dirty="0" smtClean="0">
                <a:solidFill>
                  <a:srgbClr val="002060"/>
                </a:solidFill>
              </a:rPr>
              <a:t>Bir işçi elleriyle ağır bir makina parçasını-silindiri destek sehpalarının üzerinden kaldırmaya çalışıyor. </a:t>
            </a:r>
          </a:p>
          <a:p>
            <a:pPr eaLnBrk="1" hangingPunct="1"/>
            <a:endParaRPr lang="tr-TR" altLang="tr-TR" b="1" dirty="0">
              <a:solidFill>
                <a:srgbClr val="002060"/>
              </a:solidFill>
            </a:endParaRPr>
          </a:p>
          <a:p>
            <a:pPr eaLnBrk="1" hangingPunct="1"/>
            <a:r>
              <a:rPr lang="tr-TR" altLang="tr-TR" b="1" dirty="0" smtClean="0">
                <a:solidFill>
                  <a:srgbClr val="002060"/>
                </a:solidFill>
              </a:rPr>
              <a:t>Fakat bu işlem sırasında, silindirin konumu nedeniyle (tuttuğu boru aşağıya doğru ve destek sehpaları hareket etmesini engelliyor) zorlanıyor ve silindiri çevirmeye çalışıyor. </a:t>
            </a:r>
          </a:p>
        </p:txBody>
      </p:sp>
    </p:spTree>
    <p:extLst>
      <p:ext uri="{BB962C8B-B14F-4D97-AF65-F5344CB8AC3E}">
        <p14:creationId xmlns:p14="http://schemas.microsoft.com/office/powerpoint/2010/main" val="42031900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0522_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7544" y="1052736"/>
            <a:ext cx="8348819" cy="468052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7997761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Rot="1" noChangeArrowheads="1"/>
          </p:cNvSpPr>
          <p:nvPr>
            <p:ph idx="1"/>
          </p:nvPr>
        </p:nvSpPr>
        <p:spPr>
          <a:xfrm>
            <a:off x="457200" y="692696"/>
            <a:ext cx="8229600" cy="5433467"/>
          </a:xfrm>
        </p:spPr>
        <p:txBody>
          <a:bodyPr>
            <a:normAutofit/>
          </a:bodyPr>
          <a:lstStyle/>
          <a:p>
            <a:pPr marL="0" indent="0" eaLnBrk="1" hangingPunct="1">
              <a:buNone/>
            </a:pPr>
            <a:r>
              <a:rPr lang="en-AU" altLang="tr-TR" b="1" dirty="0" err="1" smtClean="0">
                <a:solidFill>
                  <a:srgbClr val="FF0000"/>
                </a:solidFill>
              </a:rPr>
              <a:t>Tehlikeli</a:t>
            </a:r>
            <a:r>
              <a:rPr lang="en-AU" altLang="tr-TR" b="1" dirty="0" smtClean="0">
                <a:solidFill>
                  <a:srgbClr val="FF0000"/>
                </a:solidFill>
              </a:rPr>
              <a:t> </a:t>
            </a:r>
            <a:r>
              <a:rPr lang="en-AU" altLang="tr-TR" b="1" dirty="0" err="1" smtClean="0">
                <a:solidFill>
                  <a:srgbClr val="FF0000"/>
                </a:solidFill>
              </a:rPr>
              <a:t>Olabilecek</a:t>
            </a:r>
            <a:r>
              <a:rPr lang="en-AU" altLang="tr-TR" b="1" dirty="0" smtClean="0">
                <a:solidFill>
                  <a:srgbClr val="FF0000"/>
                </a:solidFill>
              </a:rPr>
              <a:t> </a:t>
            </a:r>
            <a:r>
              <a:rPr lang="en-AU" altLang="tr-TR" b="1" dirty="0" err="1" smtClean="0">
                <a:solidFill>
                  <a:srgbClr val="FF0000"/>
                </a:solidFill>
              </a:rPr>
              <a:t>Hususlar</a:t>
            </a:r>
            <a:r>
              <a:rPr lang="en-AU" altLang="tr-TR" dirty="0" smtClean="0">
                <a:solidFill>
                  <a:srgbClr val="FF0000"/>
                </a:solidFill>
              </a:rPr>
              <a:t> </a:t>
            </a:r>
            <a:endParaRPr lang="tr-TR" altLang="tr-TR" dirty="0" smtClean="0">
              <a:solidFill>
                <a:srgbClr val="FF0000"/>
              </a:solidFill>
            </a:endParaRPr>
          </a:p>
          <a:p>
            <a:pPr marL="0" indent="0" eaLnBrk="1" hangingPunct="1">
              <a:buNone/>
            </a:pPr>
            <a:endParaRPr lang="en-AU" altLang="tr-TR" dirty="0" smtClean="0">
              <a:solidFill>
                <a:srgbClr val="FF0000"/>
              </a:solidFill>
            </a:endParaRPr>
          </a:p>
          <a:p>
            <a:pPr marL="514350" indent="-514350" eaLnBrk="1" hangingPunct="1">
              <a:buAutoNum type="arabicPeriod"/>
            </a:pPr>
            <a:r>
              <a:rPr lang="en-AU" altLang="tr-TR" b="1" dirty="0" err="1" smtClean="0">
                <a:solidFill>
                  <a:srgbClr val="002060"/>
                </a:solidFill>
              </a:rPr>
              <a:t>Destek</a:t>
            </a:r>
            <a:r>
              <a:rPr lang="en-AU" altLang="tr-TR" b="1" dirty="0" smtClean="0">
                <a:solidFill>
                  <a:srgbClr val="002060"/>
                </a:solidFill>
              </a:rPr>
              <a:t> </a:t>
            </a:r>
            <a:r>
              <a:rPr lang="en-AU" altLang="tr-TR" b="1" dirty="0" err="1" smtClean="0">
                <a:solidFill>
                  <a:srgbClr val="002060"/>
                </a:solidFill>
              </a:rPr>
              <a:t>sehpaları</a:t>
            </a:r>
            <a:r>
              <a:rPr lang="en-AU" altLang="tr-TR" b="1" dirty="0" smtClean="0">
                <a:solidFill>
                  <a:srgbClr val="002060"/>
                </a:solidFill>
              </a:rPr>
              <a:t> </a:t>
            </a:r>
            <a:r>
              <a:rPr lang="en-AU" altLang="tr-TR" b="1" dirty="0" err="1" smtClean="0">
                <a:solidFill>
                  <a:srgbClr val="002060"/>
                </a:solidFill>
              </a:rPr>
              <a:t>biraz</a:t>
            </a:r>
            <a:r>
              <a:rPr lang="en-AU" altLang="tr-TR" b="1" dirty="0" smtClean="0">
                <a:solidFill>
                  <a:srgbClr val="002060"/>
                </a:solidFill>
              </a:rPr>
              <a:t> </a:t>
            </a:r>
            <a:r>
              <a:rPr lang="en-AU" altLang="tr-TR" b="1" dirty="0" err="1" smtClean="0">
                <a:solidFill>
                  <a:srgbClr val="002060"/>
                </a:solidFill>
              </a:rPr>
              <a:t>fazla</a:t>
            </a:r>
            <a:r>
              <a:rPr lang="en-AU" altLang="tr-TR" b="1" dirty="0" smtClean="0">
                <a:solidFill>
                  <a:srgbClr val="002060"/>
                </a:solidFill>
              </a:rPr>
              <a:t> </a:t>
            </a:r>
            <a:r>
              <a:rPr lang="en-AU" altLang="tr-TR" b="1" dirty="0" err="1" smtClean="0">
                <a:solidFill>
                  <a:srgbClr val="002060"/>
                </a:solidFill>
              </a:rPr>
              <a:t>açılmış</a:t>
            </a:r>
            <a:r>
              <a:rPr lang="en-AU" altLang="tr-TR" b="1" dirty="0" smtClean="0">
                <a:solidFill>
                  <a:srgbClr val="002060"/>
                </a:solidFill>
              </a:rPr>
              <a:t>. </a:t>
            </a:r>
            <a:r>
              <a:rPr lang="en-AU" altLang="tr-TR" b="1" dirty="0" err="1" smtClean="0">
                <a:solidFill>
                  <a:srgbClr val="002060"/>
                </a:solidFill>
              </a:rPr>
              <a:t>Silindirin</a:t>
            </a:r>
            <a:r>
              <a:rPr lang="en-AU" altLang="tr-TR" b="1" dirty="0" smtClean="0">
                <a:solidFill>
                  <a:srgbClr val="002060"/>
                </a:solidFill>
              </a:rPr>
              <a:t> </a:t>
            </a:r>
            <a:r>
              <a:rPr lang="en-AU" altLang="tr-TR" b="1" dirty="0" err="1" smtClean="0">
                <a:solidFill>
                  <a:srgbClr val="002060"/>
                </a:solidFill>
              </a:rPr>
              <a:t>yere</a:t>
            </a:r>
            <a:r>
              <a:rPr lang="en-AU" altLang="tr-TR" b="1" dirty="0" smtClean="0">
                <a:solidFill>
                  <a:srgbClr val="002060"/>
                </a:solidFill>
              </a:rPr>
              <a:t> </a:t>
            </a:r>
            <a:r>
              <a:rPr lang="en-AU" altLang="tr-TR" b="1" dirty="0" err="1" smtClean="0">
                <a:solidFill>
                  <a:srgbClr val="002060"/>
                </a:solidFill>
              </a:rPr>
              <a:t>düşürülme</a:t>
            </a:r>
            <a:r>
              <a:rPr lang="en-AU" altLang="tr-TR" b="1" dirty="0" smtClean="0">
                <a:solidFill>
                  <a:srgbClr val="002060"/>
                </a:solidFill>
              </a:rPr>
              <a:t> </a:t>
            </a:r>
            <a:r>
              <a:rPr lang="en-AU" altLang="tr-TR" b="1" dirty="0" err="1" smtClean="0">
                <a:solidFill>
                  <a:srgbClr val="002060"/>
                </a:solidFill>
              </a:rPr>
              <a:t>ihtimali</a:t>
            </a:r>
            <a:r>
              <a:rPr lang="en-AU" altLang="tr-TR" b="1" dirty="0" smtClean="0">
                <a:solidFill>
                  <a:srgbClr val="002060"/>
                </a:solidFill>
              </a:rPr>
              <a:t> </a:t>
            </a:r>
            <a:r>
              <a:rPr lang="en-AU" altLang="tr-TR" b="1" dirty="0" err="1" smtClean="0">
                <a:solidFill>
                  <a:srgbClr val="002060"/>
                </a:solidFill>
              </a:rPr>
              <a:t>oldukça</a:t>
            </a:r>
            <a:r>
              <a:rPr lang="en-AU" altLang="tr-TR" b="1" dirty="0" smtClean="0">
                <a:solidFill>
                  <a:srgbClr val="002060"/>
                </a:solidFill>
              </a:rPr>
              <a:t> </a:t>
            </a:r>
            <a:r>
              <a:rPr lang="en-AU" altLang="tr-TR" b="1" dirty="0" err="1" smtClean="0">
                <a:solidFill>
                  <a:srgbClr val="002060"/>
                </a:solidFill>
              </a:rPr>
              <a:t>yüksek</a:t>
            </a:r>
            <a:r>
              <a:rPr lang="en-AU" altLang="tr-TR" b="1" dirty="0" smtClean="0">
                <a:solidFill>
                  <a:srgbClr val="002060"/>
                </a:solidFill>
              </a:rPr>
              <a:t>.</a:t>
            </a:r>
            <a:endParaRPr lang="tr-TR" altLang="tr-TR" b="1" dirty="0" smtClean="0">
              <a:solidFill>
                <a:srgbClr val="002060"/>
              </a:solidFill>
            </a:endParaRPr>
          </a:p>
          <a:p>
            <a:pPr marL="514350" indent="-514350" eaLnBrk="1" hangingPunct="1">
              <a:buAutoNum type="arabicPeriod"/>
            </a:pPr>
            <a:endParaRPr lang="tr-TR" altLang="tr-TR" b="1" dirty="0">
              <a:solidFill>
                <a:srgbClr val="002060"/>
              </a:solidFill>
            </a:endParaRPr>
          </a:p>
          <a:p>
            <a:pPr marL="514350" indent="-514350" eaLnBrk="1" hangingPunct="1">
              <a:buAutoNum type="arabicPeriod"/>
            </a:pPr>
            <a:r>
              <a:rPr lang="en-AU" altLang="tr-TR" b="1" dirty="0" err="1" smtClean="0">
                <a:solidFill>
                  <a:srgbClr val="002060"/>
                </a:solidFill>
              </a:rPr>
              <a:t>İşçinin</a:t>
            </a:r>
            <a:r>
              <a:rPr lang="en-AU" altLang="tr-TR" b="1" dirty="0" smtClean="0">
                <a:solidFill>
                  <a:srgbClr val="002060"/>
                </a:solidFill>
              </a:rPr>
              <a:t> </a:t>
            </a:r>
            <a:r>
              <a:rPr lang="en-AU" altLang="tr-TR" b="1" dirty="0" err="1" smtClean="0">
                <a:solidFill>
                  <a:srgbClr val="002060"/>
                </a:solidFill>
              </a:rPr>
              <a:t>kuvvetle</a:t>
            </a:r>
            <a:r>
              <a:rPr lang="en-AU" altLang="tr-TR" b="1" dirty="0" smtClean="0">
                <a:solidFill>
                  <a:srgbClr val="002060"/>
                </a:solidFill>
              </a:rPr>
              <a:t> </a:t>
            </a:r>
            <a:r>
              <a:rPr lang="en-AU" altLang="tr-TR" b="1" dirty="0" err="1" smtClean="0">
                <a:solidFill>
                  <a:srgbClr val="002060"/>
                </a:solidFill>
              </a:rPr>
              <a:t>asılması</a:t>
            </a:r>
            <a:r>
              <a:rPr lang="en-AU" altLang="tr-TR" b="1" dirty="0" smtClean="0">
                <a:solidFill>
                  <a:srgbClr val="002060"/>
                </a:solidFill>
              </a:rPr>
              <a:t> </a:t>
            </a:r>
            <a:r>
              <a:rPr lang="en-AU" altLang="tr-TR" b="1" dirty="0" err="1" smtClean="0">
                <a:solidFill>
                  <a:srgbClr val="002060"/>
                </a:solidFill>
              </a:rPr>
              <a:t>sonucu</a:t>
            </a:r>
            <a:r>
              <a:rPr lang="en-AU" altLang="tr-TR" b="1" dirty="0" smtClean="0">
                <a:solidFill>
                  <a:srgbClr val="002060"/>
                </a:solidFill>
              </a:rPr>
              <a:t> </a:t>
            </a:r>
            <a:r>
              <a:rPr lang="en-AU" altLang="tr-TR" b="1" dirty="0" err="1" smtClean="0">
                <a:solidFill>
                  <a:srgbClr val="002060"/>
                </a:solidFill>
              </a:rPr>
              <a:t>tuttuğu</a:t>
            </a:r>
            <a:r>
              <a:rPr lang="en-AU" altLang="tr-TR" b="1" dirty="0" smtClean="0">
                <a:solidFill>
                  <a:srgbClr val="002060"/>
                </a:solidFill>
              </a:rPr>
              <a:t> </a:t>
            </a:r>
            <a:r>
              <a:rPr lang="en-AU" altLang="tr-TR" b="1" dirty="0" err="1" smtClean="0">
                <a:solidFill>
                  <a:srgbClr val="002060"/>
                </a:solidFill>
              </a:rPr>
              <a:t>boru</a:t>
            </a:r>
            <a:r>
              <a:rPr lang="en-AU" altLang="tr-TR" b="1" dirty="0" smtClean="0">
                <a:solidFill>
                  <a:srgbClr val="002060"/>
                </a:solidFill>
              </a:rPr>
              <a:t> </a:t>
            </a:r>
            <a:r>
              <a:rPr lang="en-AU" altLang="tr-TR" b="1" dirty="0" err="1" smtClean="0">
                <a:solidFill>
                  <a:srgbClr val="002060"/>
                </a:solidFill>
              </a:rPr>
              <a:t>hasar</a:t>
            </a:r>
            <a:r>
              <a:rPr lang="en-AU" altLang="tr-TR" b="1" dirty="0" smtClean="0">
                <a:solidFill>
                  <a:srgbClr val="002060"/>
                </a:solidFill>
              </a:rPr>
              <a:t> </a:t>
            </a:r>
            <a:r>
              <a:rPr lang="en-AU" altLang="tr-TR" b="1" dirty="0" err="1" smtClean="0">
                <a:solidFill>
                  <a:srgbClr val="002060"/>
                </a:solidFill>
              </a:rPr>
              <a:t>görebilir</a:t>
            </a:r>
            <a:r>
              <a:rPr lang="tr-TR" altLang="tr-TR" b="1" dirty="0" smtClean="0">
                <a:solidFill>
                  <a:srgbClr val="002060"/>
                </a:solidFill>
              </a:rPr>
              <a:t>.</a:t>
            </a:r>
          </a:p>
        </p:txBody>
      </p:sp>
    </p:spTree>
    <p:extLst>
      <p:ext uri="{BB962C8B-B14F-4D97-AF65-F5344CB8AC3E}">
        <p14:creationId xmlns:p14="http://schemas.microsoft.com/office/powerpoint/2010/main" val="21454019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Rot="1" noChangeArrowheads="1"/>
          </p:cNvSpPr>
          <p:nvPr>
            <p:ph idx="1"/>
          </p:nvPr>
        </p:nvSpPr>
        <p:spPr>
          <a:xfrm>
            <a:off x="457200" y="692696"/>
            <a:ext cx="8229600" cy="5433467"/>
          </a:xfrm>
        </p:spPr>
        <p:txBody>
          <a:bodyPr>
            <a:noAutofit/>
          </a:bodyPr>
          <a:lstStyle/>
          <a:p>
            <a:pPr marL="0" indent="0" eaLnBrk="1" hangingPunct="1">
              <a:buNone/>
            </a:pPr>
            <a:endParaRPr lang="tr-TR" altLang="tr-TR" sz="5400" b="1" dirty="0" smtClean="0">
              <a:solidFill>
                <a:srgbClr val="FF0000"/>
              </a:solidFill>
            </a:endParaRPr>
          </a:p>
          <a:p>
            <a:pPr marL="0" indent="0" eaLnBrk="1" hangingPunct="1">
              <a:buNone/>
            </a:pPr>
            <a:endParaRPr lang="tr-TR" altLang="tr-TR" sz="5400" b="1" dirty="0">
              <a:solidFill>
                <a:srgbClr val="FF0000"/>
              </a:solidFill>
            </a:endParaRPr>
          </a:p>
          <a:p>
            <a:pPr marL="0" indent="0" eaLnBrk="1" hangingPunct="1">
              <a:buNone/>
            </a:pPr>
            <a:r>
              <a:rPr lang="tr-TR" altLang="tr-TR" sz="5400" b="1" dirty="0" smtClean="0">
                <a:solidFill>
                  <a:srgbClr val="FF0000"/>
                </a:solidFill>
              </a:rPr>
              <a:t>MEYDANA GELEBİLECEK EN ÖNEMLİ SAĞLIK SORUNLARI</a:t>
            </a:r>
            <a:endParaRPr lang="en-AU" altLang="tr-TR" sz="5400" dirty="0" smtClean="0">
              <a:solidFill>
                <a:srgbClr val="FF0000"/>
              </a:solidFill>
            </a:endParaRPr>
          </a:p>
        </p:txBody>
      </p:sp>
    </p:spTree>
    <p:extLst>
      <p:ext uri="{BB962C8B-B14F-4D97-AF65-F5344CB8AC3E}">
        <p14:creationId xmlns:p14="http://schemas.microsoft.com/office/powerpoint/2010/main" val="902303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381000" y="533400"/>
            <a:ext cx="8382000" cy="5562600"/>
          </a:xfrm>
        </p:spPr>
        <p:txBody>
          <a:bodyPr>
            <a:normAutofit lnSpcReduction="10000"/>
          </a:bodyPr>
          <a:lstStyle/>
          <a:p>
            <a:pPr eaLnBrk="1" hangingPunct="1">
              <a:lnSpc>
                <a:spcPct val="90000"/>
              </a:lnSpc>
              <a:buFont typeface="Arial" charset="0"/>
              <a:buChar char="•"/>
              <a:defRPr/>
            </a:pPr>
            <a:r>
              <a:rPr lang="tr-TR" altLang="tr-TR" sz="2800" b="1" dirty="0" smtClean="0">
                <a:solidFill>
                  <a:srgbClr val="002060"/>
                </a:solidFill>
              </a:rPr>
              <a:t>Bir ürün kullanılırken, kullanıcı ile ürünün fiziki yapılarının zorlanmamaları, belli bir uyum içinde olmaları gerekir.</a:t>
            </a:r>
          </a:p>
          <a:p>
            <a:pPr marL="0" indent="0" eaLnBrk="1" hangingPunct="1">
              <a:lnSpc>
                <a:spcPct val="90000"/>
              </a:lnSpc>
              <a:buFont typeface="Wingdings" pitchFamily="2" charset="2"/>
              <a:buNone/>
              <a:defRPr/>
            </a:pPr>
            <a:endParaRPr lang="tr-TR" altLang="tr-TR" sz="2800" b="1" dirty="0" smtClean="0">
              <a:solidFill>
                <a:srgbClr val="002060"/>
              </a:solidFill>
            </a:endParaRPr>
          </a:p>
          <a:p>
            <a:pPr eaLnBrk="1" hangingPunct="1">
              <a:lnSpc>
                <a:spcPct val="90000"/>
              </a:lnSpc>
              <a:buFont typeface="Arial" charset="0"/>
              <a:buChar char="•"/>
              <a:defRPr/>
            </a:pPr>
            <a:r>
              <a:rPr lang="tr-TR" altLang="tr-TR" sz="2800" b="1" dirty="0" smtClean="0">
                <a:solidFill>
                  <a:srgbClr val="002060"/>
                </a:solidFill>
              </a:rPr>
              <a:t>Aralarındaki bu uyumu sağlamak için her iki tarafında zorlanma eşiklerinin bilinmesiyle mümkün olabilir.</a:t>
            </a:r>
          </a:p>
          <a:p>
            <a:pPr marL="0" indent="0" eaLnBrk="1" hangingPunct="1">
              <a:lnSpc>
                <a:spcPct val="90000"/>
              </a:lnSpc>
              <a:buFont typeface="Wingdings" pitchFamily="2" charset="2"/>
              <a:buNone/>
              <a:defRPr/>
            </a:pPr>
            <a:r>
              <a:rPr lang="tr-TR" altLang="tr-TR" sz="2800" b="1" dirty="0" smtClean="0">
                <a:solidFill>
                  <a:srgbClr val="002060"/>
                </a:solidFill>
              </a:rPr>
              <a:t> </a:t>
            </a:r>
          </a:p>
          <a:p>
            <a:pPr eaLnBrk="1" hangingPunct="1">
              <a:lnSpc>
                <a:spcPct val="90000"/>
              </a:lnSpc>
              <a:buFont typeface="Arial" charset="0"/>
              <a:buChar char="•"/>
              <a:defRPr/>
            </a:pPr>
            <a:r>
              <a:rPr lang="tr-TR" altLang="tr-TR" sz="2800" b="1" dirty="0" smtClean="0">
                <a:solidFill>
                  <a:srgbClr val="002060"/>
                </a:solidFill>
              </a:rPr>
              <a:t>İnsanın fiziki zorlama eşiklerinin bilinmesi için, onun vücut ölçüleri ve parçalarının hareket alanları gibi fiziki nitelikleri incelenmelidir. </a:t>
            </a:r>
          </a:p>
          <a:p>
            <a:pPr eaLnBrk="1" hangingPunct="1">
              <a:lnSpc>
                <a:spcPct val="90000"/>
              </a:lnSpc>
              <a:buFont typeface="Arial" charset="0"/>
              <a:buChar char="•"/>
              <a:defRPr/>
            </a:pPr>
            <a:endParaRPr lang="tr-TR" altLang="tr-TR" sz="2800" b="1" dirty="0" smtClean="0">
              <a:solidFill>
                <a:srgbClr val="002060"/>
              </a:solidFill>
            </a:endParaRPr>
          </a:p>
          <a:p>
            <a:pPr eaLnBrk="1" hangingPunct="1">
              <a:lnSpc>
                <a:spcPct val="90000"/>
              </a:lnSpc>
              <a:buFont typeface="Arial" charset="0"/>
              <a:buChar char="•"/>
              <a:defRPr/>
            </a:pPr>
            <a:r>
              <a:rPr lang="tr-TR" altLang="tr-TR" sz="2800" b="1" dirty="0" smtClean="0">
                <a:solidFill>
                  <a:srgbClr val="002060"/>
                </a:solidFill>
              </a:rPr>
              <a:t>Bu niteliklerin belirlenmesi </a:t>
            </a:r>
            <a:r>
              <a:rPr lang="tr-TR" altLang="tr-TR" sz="2800" b="1" dirty="0" smtClean="0">
                <a:solidFill>
                  <a:srgbClr val="FF0000"/>
                </a:solidFill>
              </a:rPr>
              <a:t>ERGONOMİ</a:t>
            </a:r>
            <a:r>
              <a:rPr lang="tr-TR" altLang="tr-TR" sz="2800" b="1" dirty="0" smtClean="0">
                <a:solidFill>
                  <a:srgbClr val="002060"/>
                </a:solidFill>
              </a:rPr>
              <a:t> biliminin konusudur.</a:t>
            </a:r>
          </a:p>
        </p:txBody>
      </p:sp>
    </p:spTree>
    <p:extLst>
      <p:ext uri="{BB962C8B-B14F-4D97-AF65-F5344CB8AC3E}">
        <p14:creationId xmlns:p14="http://schemas.microsoft.com/office/powerpoint/2010/main" val="2015299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Effect transition="in" filter="fade">
                                      <p:cBhvr>
                                        <p:cTn id="7" dur="500"/>
                                        <p:tgtEl>
                                          <p:spTgt spid="501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0178">
                                            <p:txEl>
                                              <p:pRg st="2" end="2"/>
                                            </p:txEl>
                                          </p:spTgt>
                                        </p:tgtEl>
                                        <p:attrNameLst>
                                          <p:attrName>style.visibility</p:attrName>
                                        </p:attrNameLst>
                                      </p:cBhvr>
                                      <p:to>
                                        <p:strVal val="visible"/>
                                      </p:to>
                                    </p:set>
                                    <p:animEffect transition="in" filter="fade">
                                      <p:cBhvr>
                                        <p:cTn id="12" dur="500"/>
                                        <p:tgtEl>
                                          <p:spTgt spid="5017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0178">
                                            <p:txEl>
                                              <p:pRg st="4" end="4"/>
                                            </p:txEl>
                                          </p:spTgt>
                                        </p:tgtEl>
                                        <p:attrNameLst>
                                          <p:attrName>style.visibility</p:attrName>
                                        </p:attrNameLst>
                                      </p:cBhvr>
                                      <p:to>
                                        <p:strVal val="visible"/>
                                      </p:to>
                                    </p:set>
                                    <p:animEffect transition="in" filter="fade">
                                      <p:cBhvr>
                                        <p:cTn id="17" dur="500"/>
                                        <p:tgtEl>
                                          <p:spTgt spid="5017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0178">
                                            <p:txEl>
                                              <p:pRg st="6" end="6"/>
                                            </p:txEl>
                                          </p:spTgt>
                                        </p:tgtEl>
                                        <p:attrNameLst>
                                          <p:attrName>style.visibility</p:attrName>
                                        </p:attrNameLst>
                                      </p:cBhvr>
                                      <p:to>
                                        <p:strVal val="visible"/>
                                      </p:to>
                                    </p:set>
                                    <p:animEffect transition="in" filter="fade">
                                      <p:cBhvr>
                                        <p:cTn id="22" dur="500"/>
                                        <p:tgtEl>
                                          <p:spTgt spid="501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333375"/>
            <a:ext cx="8229600" cy="703263"/>
          </a:xfrm>
        </p:spPr>
        <p:txBody>
          <a:bodyPr/>
          <a:lstStyle/>
          <a:p>
            <a:pPr algn="ctr" eaLnBrk="1" hangingPunct="1"/>
            <a:r>
              <a:rPr lang="en-GB" altLang="tr-TR" sz="3200" b="1" smtClean="0">
                <a:solidFill>
                  <a:srgbClr val="FF0000"/>
                </a:solidFill>
                <a:latin typeface="Arial" charset="0"/>
              </a:rPr>
              <a:t>ELLE TA</a:t>
            </a:r>
            <a:r>
              <a:rPr lang="tr-TR" altLang="tr-TR" sz="3200" b="1" smtClean="0">
                <a:solidFill>
                  <a:srgbClr val="FF0000"/>
                </a:solidFill>
                <a:latin typeface="Arial" charset="0"/>
              </a:rPr>
              <a:t>ŞIMA</a:t>
            </a:r>
            <a:endParaRPr lang="en-GB" altLang="tr-TR" sz="3200" b="1" smtClean="0">
              <a:solidFill>
                <a:srgbClr val="FF0000"/>
              </a:solidFill>
              <a:latin typeface="Arial" charset="0"/>
            </a:endParaRPr>
          </a:p>
        </p:txBody>
      </p:sp>
      <p:sp>
        <p:nvSpPr>
          <p:cNvPr id="14339" name="Rectangle 3"/>
          <p:cNvSpPr>
            <a:spLocks noGrp="1" noChangeArrowheads="1"/>
          </p:cNvSpPr>
          <p:nvPr>
            <p:ph type="body" idx="1"/>
          </p:nvPr>
        </p:nvSpPr>
        <p:spPr>
          <a:xfrm>
            <a:off x="468313" y="1557338"/>
            <a:ext cx="8382000" cy="4114800"/>
          </a:xfrm>
        </p:spPr>
        <p:txBody>
          <a:bodyPr>
            <a:normAutofit/>
          </a:bodyPr>
          <a:lstStyle/>
          <a:p>
            <a:pPr eaLnBrk="1" hangingPunct="1">
              <a:buClr>
                <a:schemeClr val="tx1"/>
              </a:buClr>
            </a:pPr>
            <a:r>
              <a:rPr lang="tr-TR" altLang="tr-TR" b="1" dirty="0" smtClean="0">
                <a:solidFill>
                  <a:srgbClr val="002060"/>
                </a:solidFill>
              </a:rPr>
              <a:t>Uygulanan güç</a:t>
            </a:r>
          </a:p>
          <a:p>
            <a:pPr eaLnBrk="1" hangingPunct="1">
              <a:buClr>
                <a:schemeClr val="tx1"/>
              </a:buClr>
            </a:pPr>
            <a:endParaRPr lang="tr-TR" altLang="tr-TR" b="1" dirty="0" smtClean="0">
              <a:solidFill>
                <a:srgbClr val="002060"/>
              </a:solidFill>
            </a:endParaRPr>
          </a:p>
          <a:p>
            <a:pPr eaLnBrk="1" hangingPunct="1">
              <a:buClr>
                <a:schemeClr val="tx1"/>
              </a:buClr>
            </a:pPr>
            <a:r>
              <a:rPr lang="tr-TR" altLang="tr-TR" b="1" dirty="0" smtClean="0">
                <a:solidFill>
                  <a:srgbClr val="002060"/>
                </a:solidFill>
              </a:rPr>
              <a:t>Biçimsiz duruş</a:t>
            </a:r>
          </a:p>
          <a:p>
            <a:pPr eaLnBrk="1" hangingPunct="1">
              <a:buClr>
                <a:schemeClr val="tx1"/>
              </a:buClr>
            </a:pPr>
            <a:endParaRPr lang="tr-TR" altLang="tr-TR" b="1" dirty="0" smtClean="0">
              <a:solidFill>
                <a:srgbClr val="002060"/>
              </a:solidFill>
            </a:endParaRPr>
          </a:p>
          <a:p>
            <a:pPr eaLnBrk="1" hangingPunct="1">
              <a:buClr>
                <a:schemeClr val="tx1"/>
              </a:buClr>
            </a:pPr>
            <a:r>
              <a:rPr lang="tr-TR" altLang="tr-TR" b="1" dirty="0" smtClean="0">
                <a:solidFill>
                  <a:srgbClr val="002060"/>
                </a:solidFill>
              </a:rPr>
              <a:t>Tekrarlanan hareketler </a:t>
            </a:r>
          </a:p>
        </p:txBody>
      </p:sp>
      <p:sp>
        <p:nvSpPr>
          <p:cNvPr id="14340" name="AutoShape 4"/>
          <p:cNvSpPr>
            <a:spLocks noChangeArrowheads="1"/>
          </p:cNvSpPr>
          <p:nvPr/>
        </p:nvSpPr>
        <p:spPr bwMode="auto">
          <a:xfrm rot="1329981">
            <a:off x="4097877" y="3287585"/>
            <a:ext cx="152400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p:spPr>
        <p:txBody>
          <a:bodyPr wrap="none" anchor="ctr"/>
          <a:lstStyle/>
          <a:p>
            <a:endParaRPr lang="tr-TR"/>
          </a:p>
        </p:txBody>
      </p:sp>
      <p:sp>
        <p:nvSpPr>
          <p:cNvPr id="14341" name="Rectangle 5"/>
          <p:cNvSpPr>
            <a:spLocks noChangeArrowheads="1"/>
          </p:cNvSpPr>
          <p:nvPr/>
        </p:nvSpPr>
        <p:spPr bwMode="auto">
          <a:xfrm>
            <a:off x="6553200" y="1844675"/>
            <a:ext cx="2590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buClrTx/>
              <a:buSzTx/>
              <a:buFontTx/>
              <a:buNone/>
            </a:pPr>
            <a:endParaRPr lang="tr-TR" altLang="tr-TR" sz="2800" dirty="0"/>
          </a:p>
          <a:p>
            <a:pPr>
              <a:buClrTx/>
              <a:buSzTx/>
              <a:buFontTx/>
              <a:buChar char="•"/>
            </a:pPr>
            <a:r>
              <a:rPr lang="tr-TR" altLang="tr-TR" sz="3200" b="1" dirty="0">
                <a:solidFill>
                  <a:srgbClr val="002060"/>
                </a:solidFill>
                <a:latin typeface="+mn-lt"/>
              </a:rPr>
              <a:t>Sırt</a:t>
            </a:r>
          </a:p>
          <a:p>
            <a:pPr>
              <a:buClrTx/>
              <a:buSzTx/>
              <a:buFontTx/>
              <a:buChar char="•"/>
            </a:pPr>
            <a:r>
              <a:rPr lang="tr-TR" altLang="tr-TR" sz="3200" b="1" dirty="0">
                <a:solidFill>
                  <a:srgbClr val="002060"/>
                </a:solidFill>
                <a:latin typeface="+mn-lt"/>
              </a:rPr>
              <a:t>El</a:t>
            </a:r>
          </a:p>
          <a:p>
            <a:pPr>
              <a:buClrTx/>
              <a:buSzTx/>
              <a:buFontTx/>
              <a:buChar char="•"/>
            </a:pPr>
            <a:r>
              <a:rPr lang="tr-TR" altLang="tr-TR" sz="3200" b="1" dirty="0">
                <a:solidFill>
                  <a:srgbClr val="002060"/>
                </a:solidFill>
                <a:latin typeface="+mn-lt"/>
              </a:rPr>
              <a:t>Bilek</a:t>
            </a:r>
          </a:p>
          <a:p>
            <a:pPr>
              <a:buClrTx/>
              <a:buSzTx/>
              <a:buFontTx/>
              <a:buChar char="•"/>
            </a:pPr>
            <a:r>
              <a:rPr lang="tr-TR" altLang="tr-TR" sz="3200" b="1" dirty="0">
                <a:solidFill>
                  <a:srgbClr val="002060"/>
                </a:solidFill>
                <a:latin typeface="+mn-lt"/>
              </a:rPr>
              <a:t>Omuz</a:t>
            </a:r>
          </a:p>
          <a:p>
            <a:pPr>
              <a:buClrTx/>
              <a:buSzTx/>
              <a:buFontTx/>
              <a:buChar char="•"/>
            </a:pPr>
            <a:r>
              <a:rPr lang="tr-TR" altLang="tr-TR" sz="3200" b="1" dirty="0">
                <a:solidFill>
                  <a:srgbClr val="002060"/>
                </a:solidFill>
                <a:latin typeface="+mn-lt"/>
              </a:rPr>
              <a:t>Boyun</a:t>
            </a:r>
          </a:p>
          <a:p>
            <a:pPr>
              <a:buClrTx/>
              <a:buSzTx/>
              <a:buFontTx/>
              <a:buChar char="•"/>
            </a:pPr>
            <a:endParaRPr lang="tr-TR" altLang="tr-TR" sz="2800" dirty="0"/>
          </a:p>
        </p:txBody>
      </p:sp>
      <p:sp>
        <p:nvSpPr>
          <p:cNvPr id="14342" name="AutoShape 6"/>
          <p:cNvSpPr>
            <a:spLocks/>
          </p:cNvSpPr>
          <p:nvPr/>
        </p:nvSpPr>
        <p:spPr bwMode="auto">
          <a:xfrm>
            <a:off x="6156325" y="2606675"/>
            <a:ext cx="152400" cy="2514600"/>
          </a:xfrm>
          <a:prstGeom prst="leftBrace">
            <a:avLst>
              <a:gd name="adj1" fmla="val 1375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tr-TR" altLang="tr-TR" sz="1800"/>
          </a:p>
        </p:txBody>
      </p:sp>
    </p:spTree>
    <p:extLst>
      <p:ext uri="{BB962C8B-B14F-4D97-AF65-F5344CB8AC3E}">
        <p14:creationId xmlns:p14="http://schemas.microsoft.com/office/powerpoint/2010/main" val="2594031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9">
                                            <p:txEl>
                                              <p:pRg st="2" end="2"/>
                                            </p:txEl>
                                          </p:spTgt>
                                        </p:tgtEl>
                                        <p:attrNameLst>
                                          <p:attrName>style.visibility</p:attrName>
                                        </p:attrNameLst>
                                      </p:cBhvr>
                                      <p:to>
                                        <p:strVal val="visible"/>
                                      </p:to>
                                    </p:set>
                                    <p:animEffect transition="in" filter="fade">
                                      <p:cBhvr>
                                        <p:cTn id="10" dur="500"/>
                                        <p:tgtEl>
                                          <p:spTgt spid="14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339">
                                            <p:txEl>
                                              <p:pRg st="4" end="4"/>
                                            </p:txEl>
                                          </p:spTgt>
                                        </p:tgtEl>
                                        <p:attrNameLst>
                                          <p:attrName>style.visibility</p:attrName>
                                        </p:attrNameLst>
                                      </p:cBhvr>
                                      <p:to>
                                        <p:strVal val="visible"/>
                                      </p:to>
                                    </p:set>
                                    <p:animEffect transition="in" filter="fade">
                                      <p:cBhvr>
                                        <p:cTn id="13" dur="500"/>
                                        <p:tgtEl>
                                          <p:spTgt spid="14339">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340"/>
                                        </p:tgtEl>
                                        <p:attrNameLst>
                                          <p:attrName>style.visibility</p:attrName>
                                        </p:attrNameLst>
                                      </p:cBhvr>
                                      <p:to>
                                        <p:strVal val="visible"/>
                                      </p:to>
                                    </p:set>
                                    <p:animEffect transition="in" filter="fade">
                                      <p:cBhvr>
                                        <p:cTn id="18" dur="500"/>
                                        <p:tgtEl>
                                          <p:spTgt spid="1434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342"/>
                                        </p:tgtEl>
                                        <p:attrNameLst>
                                          <p:attrName>style.visibility</p:attrName>
                                        </p:attrNameLst>
                                      </p:cBhvr>
                                      <p:to>
                                        <p:strVal val="visible"/>
                                      </p:to>
                                    </p:set>
                                    <p:animEffect transition="in" filter="fade">
                                      <p:cBhvr>
                                        <p:cTn id="23"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tr-TR" altLang="tr-TR" sz="3200" b="1" smtClean="0">
                <a:solidFill>
                  <a:srgbClr val="FF0000"/>
                </a:solidFill>
                <a:latin typeface="Arial" charset="0"/>
              </a:rPr>
              <a:t>SIRT</a:t>
            </a:r>
            <a:endParaRPr lang="en-GB" altLang="tr-TR" sz="3200" b="1" smtClean="0">
              <a:solidFill>
                <a:srgbClr val="FF0000"/>
              </a:solidFill>
              <a:latin typeface="Arial" charset="0"/>
            </a:endParaRPr>
          </a:p>
        </p:txBody>
      </p:sp>
      <p:sp>
        <p:nvSpPr>
          <p:cNvPr id="17411" name="Text Box 3"/>
          <p:cNvSpPr txBox="1">
            <a:spLocks noChangeArrowheads="1"/>
          </p:cNvSpPr>
          <p:nvPr/>
        </p:nvSpPr>
        <p:spPr bwMode="auto">
          <a:xfrm>
            <a:off x="539750" y="1268413"/>
            <a:ext cx="56165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spcBef>
                <a:spcPct val="50000"/>
              </a:spcBef>
              <a:buClrTx/>
              <a:buSzTx/>
              <a:buFontTx/>
              <a:buNone/>
            </a:pPr>
            <a:r>
              <a:rPr lang="tr-TR" altLang="tr-TR" sz="2400" b="1" dirty="0">
                <a:solidFill>
                  <a:srgbClr val="002060"/>
                </a:solidFill>
              </a:rPr>
              <a:t>Vücudun hemen hemen her hareketinde sırt kullanılmakta olduğundan en sıklıkla incinen bölgedir</a:t>
            </a:r>
            <a:r>
              <a:rPr lang="en-US" altLang="tr-TR" sz="2400" b="1" dirty="0">
                <a:solidFill>
                  <a:srgbClr val="002060"/>
                </a:solidFill>
              </a:rPr>
              <a:t>.</a:t>
            </a:r>
            <a:r>
              <a:rPr lang="en-GB" altLang="tr-TR" sz="2400" dirty="0"/>
              <a:t>	</a:t>
            </a:r>
            <a:endParaRPr lang="en-GB" altLang="tr-TR" sz="2400" dirty="0">
              <a:solidFill>
                <a:srgbClr val="FF6699"/>
              </a:solidFill>
            </a:endParaRPr>
          </a:p>
        </p:txBody>
      </p:sp>
      <p:graphicFrame>
        <p:nvGraphicFramePr>
          <p:cNvPr id="17412" name="Object 4"/>
          <p:cNvGraphicFramePr>
            <a:graphicFrameLocks noChangeAspect="1"/>
          </p:cNvGraphicFramePr>
          <p:nvPr/>
        </p:nvGraphicFramePr>
        <p:xfrm>
          <a:off x="6804025" y="404813"/>
          <a:ext cx="1652588" cy="5761037"/>
        </p:xfrm>
        <a:graphic>
          <a:graphicData uri="http://schemas.openxmlformats.org/presentationml/2006/ole">
            <mc:AlternateContent xmlns:mc="http://schemas.openxmlformats.org/markup-compatibility/2006">
              <mc:Choice xmlns:v="urn:schemas-microsoft-com:vml" Requires="v">
                <p:oleObj spid="_x0000_s24582" name="Bitmap Image" r:id="rId4" imgW="942857" imgH="3247619" progId="Paint.Picture">
                  <p:embed/>
                </p:oleObj>
              </mc:Choice>
              <mc:Fallback>
                <p:oleObj name="Bitmap Image" r:id="rId4" imgW="942857" imgH="324761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404813"/>
                        <a:ext cx="1652588"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5"/>
          <p:cNvGraphicFramePr>
            <a:graphicFrameLocks noChangeAspect="1"/>
          </p:cNvGraphicFramePr>
          <p:nvPr/>
        </p:nvGraphicFramePr>
        <p:xfrm>
          <a:off x="1258888" y="3068638"/>
          <a:ext cx="1608137" cy="2376487"/>
        </p:xfrm>
        <a:graphic>
          <a:graphicData uri="http://schemas.openxmlformats.org/presentationml/2006/ole">
            <mc:AlternateContent xmlns:mc="http://schemas.openxmlformats.org/markup-compatibility/2006">
              <mc:Choice xmlns:v="urn:schemas-microsoft-com:vml" Requires="v">
                <p:oleObj spid="_x0000_s24583" name="Bitmap Image" r:id="rId6" imgW="857143" imgH="1009791" progId="Paint.Picture">
                  <p:embed/>
                </p:oleObj>
              </mc:Choice>
              <mc:Fallback>
                <p:oleObj name="Bitmap Image" r:id="rId6" imgW="857143" imgH="1009791"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8888" y="3068638"/>
                        <a:ext cx="1608137"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4" name="Text Box 6"/>
          <p:cNvSpPr txBox="1">
            <a:spLocks noChangeArrowheads="1"/>
          </p:cNvSpPr>
          <p:nvPr/>
        </p:nvSpPr>
        <p:spPr bwMode="auto">
          <a:xfrm>
            <a:off x="3203575" y="3716338"/>
            <a:ext cx="3600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spcBef>
                <a:spcPct val="50000"/>
              </a:spcBef>
              <a:buClrTx/>
              <a:buSzTx/>
              <a:buFontTx/>
              <a:buNone/>
            </a:pPr>
            <a:r>
              <a:rPr lang="tr-TR" altLang="tr-TR" sz="2400" b="1" dirty="0">
                <a:solidFill>
                  <a:srgbClr val="002060"/>
                </a:solidFill>
              </a:rPr>
              <a:t>Bir çok sırt problemi omurga ile </a:t>
            </a:r>
            <a:r>
              <a:rPr lang="tr-TR" altLang="tr-TR" sz="2400" b="1" dirty="0" smtClean="0">
                <a:solidFill>
                  <a:srgbClr val="002060"/>
                </a:solidFill>
              </a:rPr>
              <a:t>ilgilidir.</a:t>
            </a:r>
            <a:endParaRPr lang="en-GB" altLang="tr-TR" sz="2400" b="1" dirty="0">
              <a:solidFill>
                <a:srgbClr val="002060"/>
              </a:solidFill>
            </a:endParaRPr>
          </a:p>
        </p:txBody>
      </p:sp>
    </p:spTree>
    <p:extLst>
      <p:ext uri="{BB962C8B-B14F-4D97-AF65-F5344CB8AC3E}">
        <p14:creationId xmlns:p14="http://schemas.microsoft.com/office/powerpoint/2010/main" val="2479362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fade">
                                      <p:cBhvr>
                                        <p:cTn id="12" dur="500"/>
                                        <p:tgtEl>
                                          <p:spTgt spid="174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414">
                                            <p:txEl>
                                              <p:pRg st="0" end="0"/>
                                            </p:txEl>
                                          </p:spTgt>
                                        </p:tgtEl>
                                        <p:attrNameLst>
                                          <p:attrName>style.visibility</p:attrName>
                                        </p:attrNameLst>
                                      </p:cBhvr>
                                      <p:to>
                                        <p:strVal val="visible"/>
                                      </p:to>
                                    </p:set>
                                    <p:animEffect transition="in" filter="fade">
                                      <p:cBhvr>
                                        <p:cTn id="17" dur="500"/>
                                        <p:tgtEl>
                                          <p:spTgt spid="1741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413"/>
                                        </p:tgtEl>
                                        <p:attrNameLst>
                                          <p:attrName>style.visibility</p:attrName>
                                        </p:attrNameLst>
                                      </p:cBhvr>
                                      <p:to>
                                        <p:strVal val="visible"/>
                                      </p:to>
                                    </p:set>
                                    <p:animEffect transition="in" filter="fade">
                                      <p:cBhvr>
                                        <p:cTn id="22"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tr-TR" altLang="tr-TR" sz="3200" b="1" smtClean="0">
                <a:solidFill>
                  <a:srgbClr val="FF0000"/>
                </a:solidFill>
                <a:latin typeface="Arial" charset="0"/>
              </a:rPr>
              <a:t>SIRT İNCİNMELERİNİN SEBEPLERİ</a:t>
            </a:r>
            <a:endParaRPr lang="en-US" altLang="tr-TR" sz="3200" b="1" smtClean="0">
              <a:solidFill>
                <a:srgbClr val="FF0000"/>
              </a:solidFill>
              <a:latin typeface="Arial" charset="0"/>
            </a:endParaRPr>
          </a:p>
        </p:txBody>
      </p:sp>
      <p:graphicFrame>
        <p:nvGraphicFramePr>
          <p:cNvPr id="18435" name="Object 3"/>
          <p:cNvGraphicFramePr>
            <a:graphicFrameLocks noChangeAspect="1"/>
          </p:cNvGraphicFramePr>
          <p:nvPr/>
        </p:nvGraphicFramePr>
        <p:xfrm>
          <a:off x="827088" y="1196975"/>
          <a:ext cx="7554912" cy="4899025"/>
        </p:xfrm>
        <a:graphic>
          <a:graphicData uri="http://schemas.openxmlformats.org/presentationml/2006/ole">
            <mc:AlternateContent xmlns:mc="http://schemas.openxmlformats.org/markup-compatibility/2006">
              <mc:Choice xmlns:v="urn:schemas-microsoft-com:vml" Requires="v">
                <p:oleObj spid="_x0000_s25604" name="Bitmap Image" r:id="rId4" imgW="4629796" imgH="2914286" progId="Paint.Picture">
                  <p:embed/>
                </p:oleObj>
              </mc:Choice>
              <mc:Fallback>
                <p:oleObj name="Bitmap Image" r:id="rId4" imgW="4629796" imgH="291428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196975"/>
                        <a:ext cx="7554912" cy="489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760895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Rot="1" noChangeArrowheads="1"/>
          </p:cNvSpPr>
          <p:nvPr>
            <p:ph idx="1"/>
          </p:nvPr>
        </p:nvSpPr>
        <p:spPr/>
        <p:txBody>
          <a:bodyPr/>
          <a:lstStyle/>
          <a:p>
            <a:pPr eaLnBrk="1" hangingPunct="1"/>
            <a:r>
              <a:rPr lang="tr-TR" altLang="tr-TR" b="1" dirty="0" smtClean="0">
                <a:solidFill>
                  <a:srgbClr val="002060"/>
                </a:solidFill>
              </a:rPr>
              <a:t>Bel ağrısı, hemen hemen herkesin yaşamında en az bir kez karşılaştığı yaygın bir sorundur. </a:t>
            </a:r>
          </a:p>
          <a:p>
            <a:pPr eaLnBrk="1" hangingPunct="1"/>
            <a:endParaRPr lang="tr-TR" altLang="tr-TR" b="1" dirty="0" smtClean="0">
              <a:solidFill>
                <a:srgbClr val="002060"/>
              </a:solidFill>
            </a:endParaRPr>
          </a:p>
          <a:p>
            <a:pPr eaLnBrk="1" hangingPunct="1"/>
            <a:r>
              <a:rPr lang="tr-TR" altLang="tr-TR" b="1" dirty="0" smtClean="0">
                <a:solidFill>
                  <a:srgbClr val="002060"/>
                </a:solidFill>
              </a:rPr>
              <a:t>Doktora başvuru ve işe gidememenin soğuk algınlığından sonraki ikinci en sık nedenidir. </a:t>
            </a:r>
          </a:p>
          <a:p>
            <a:pPr eaLnBrk="1" hangingPunct="1"/>
            <a:endParaRPr lang="tr-TR" altLang="tr-TR" b="1" dirty="0">
              <a:solidFill>
                <a:srgbClr val="002060"/>
              </a:solidFill>
            </a:endParaRPr>
          </a:p>
          <a:p>
            <a:pPr eaLnBrk="1" hangingPunct="1"/>
            <a:r>
              <a:rPr lang="tr-TR" altLang="tr-TR" b="1" dirty="0" smtClean="0">
                <a:solidFill>
                  <a:srgbClr val="002060"/>
                </a:solidFill>
              </a:rPr>
              <a:t>Genellikle orta yaşlarda görülür; kadın, erkek ve tüm yaş gruplarını etkiler. </a:t>
            </a:r>
          </a:p>
        </p:txBody>
      </p:sp>
      <p:sp>
        <p:nvSpPr>
          <p:cNvPr id="36867" name="Rectangle 2"/>
          <p:cNvSpPr>
            <a:spLocks noGrp="1" noRot="1" noChangeArrowheads="1"/>
          </p:cNvSpPr>
          <p:nvPr>
            <p:ph type="title"/>
          </p:nvPr>
        </p:nvSpPr>
        <p:spPr/>
        <p:txBody>
          <a:bodyPr/>
          <a:lstStyle/>
          <a:p>
            <a:pPr eaLnBrk="1" hangingPunct="1"/>
            <a:r>
              <a:rPr lang="tr-TR" altLang="tr-TR" b="1" dirty="0" smtClean="0">
                <a:solidFill>
                  <a:srgbClr val="FF0000"/>
                </a:solidFill>
              </a:rPr>
              <a:t>Bel Ağrısı</a:t>
            </a:r>
          </a:p>
        </p:txBody>
      </p:sp>
    </p:spTree>
    <p:extLst>
      <p:ext uri="{BB962C8B-B14F-4D97-AF65-F5344CB8AC3E}">
        <p14:creationId xmlns:p14="http://schemas.microsoft.com/office/powerpoint/2010/main" val="34356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fade">
                                      <p:cBhvr>
                                        <p:cTn id="7" dur="500"/>
                                        <p:tgtEl>
                                          <p:spTgt spid="36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66">
                                            <p:txEl>
                                              <p:pRg st="2" end="2"/>
                                            </p:txEl>
                                          </p:spTgt>
                                        </p:tgtEl>
                                        <p:attrNameLst>
                                          <p:attrName>style.visibility</p:attrName>
                                        </p:attrNameLst>
                                      </p:cBhvr>
                                      <p:to>
                                        <p:strVal val="visible"/>
                                      </p:to>
                                    </p:set>
                                    <p:animEffect transition="in" filter="fade">
                                      <p:cBhvr>
                                        <p:cTn id="12" dur="500"/>
                                        <p:tgtEl>
                                          <p:spTgt spid="368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66">
                                            <p:txEl>
                                              <p:pRg st="4" end="4"/>
                                            </p:txEl>
                                          </p:spTgt>
                                        </p:tgtEl>
                                        <p:attrNameLst>
                                          <p:attrName>style.visibility</p:attrName>
                                        </p:attrNameLst>
                                      </p:cBhvr>
                                      <p:to>
                                        <p:strVal val="visible"/>
                                      </p:to>
                                    </p:set>
                                    <p:animEffect transition="in" filter="fade">
                                      <p:cBhvr>
                                        <p:cTn id="17" dur="500"/>
                                        <p:tgtEl>
                                          <p:spTgt spid="368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Rot="1" noChangeArrowheads="1"/>
          </p:cNvSpPr>
          <p:nvPr>
            <p:ph idx="1"/>
          </p:nvPr>
        </p:nvSpPr>
        <p:spPr>
          <a:xfrm>
            <a:off x="457200" y="692696"/>
            <a:ext cx="8229600" cy="5433467"/>
          </a:xfrm>
        </p:spPr>
        <p:txBody>
          <a:bodyPr>
            <a:normAutofit fontScale="92500" lnSpcReduction="20000"/>
          </a:bodyPr>
          <a:lstStyle/>
          <a:p>
            <a:pPr marL="0" indent="0" algn="ctr">
              <a:lnSpc>
                <a:spcPct val="90000"/>
              </a:lnSpc>
              <a:buNone/>
            </a:pPr>
            <a:r>
              <a:rPr lang="tr-TR" altLang="tr-TR" sz="4400" b="1" dirty="0">
                <a:solidFill>
                  <a:srgbClr val="FF0000"/>
                </a:solidFill>
              </a:rPr>
              <a:t>Bel Ağrısı</a:t>
            </a:r>
            <a:endParaRPr lang="tr-TR" altLang="tr-TR" sz="4400" b="1" dirty="0" smtClean="0">
              <a:solidFill>
                <a:srgbClr val="002060"/>
              </a:solidFill>
            </a:endParaRPr>
          </a:p>
          <a:p>
            <a:pPr eaLnBrk="1" hangingPunct="1">
              <a:lnSpc>
                <a:spcPct val="90000"/>
              </a:lnSpc>
            </a:pPr>
            <a:endParaRPr lang="tr-TR" altLang="tr-TR" b="1" dirty="0">
              <a:solidFill>
                <a:srgbClr val="002060"/>
              </a:solidFill>
            </a:endParaRPr>
          </a:p>
          <a:p>
            <a:pPr eaLnBrk="1" hangingPunct="1">
              <a:lnSpc>
                <a:spcPct val="90000"/>
              </a:lnSpc>
            </a:pPr>
            <a:r>
              <a:rPr lang="tr-TR" altLang="tr-TR" b="1" dirty="0" smtClean="0">
                <a:solidFill>
                  <a:srgbClr val="002060"/>
                </a:solidFill>
              </a:rPr>
              <a:t>Endüstrileşmiş ülkelerde iş ortamındaki etkenlere bağlı olarak gelişen bel ağrısı çalışanların en önemli ve en pahalı sağlık sorunları arasındadır. </a:t>
            </a:r>
          </a:p>
          <a:p>
            <a:pPr eaLnBrk="1" hangingPunct="1">
              <a:lnSpc>
                <a:spcPct val="90000"/>
              </a:lnSpc>
            </a:pPr>
            <a:endParaRPr lang="tr-TR" altLang="tr-TR" b="1" dirty="0" smtClean="0">
              <a:solidFill>
                <a:srgbClr val="002060"/>
              </a:solidFill>
            </a:endParaRPr>
          </a:p>
          <a:p>
            <a:pPr eaLnBrk="1" hangingPunct="1">
              <a:lnSpc>
                <a:spcPct val="90000"/>
              </a:lnSpc>
            </a:pPr>
            <a:r>
              <a:rPr lang="tr-TR" altLang="tr-TR" b="1" dirty="0" smtClean="0">
                <a:solidFill>
                  <a:srgbClr val="002060"/>
                </a:solidFill>
              </a:rPr>
              <a:t>Bu ülkelerde bel ağrısı ve bel ağrısına bağlı sakatlık, üretim kaybı, işe gidememe ve tazminat ödemeleri hızla artmaktadır. </a:t>
            </a:r>
          </a:p>
          <a:p>
            <a:pPr eaLnBrk="1" hangingPunct="1">
              <a:lnSpc>
                <a:spcPct val="90000"/>
              </a:lnSpc>
            </a:pPr>
            <a:endParaRPr lang="tr-TR" altLang="tr-TR" b="1" dirty="0" smtClean="0">
              <a:solidFill>
                <a:srgbClr val="002060"/>
              </a:solidFill>
            </a:endParaRPr>
          </a:p>
          <a:p>
            <a:pPr eaLnBrk="1" hangingPunct="1">
              <a:lnSpc>
                <a:spcPct val="90000"/>
              </a:lnSpc>
            </a:pPr>
            <a:r>
              <a:rPr lang="tr-TR" altLang="tr-TR" b="1" dirty="0" smtClean="0">
                <a:solidFill>
                  <a:srgbClr val="002060"/>
                </a:solidFill>
              </a:rPr>
              <a:t>Maliyetteki bu hızlı artış ülkelerin ekonomisini de tehdit eden bir durumdur.</a:t>
            </a:r>
            <a:r>
              <a:rPr lang="tr-TR" altLang="tr-TR" dirty="0" smtClean="0"/>
              <a:t> </a:t>
            </a:r>
          </a:p>
        </p:txBody>
      </p:sp>
    </p:spTree>
    <p:extLst>
      <p:ext uri="{BB962C8B-B14F-4D97-AF65-F5344CB8AC3E}">
        <p14:creationId xmlns:p14="http://schemas.microsoft.com/office/powerpoint/2010/main" val="66188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0">
                                            <p:txEl>
                                              <p:pRg st="2" end="2"/>
                                            </p:txEl>
                                          </p:spTgt>
                                        </p:tgtEl>
                                        <p:attrNameLst>
                                          <p:attrName>style.visibility</p:attrName>
                                        </p:attrNameLst>
                                      </p:cBhvr>
                                      <p:to>
                                        <p:strVal val="visible"/>
                                      </p:to>
                                    </p:set>
                                    <p:animEffect transition="in" filter="fade">
                                      <p:cBhvr>
                                        <p:cTn id="7" dur="500"/>
                                        <p:tgtEl>
                                          <p:spTgt spid="3789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0">
                                            <p:txEl>
                                              <p:pRg st="4" end="4"/>
                                            </p:txEl>
                                          </p:spTgt>
                                        </p:tgtEl>
                                        <p:attrNameLst>
                                          <p:attrName>style.visibility</p:attrName>
                                        </p:attrNameLst>
                                      </p:cBhvr>
                                      <p:to>
                                        <p:strVal val="visible"/>
                                      </p:to>
                                    </p:set>
                                    <p:animEffect transition="in" filter="fade">
                                      <p:cBhvr>
                                        <p:cTn id="12" dur="500"/>
                                        <p:tgtEl>
                                          <p:spTgt spid="3789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0">
                                            <p:txEl>
                                              <p:pRg st="6" end="6"/>
                                            </p:txEl>
                                          </p:spTgt>
                                        </p:tgtEl>
                                        <p:attrNameLst>
                                          <p:attrName>style.visibility</p:attrName>
                                        </p:attrNameLst>
                                      </p:cBhvr>
                                      <p:to>
                                        <p:strVal val="visible"/>
                                      </p:to>
                                    </p:set>
                                    <p:animEffect transition="in" filter="fade">
                                      <p:cBhvr>
                                        <p:cTn id="17" dur="500"/>
                                        <p:tgtEl>
                                          <p:spTgt spid="378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Rot="1" noChangeArrowheads="1"/>
          </p:cNvSpPr>
          <p:nvPr>
            <p:ph idx="1"/>
          </p:nvPr>
        </p:nvSpPr>
        <p:spPr>
          <a:xfrm>
            <a:off x="457200" y="476672"/>
            <a:ext cx="8229600" cy="5649491"/>
          </a:xfrm>
        </p:spPr>
        <p:txBody>
          <a:bodyPr rtlCol="0">
            <a:normAutofit fontScale="92500" lnSpcReduction="10000"/>
          </a:bodyPr>
          <a:lstStyle/>
          <a:p>
            <a:pPr marL="0" indent="0" algn="ctr">
              <a:lnSpc>
                <a:spcPct val="90000"/>
              </a:lnSpc>
              <a:buNone/>
              <a:defRPr/>
            </a:pPr>
            <a:r>
              <a:rPr lang="tr-TR" altLang="tr-TR" sz="4400" b="1" dirty="0" smtClean="0">
                <a:solidFill>
                  <a:srgbClr val="FF0000"/>
                </a:solidFill>
              </a:rPr>
              <a:t>Bel Ağrısı</a:t>
            </a:r>
            <a:endParaRPr lang="tr-TR" sz="2800" dirty="0"/>
          </a:p>
          <a:p>
            <a:pPr marL="274320" indent="-274320" eaLnBrk="1" fontAlgn="auto" hangingPunct="1">
              <a:lnSpc>
                <a:spcPct val="90000"/>
              </a:lnSpc>
              <a:spcAft>
                <a:spcPts val="0"/>
              </a:spcAft>
              <a:defRPr/>
            </a:pPr>
            <a:r>
              <a:rPr lang="tr-TR" sz="2800" b="1" dirty="0" smtClean="0">
                <a:solidFill>
                  <a:srgbClr val="002060"/>
                </a:solidFill>
              </a:rPr>
              <a:t>Toplumun </a:t>
            </a:r>
            <a:r>
              <a:rPr lang="tr-TR" sz="2800" b="1" dirty="0">
                <a:solidFill>
                  <a:srgbClr val="002060"/>
                </a:solidFill>
              </a:rPr>
              <a:t>%80'inin bel ağrısı geçirdiği, 30-60 yaşlar arasında 1000 kişi başına 1400 işgünü kaybı olduğu, her yıl bel ağrısı nedeniyle 19 milyon doktor muayenesi, 200 bin bel cerrahisi girişimi uygulandığı yapılan istatistiksel çalışmalarda ortaya çıkmıştır. </a:t>
            </a:r>
            <a:endParaRPr lang="tr-TR" sz="2800" b="1" dirty="0" smtClean="0">
              <a:solidFill>
                <a:srgbClr val="002060"/>
              </a:solidFill>
            </a:endParaRPr>
          </a:p>
          <a:p>
            <a:pPr marL="274320" indent="-274320" eaLnBrk="1" fontAlgn="auto" hangingPunct="1">
              <a:lnSpc>
                <a:spcPct val="90000"/>
              </a:lnSpc>
              <a:spcAft>
                <a:spcPts val="0"/>
              </a:spcAft>
              <a:defRPr/>
            </a:pPr>
            <a:endParaRPr lang="tr-TR" sz="2800" b="1" dirty="0">
              <a:solidFill>
                <a:srgbClr val="002060"/>
              </a:solidFill>
            </a:endParaRPr>
          </a:p>
          <a:p>
            <a:pPr marL="274320" indent="-274320" eaLnBrk="1" fontAlgn="auto" hangingPunct="1">
              <a:lnSpc>
                <a:spcPct val="90000"/>
              </a:lnSpc>
              <a:spcAft>
                <a:spcPts val="0"/>
              </a:spcAft>
              <a:defRPr/>
            </a:pPr>
            <a:r>
              <a:rPr lang="tr-TR" sz="2800" b="1" dirty="0" smtClean="0">
                <a:solidFill>
                  <a:srgbClr val="002060"/>
                </a:solidFill>
              </a:rPr>
              <a:t>65 </a:t>
            </a:r>
            <a:r>
              <a:rPr lang="tr-TR" sz="2800" b="1" dirty="0">
                <a:solidFill>
                  <a:srgbClr val="002060"/>
                </a:solidFill>
              </a:rPr>
              <a:t>yaşından sonra işçilerin %</a:t>
            </a:r>
            <a:r>
              <a:rPr lang="tr-TR" sz="2800" b="1" dirty="0" smtClean="0">
                <a:solidFill>
                  <a:srgbClr val="002060"/>
                </a:solidFill>
              </a:rPr>
              <a:t>50'sinde </a:t>
            </a:r>
            <a:r>
              <a:rPr lang="tr-TR" sz="2800" b="1" dirty="0">
                <a:solidFill>
                  <a:srgbClr val="002060"/>
                </a:solidFill>
              </a:rPr>
              <a:t>bel ağrısı ortaya çıkar. </a:t>
            </a:r>
            <a:endParaRPr lang="tr-TR" sz="2800" b="1" dirty="0" smtClean="0">
              <a:solidFill>
                <a:srgbClr val="002060"/>
              </a:solidFill>
            </a:endParaRPr>
          </a:p>
          <a:p>
            <a:pPr marL="274320" indent="-274320" eaLnBrk="1" fontAlgn="auto" hangingPunct="1">
              <a:lnSpc>
                <a:spcPct val="90000"/>
              </a:lnSpc>
              <a:spcAft>
                <a:spcPts val="0"/>
              </a:spcAft>
              <a:defRPr/>
            </a:pPr>
            <a:endParaRPr lang="tr-TR" sz="2800" b="1" dirty="0">
              <a:solidFill>
                <a:srgbClr val="002060"/>
              </a:solidFill>
            </a:endParaRPr>
          </a:p>
          <a:p>
            <a:pPr marL="274320" indent="-274320" eaLnBrk="1" fontAlgn="auto" hangingPunct="1">
              <a:lnSpc>
                <a:spcPct val="90000"/>
              </a:lnSpc>
              <a:spcAft>
                <a:spcPts val="0"/>
              </a:spcAft>
              <a:defRPr/>
            </a:pPr>
            <a:r>
              <a:rPr lang="tr-TR" sz="2800" b="1" dirty="0" smtClean="0">
                <a:solidFill>
                  <a:srgbClr val="002060"/>
                </a:solidFill>
              </a:rPr>
              <a:t>Ağır </a:t>
            </a:r>
            <a:r>
              <a:rPr lang="tr-TR" sz="2800" b="1" dirty="0">
                <a:solidFill>
                  <a:srgbClr val="002060"/>
                </a:solidFill>
              </a:rPr>
              <a:t>sanayide çalışan 1000 işçiden 200'ünde bel travması görüldüğü bilinmektedir. </a:t>
            </a:r>
            <a:endParaRPr lang="tr-TR" sz="2800" b="1" dirty="0" smtClean="0">
              <a:solidFill>
                <a:srgbClr val="002060"/>
              </a:solidFill>
            </a:endParaRPr>
          </a:p>
          <a:p>
            <a:pPr marL="274320" indent="-274320" eaLnBrk="1" fontAlgn="auto" hangingPunct="1">
              <a:lnSpc>
                <a:spcPct val="90000"/>
              </a:lnSpc>
              <a:spcAft>
                <a:spcPts val="0"/>
              </a:spcAft>
              <a:defRPr/>
            </a:pPr>
            <a:endParaRPr lang="tr-TR" sz="2800" b="1" dirty="0">
              <a:solidFill>
                <a:srgbClr val="002060"/>
              </a:solidFill>
            </a:endParaRPr>
          </a:p>
          <a:p>
            <a:pPr marL="274320" indent="-274320" eaLnBrk="1" fontAlgn="auto" hangingPunct="1">
              <a:lnSpc>
                <a:spcPct val="90000"/>
              </a:lnSpc>
              <a:spcAft>
                <a:spcPts val="0"/>
              </a:spcAft>
              <a:defRPr/>
            </a:pPr>
            <a:r>
              <a:rPr lang="tr-TR" sz="2800" b="1" dirty="0" smtClean="0">
                <a:solidFill>
                  <a:srgbClr val="002060"/>
                </a:solidFill>
              </a:rPr>
              <a:t>Üst </a:t>
            </a:r>
            <a:r>
              <a:rPr lang="tr-TR" sz="2800" b="1" dirty="0">
                <a:solidFill>
                  <a:srgbClr val="002060"/>
                </a:solidFill>
              </a:rPr>
              <a:t>solunum yolu enfeksiyonundan sonra en büyük işgücü kaybı bel ağrısından dolayıdır. </a:t>
            </a:r>
          </a:p>
        </p:txBody>
      </p:sp>
    </p:spTree>
    <p:extLst>
      <p:ext uri="{BB962C8B-B14F-4D97-AF65-F5344CB8AC3E}">
        <p14:creationId xmlns:p14="http://schemas.microsoft.com/office/powerpoint/2010/main" val="3990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animEffect transition="in" filter="fade">
                                      <p:cBhvr>
                                        <p:cTn id="7" dur="500"/>
                                        <p:tgtEl>
                                          <p:spTgt spid="1075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523">
                                            <p:txEl>
                                              <p:pRg st="3" end="3"/>
                                            </p:txEl>
                                          </p:spTgt>
                                        </p:tgtEl>
                                        <p:attrNameLst>
                                          <p:attrName>style.visibility</p:attrName>
                                        </p:attrNameLst>
                                      </p:cBhvr>
                                      <p:to>
                                        <p:strVal val="visible"/>
                                      </p:to>
                                    </p:set>
                                    <p:animEffect transition="in" filter="fade">
                                      <p:cBhvr>
                                        <p:cTn id="12" dur="500"/>
                                        <p:tgtEl>
                                          <p:spTgt spid="10752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523">
                                            <p:txEl>
                                              <p:pRg st="5" end="5"/>
                                            </p:txEl>
                                          </p:spTgt>
                                        </p:tgtEl>
                                        <p:attrNameLst>
                                          <p:attrName>style.visibility</p:attrName>
                                        </p:attrNameLst>
                                      </p:cBhvr>
                                      <p:to>
                                        <p:strVal val="visible"/>
                                      </p:to>
                                    </p:set>
                                    <p:animEffect transition="in" filter="fade">
                                      <p:cBhvr>
                                        <p:cTn id="17" dur="500"/>
                                        <p:tgtEl>
                                          <p:spTgt spid="10752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523">
                                            <p:txEl>
                                              <p:pRg st="7" end="7"/>
                                            </p:txEl>
                                          </p:spTgt>
                                        </p:tgtEl>
                                        <p:attrNameLst>
                                          <p:attrName>style.visibility</p:attrName>
                                        </p:attrNameLst>
                                      </p:cBhvr>
                                      <p:to>
                                        <p:strVal val="visible"/>
                                      </p:to>
                                    </p:set>
                                    <p:animEffect transition="in" filter="fade">
                                      <p:cBhvr>
                                        <p:cTn id="22" dur="500"/>
                                        <p:tgtEl>
                                          <p:spTgt spid="1075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124744"/>
            <a:ext cx="6264696" cy="5302228"/>
          </a:xfrm>
          <a:prstGeom prst="rect">
            <a:avLst/>
          </a:prstGeom>
          <a:noFill/>
          <a:ln w="1079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7651" name="Rectangle 3"/>
          <p:cNvSpPr>
            <a:spLocks noChangeArrowheads="1"/>
          </p:cNvSpPr>
          <p:nvPr/>
        </p:nvSpPr>
        <p:spPr bwMode="auto">
          <a:xfrm>
            <a:off x="468313" y="260350"/>
            <a:ext cx="8496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tr-TR" altLang="tr-TR" sz="4000" b="1" dirty="0" smtClean="0">
                <a:solidFill>
                  <a:srgbClr val="FF0000"/>
                </a:solidFill>
                <a:latin typeface="+mn-lt"/>
              </a:rPr>
              <a:t>OFİS ERGONOMİSİ</a:t>
            </a:r>
            <a:endParaRPr lang="tr-TR" altLang="tr-TR" sz="4000" b="1" dirty="0">
              <a:solidFill>
                <a:srgbClr val="FF0000"/>
              </a:solidFill>
              <a:latin typeface="+mn-lt"/>
            </a:endParaRPr>
          </a:p>
        </p:txBody>
      </p:sp>
    </p:spTree>
    <p:extLst>
      <p:ext uri="{BB962C8B-B14F-4D97-AF65-F5344CB8AC3E}">
        <p14:creationId xmlns:p14="http://schemas.microsoft.com/office/powerpoint/2010/main" val="755448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611188" y="1052513"/>
            <a:ext cx="7777162"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cs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cs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cs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tr-TR" altLang="tr-TR" sz="3200" b="1" dirty="0">
                <a:solidFill>
                  <a:srgbClr val="FF0000"/>
                </a:solidFill>
                <a:latin typeface="+mn-lt"/>
              </a:rPr>
              <a:t>ERGONOMİK TASARIMDAN BEKLENTİLER</a:t>
            </a:r>
          </a:p>
          <a:p>
            <a:pPr eaLnBrk="1" hangingPunct="1">
              <a:spcBef>
                <a:spcPct val="0"/>
              </a:spcBef>
              <a:buClrTx/>
              <a:buSzTx/>
              <a:buFontTx/>
              <a:buNone/>
            </a:pPr>
            <a:endParaRPr lang="tr-TR" altLang="tr-TR" sz="1800" b="1" dirty="0">
              <a:solidFill>
                <a:schemeClr val="tx2"/>
              </a:solidFill>
            </a:endParaRPr>
          </a:p>
          <a:p>
            <a:pPr eaLnBrk="1" hangingPunct="1">
              <a:spcBef>
                <a:spcPct val="0"/>
              </a:spcBef>
              <a:buClrTx/>
              <a:buSzTx/>
              <a:buFont typeface="Wingdings" pitchFamily="2" charset="2"/>
              <a:buChar char="ü"/>
            </a:pPr>
            <a:r>
              <a:rPr lang="tr-TR" altLang="tr-TR" sz="4800" b="1" dirty="0">
                <a:solidFill>
                  <a:srgbClr val="002060"/>
                </a:solidFill>
                <a:latin typeface="+mn-lt"/>
              </a:rPr>
              <a:t>Kullanım kolaylığı,</a:t>
            </a:r>
          </a:p>
          <a:p>
            <a:pPr eaLnBrk="1" hangingPunct="1">
              <a:spcBef>
                <a:spcPct val="0"/>
              </a:spcBef>
              <a:buClrTx/>
              <a:buSzTx/>
              <a:buFont typeface="Wingdings" pitchFamily="2" charset="2"/>
              <a:buChar char="ü"/>
            </a:pPr>
            <a:r>
              <a:rPr lang="tr-TR" altLang="tr-TR" sz="4800" b="1" dirty="0">
                <a:solidFill>
                  <a:srgbClr val="002060"/>
                </a:solidFill>
                <a:latin typeface="+mn-lt"/>
              </a:rPr>
              <a:t>Kullanıcıya uygunluk,</a:t>
            </a:r>
          </a:p>
          <a:p>
            <a:pPr eaLnBrk="1" hangingPunct="1">
              <a:spcBef>
                <a:spcPct val="0"/>
              </a:spcBef>
              <a:buClrTx/>
              <a:buSzTx/>
              <a:buFont typeface="Wingdings" pitchFamily="2" charset="2"/>
              <a:buChar char="ü"/>
            </a:pPr>
            <a:r>
              <a:rPr lang="tr-TR" altLang="tr-TR" sz="4800" b="1" dirty="0">
                <a:solidFill>
                  <a:srgbClr val="002060"/>
                </a:solidFill>
                <a:latin typeface="+mn-lt"/>
              </a:rPr>
              <a:t>Rahatlık,</a:t>
            </a:r>
          </a:p>
          <a:p>
            <a:pPr eaLnBrk="1" hangingPunct="1">
              <a:spcBef>
                <a:spcPct val="0"/>
              </a:spcBef>
              <a:buClrTx/>
              <a:buSzTx/>
              <a:buFont typeface="Wingdings" pitchFamily="2" charset="2"/>
              <a:buChar char="ü"/>
            </a:pPr>
            <a:r>
              <a:rPr lang="tr-TR" altLang="tr-TR" sz="4800" b="1" dirty="0">
                <a:solidFill>
                  <a:srgbClr val="002060"/>
                </a:solidFill>
                <a:latin typeface="+mn-lt"/>
              </a:rPr>
              <a:t>Sağlık ve güvenlik,</a:t>
            </a:r>
          </a:p>
          <a:p>
            <a:pPr eaLnBrk="1" hangingPunct="1">
              <a:spcBef>
                <a:spcPct val="0"/>
              </a:spcBef>
              <a:buClrTx/>
              <a:buSzTx/>
              <a:buFont typeface="Wingdings" pitchFamily="2" charset="2"/>
              <a:buChar char="ü"/>
            </a:pPr>
            <a:r>
              <a:rPr lang="tr-TR" altLang="tr-TR" sz="4800" b="1" dirty="0">
                <a:solidFill>
                  <a:srgbClr val="002060"/>
                </a:solidFill>
                <a:latin typeface="+mn-lt"/>
              </a:rPr>
              <a:t>Performansı arttırması </a:t>
            </a:r>
          </a:p>
        </p:txBody>
      </p:sp>
    </p:spTree>
    <p:extLst>
      <p:ext uri="{BB962C8B-B14F-4D97-AF65-F5344CB8AC3E}">
        <p14:creationId xmlns:p14="http://schemas.microsoft.com/office/powerpoint/2010/main" val="323911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674">
                                            <p:txEl>
                                              <p:pRg st="2" end="2"/>
                                            </p:txEl>
                                          </p:spTgt>
                                        </p:tgtEl>
                                        <p:attrNameLst>
                                          <p:attrName>style.visibility</p:attrName>
                                        </p:attrNameLst>
                                      </p:cBhvr>
                                      <p:to>
                                        <p:strVal val="visible"/>
                                      </p:to>
                                    </p:set>
                                    <p:animEffect transition="in" filter="fade">
                                      <p:cBhvr>
                                        <p:cTn id="7" dur="500"/>
                                        <p:tgtEl>
                                          <p:spTgt spid="2867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674">
                                            <p:txEl>
                                              <p:pRg st="3" end="3"/>
                                            </p:txEl>
                                          </p:spTgt>
                                        </p:tgtEl>
                                        <p:attrNameLst>
                                          <p:attrName>style.visibility</p:attrName>
                                        </p:attrNameLst>
                                      </p:cBhvr>
                                      <p:to>
                                        <p:strVal val="visible"/>
                                      </p:to>
                                    </p:set>
                                    <p:animEffect transition="in" filter="fade">
                                      <p:cBhvr>
                                        <p:cTn id="12" dur="500"/>
                                        <p:tgtEl>
                                          <p:spTgt spid="2867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8674">
                                            <p:txEl>
                                              <p:pRg st="4" end="4"/>
                                            </p:txEl>
                                          </p:spTgt>
                                        </p:tgtEl>
                                        <p:attrNameLst>
                                          <p:attrName>style.visibility</p:attrName>
                                        </p:attrNameLst>
                                      </p:cBhvr>
                                      <p:to>
                                        <p:strVal val="visible"/>
                                      </p:to>
                                    </p:set>
                                    <p:animEffect transition="in" filter="fade">
                                      <p:cBhvr>
                                        <p:cTn id="17" dur="500"/>
                                        <p:tgtEl>
                                          <p:spTgt spid="2867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8674">
                                            <p:txEl>
                                              <p:pRg st="5" end="5"/>
                                            </p:txEl>
                                          </p:spTgt>
                                        </p:tgtEl>
                                        <p:attrNameLst>
                                          <p:attrName>style.visibility</p:attrName>
                                        </p:attrNameLst>
                                      </p:cBhvr>
                                      <p:to>
                                        <p:strVal val="visible"/>
                                      </p:to>
                                    </p:set>
                                    <p:animEffect transition="in" filter="fade">
                                      <p:cBhvr>
                                        <p:cTn id="22" dur="500"/>
                                        <p:tgtEl>
                                          <p:spTgt spid="2867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8674">
                                            <p:txEl>
                                              <p:pRg st="6" end="6"/>
                                            </p:txEl>
                                          </p:spTgt>
                                        </p:tgtEl>
                                        <p:attrNameLst>
                                          <p:attrName>style.visibility</p:attrName>
                                        </p:attrNameLst>
                                      </p:cBhvr>
                                      <p:to>
                                        <p:strVal val="visible"/>
                                      </p:to>
                                    </p:set>
                                    <p:animEffect transition="in" filter="fade">
                                      <p:cBhvr>
                                        <p:cTn id="27" dur="500"/>
                                        <p:tgtEl>
                                          <p:spTgt spid="286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79512" y="157158"/>
            <a:ext cx="8964488" cy="6700842"/>
          </a:xfrm>
          <a:prstGeom prst="rect">
            <a:avLst/>
          </a:prstGeom>
          <a:noFill/>
          <a:ln w="9525">
            <a:noFill/>
            <a:miter lim="800000"/>
            <a:headEnd/>
            <a:tailEnd/>
          </a:ln>
        </p:spPr>
      </p:pic>
    </p:spTree>
    <p:extLst>
      <p:ext uri="{BB962C8B-B14F-4D97-AF65-F5344CB8AC3E}">
        <p14:creationId xmlns:p14="http://schemas.microsoft.com/office/powerpoint/2010/main" val="13925886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89091" cy="6840000"/>
          </a:xfrm>
          <a:prstGeom prst="rect">
            <a:avLst/>
          </a:prstGeom>
          <a:noFill/>
          <a:ln w="9525">
            <a:noFill/>
            <a:miter lim="800000"/>
            <a:headEnd/>
            <a:tailEnd/>
          </a:ln>
        </p:spPr>
      </p:pic>
    </p:spTree>
    <p:extLst>
      <p:ext uri="{BB962C8B-B14F-4D97-AF65-F5344CB8AC3E}">
        <p14:creationId xmlns:p14="http://schemas.microsoft.com/office/powerpoint/2010/main" val="38992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Özel 1">
      <a:dk1>
        <a:sysClr val="windowText" lastClr="000000"/>
      </a:dk1>
      <a:lt1>
        <a:sysClr val="window" lastClr="FFFFFF"/>
      </a:lt1>
      <a:dk2>
        <a:srgbClr val="C6D9F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20260</TotalTime>
  <Words>3340</Words>
  <Application>Microsoft Office PowerPoint</Application>
  <PresentationFormat>Ekran Gösterisi (4:3)</PresentationFormat>
  <Paragraphs>728</Paragraphs>
  <Slides>131</Slides>
  <Notes>68</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131</vt:i4>
      </vt:variant>
    </vt:vector>
  </HeadingPairs>
  <TitlesOfParts>
    <vt:vector size="134" baseType="lpstr">
      <vt:lpstr>Ofis Teması</vt:lpstr>
      <vt:lpstr>Bit Eşlem Resmi</vt:lpstr>
      <vt:lpstr>Bitmap Image</vt:lpstr>
      <vt:lpstr>     FİZİKSEL VE ERGONOMİK RİSK ETMENLERİ, ELLE KALDIRMA VE TAŞIMA   PROF. DR. ALİ KASAL      </vt:lpstr>
      <vt:lpstr>SUNUMUN İÇERİĞİ</vt:lpstr>
      <vt:lpstr>ERGONOMİYE GİRİŞ</vt:lpstr>
      <vt:lpstr>ERGONOMİYE GİRİŞ</vt:lpstr>
      <vt:lpstr>ERGONOMİYE GİRİŞ</vt:lpstr>
      <vt:lpstr>ERGONOMİYE GİRİŞ</vt:lpstr>
      <vt:lpstr>PowerPoint Sunusu</vt:lpstr>
      <vt:lpstr>PowerPoint Sunusu</vt:lpstr>
      <vt:lpstr>PowerPoint Sunusu</vt:lpstr>
      <vt:lpstr>ERGONOMİ</vt:lpstr>
      <vt:lpstr>ERGONOMİNİN AMAÇLARI</vt:lpstr>
      <vt:lpstr>ERGONOMİNİN AMAÇLARI</vt:lpstr>
      <vt:lpstr>PowerPoint Sunusu</vt:lpstr>
      <vt:lpstr>PowerPoint Sunusu</vt:lpstr>
      <vt:lpstr>ERGONOMİNİN KONULARI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ANTROPOMETRİNİN TANIMI</vt:lpstr>
      <vt:lpstr>ANTROPOMETRİNİN TANIMI</vt:lpstr>
      <vt:lpstr>ANTROPOMETRİNİN UYGULAMA ALANLARI</vt:lpstr>
      <vt:lpstr>ANTROPOMETRİK ÖLÇÜLER</vt:lpstr>
      <vt:lpstr>ANTROPOMETRİK ÖLÇÜLER</vt:lpstr>
      <vt:lpstr>ANTROPOMETRİK ÖLÇÜLER</vt:lpstr>
      <vt:lpstr>  RİSK ETMENLERİ </vt:lpstr>
      <vt:lpstr> RİSK ETMENLERİ  (1-Fiziksel Risk Etmenleri)</vt:lpstr>
      <vt:lpstr> </vt:lpstr>
      <vt:lpstr> </vt:lpstr>
      <vt:lpstr>PowerPoint Sunusu</vt:lpstr>
      <vt:lpstr> </vt:lpstr>
      <vt:lpstr> </vt:lpstr>
      <vt:lpstr> </vt:lpstr>
      <vt:lpstr>RİSK ETMENLERİ  (2-Ergonomik Risk Etmenleri)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ELLE KALDIRMA VE TAŞIMA İŞLERİ</vt:lpstr>
      <vt:lpstr>PowerPoint Sunusu</vt:lpstr>
      <vt:lpstr>PowerPoint Sunusu</vt:lpstr>
      <vt:lpstr>PowerPoint Sunusu</vt:lpstr>
      <vt:lpstr> ELLE KALDIRMA VE TAŞIMA İŞLERİNDEN KAYNAKLANABİLECEK RİSKLER</vt:lpstr>
      <vt:lpstr>1. YÜKLE İLGİLİ RİSK FAKTÖRLERİ</vt:lpstr>
      <vt:lpstr>1. YÜKLE İLGİLİ RİSK FAKTÖRLERİ</vt:lpstr>
      <vt:lpstr>1. YÜKLE İLGİLİ RİSK FAKTÖRLERİ</vt:lpstr>
      <vt:lpstr>1. YÜKLE İLGİLİ RİSK FAKTÖRLERİ</vt:lpstr>
      <vt:lpstr>1. YÜKLE İLGİLİ RİSK FAKTÖRLERİ</vt:lpstr>
      <vt:lpstr>2. BİREYSEL RİSK FAKTÖRLERİ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AŞIRI ZORLANMAYI ÖNLEMEK</vt:lpstr>
      <vt:lpstr>PowerPoint Sunusu</vt:lpstr>
      <vt:lpstr>PowerPoint Sunusu</vt:lpstr>
      <vt:lpstr>       ELLE KALDIRMA ve TAŞIMA İŞLERİNE İLİŞKİN BAZI ÖRNEKLER VE TEHLİKELİ HUSUSLAR</vt:lpstr>
      <vt:lpstr>Ağır parçaların taşınması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ELLE TAŞIMA</vt:lpstr>
      <vt:lpstr>SIRT</vt:lpstr>
      <vt:lpstr>SIRT İNCİNMELERİNİN SEBEPLERİ</vt:lpstr>
      <vt:lpstr>Bel Ağrısı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AutoCAD</dc:title>
  <dc:creator>mevlut</dc:creator>
  <cp:lastModifiedBy>Kasal</cp:lastModifiedBy>
  <cp:revision>349</cp:revision>
  <cp:lastPrinted>2016-02-10T15:43:24Z</cp:lastPrinted>
  <dcterms:created xsi:type="dcterms:W3CDTF">2012-03-18T10:09:14Z</dcterms:created>
  <dcterms:modified xsi:type="dcterms:W3CDTF">2016-02-10T15:43:36Z</dcterms:modified>
</cp:coreProperties>
</file>